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dat" ContentType="text/plain"/>
  <Default Extension="jpg" ContentType="image/jpeg"/>
  <Default Extension="mp4" ContentType="video/unknown"/>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e6b70e9ee4744c04" Type="http://schemas.microsoft.com/office/2006/relationships/txt" Target="udata/data.dat"/><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6" r:id="rId2"/>
    <p:sldId id="341" r:id="rId3"/>
    <p:sldId id="342" r:id="rId4"/>
    <p:sldId id="361" r:id="rId5"/>
    <p:sldId id="338" r:id="rId6"/>
    <p:sldId id="339" r:id="rId7"/>
    <p:sldId id="345" r:id="rId8"/>
    <p:sldId id="346" r:id="rId9"/>
    <p:sldId id="347" r:id="rId10"/>
    <p:sldId id="364" r:id="rId11"/>
    <p:sldId id="349" r:id="rId12"/>
    <p:sldId id="350" r:id="rId13"/>
    <p:sldId id="351" r:id="rId14"/>
    <p:sldId id="352" r:id="rId15"/>
    <p:sldId id="353" r:id="rId16"/>
    <p:sldId id="354" r:id="rId17"/>
    <p:sldId id="355" r:id="rId18"/>
    <p:sldId id="356" r:id="rId19"/>
    <p:sldId id="357" r:id="rId20"/>
    <p:sldId id="358" r:id="rId21"/>
    <p:sldId id="359" r:id="rId22"/>
    <p:sldId id="360" r:id="rId23"/>
    <p:sldId id="263"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494"/>
    <a:srgbClr val="06A5BB"/>
    <a:srgbClr val="7F7F7F"/>
    <a:srgbClr val="1F3585"/>
    <a:srgbClr val="7CD8D9"/>
    <a:srgbClr val="00B6EC"/>
    <a:srgbClr val="8DF2F2"/>
    <a:srgbClr val="81A8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863"/>
    <p:restoredTop sz="88494" autoAdjust="0"/>
  </p:normalViewPr>
  <p:slideViewPr>
    <p:cSldViewPr snapToGrid="0" snapToObjects="1">
      <p:cViewPr>
        <p:scale>
          <a:sx n="124" d="100"/>
          <a:sy n="124" d="100"/>
        </p:scale>
        <p:origin x="210" y="-72"/>
      </p:cViewPr>
      <p:guideLst>
        <p:guide orient="horz" pos="2160"/>
        <p:guide pos="3840"/>
      </p:guideLst>
    </p:cSldViewPr>
  </p:slideViewPr>
  <p:notesTextViewPr>
    <p:cViewPr>
      <p:scale>
        <a:sx n="1" d="1"/>
        <a:sy n="1" d="1"/>
      </p:scale>
      <p:origin x="0" y="0"/>
    </p:cViewPr>
  </p:notesTextViewPr>
  <p:notesViewPr>
    <p:cSldViewPr snapToGrid="0" snapToObjects="1">
      <p:cViewPr varScale="1">
        <p:scale>
          <a:sx n="99" d="100"/>
          <a:sy n="99" d="100"/>
        </p:scale>
        <p:origin x="4272"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g>
</file>

<file path=ppt/media/image10.png>
</file>

<file path=ppt/media/image11.png>
</file>

<file path=ppt/media/image12.png>
</file>

<file path=ppt/media/image2.jpg>
</file>

<file path=ppt/media/image3.jpg>
</file>

<file path=ppt/media/image4.png>
</file>

<file path=ppt/media/image5.png>
</file>

<file path=ppt/media/image6.png>
</file>

<file path=ppt/media/image7.JP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C1951F-DF49-1A40-8FFF-608C0C6BD473}" type="datetimeFigureOut">
              <a:rPr kumimoji="1" lang="zh-CN" altLang="en-US" smtClean="0"/>
              <a:t>2017/12/22</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841978-B6BD-F04A-90A0-3424643BE6EC}" type="slidenum">
              <a:rPr kumimoji="1" lang="zh-CN" altLang="en-US" smtClean="0"/>
              <a:t>‹#›</a:t>
            </a:fld>
            <a:endParaRPr kumimoji="1" lang="zh-CN" altLang="en-US"/>
          </a:p>
        </p:txBody>
      </p:sp>
    </p:spTree>
    <p:extLst>
      <p:ext uri="{BB962C8B-B14F-4D97-AF65-F5344CB8AC3E}">
        <p14:creationId xmlns:p14="http://schemas.microsoft.com/office/powerpoint/2010/main" val="20896138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Hi there,</a:t>
            </a:r>
          </a:p>
          <a:p>
            <a:endParaRPr lang="en-GB" dirty="0"/>
          </a:p>
          <a:p>
            <a:r>
              <a:rPr lang="en-GB" dirty="0"/>
              <a:t>First of all I want to thank JD for inviting me to speak this year.</a:t>
            </a:r>
          </a:p>
          <a:p>
            <a:endParaRPr lang="en-GB" dirty="0"/>
          </a:p>
          <a:p>
            <a:r>
              <a:rPr lang="en-GB" dirty="0"/>
              <a:t>A quick introduction about myself. I am an operator and manager on the </a:t>
            </a:r>
            <a:r>
              <a:rPr lang="en-GB" dirty="0" err="1"/>
              <a:t>FusionX</a:t>
            </a:r>
            <a:r>
              <a:rPr lang="en-GB" dirty="0"/>
              <a:t> red team at Accenture security. On a day to day basis I simulate real threats against our client’s organisations. Most of the time I am probably transferring money, decrypting card data or obtaining business intelligence. I’m sure penetration testing is a term everyone is familiar with. So comparing it to penetration testing, you can think of penetration testing as hitting a punching bag, whereas red team is sparring with a live partner.</a:t>
            </a:r>
          </a:p>
          <a:p>
            <a:endParaRPr lang="en-GB" dirty="0"/>
          </a:p>
          <a:p>
            <a:r>
              <a:rPr lang="en-GB" dirty="0"/>
              <a:t>This research came about as part of my early research towards extending command and control capabilities through the cloud.</a:t>
            </a:r>
          </a:p>
          <a:p>
            <a:endParaRPr lang="en-GB" dirty="0"/>
          </a:p>
        </p:txBody>
      </p:sp>
      <p:sp>
        <p:nvSpPr>
          <p:cNvPr id="4" name="Slide Number Placeholder 3"/>
          <p:cNvSpPr>
            <a:spLocks noGrp="1"/>
          </p:cNvSpPr>
          <p:nvPr>
            <p:ph type="sldNum" sz="quarter" idx="10"/>
          </p:nvPr>
        </p:nvSpPr>
        <p:spPr/>
        <p:txBody>
          <a:bodyPr/>
          <a:lstStyle/>
          <a:p>
            <a:fld id="{23841978-B6BD-F04A-90A0-3424643BE6EC}" type="slidenum">
              <a:rPr kumimoji="1" lang="zh-CN" altLang="en-US" smtClean="0"/>
              <a:t>3</a:t>
            </a:fld>
            <a:endParaRPr kumimoji="1" lang="zh-CN" altLang="en-US"/>
          </a:p>
        </p:txBody>
      </p:sp>
    </p:spTree>
    <p:extLst>
      <p:ext uri="{BB962C8B-B14F-4D97-AF65-F5344CB8AC3E}">
        <p14:creationId xmlns:p14="http://schemas.microsoft.com/office/powerpoint/2010/main" val="11648745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Domain hijacking using the cloud.</a:t>
            </a:r>
          </a:p>
          <a:p>
            <a:endParaRPr lang="en-GB" dirty="0"/>
          </a:p>
          <a:p>
            <a:pPr marL="228600" indent="-228600">
              <a:buAutoNum type="arabicParenR"/>
            </a:pPr>
            <a:r>
              <a:rPr lang="en-GB" dirty="0"/>
              <a:t>Domain hijacking applies to major cloud service providers both in the west and in </a:t>
            </a:r>
            <a:r>
              <a:rPr lang="en-GB" dirty="0" err="1"/>
              <a:t>asia</a:t>
            </a:r>
            <a:r>
              <a:rPr lang="en-GB" dirty="0"/>
              <a:t>. It’s not specific to one cloud provider.</a:t>
            </a:r>
          </a:p>
          <a:p>
            <a:pPr marL="228600" indent="-228600">
              <a:buAutoNum type="arabicParenR"/>
            </a:pPr>
            <a:endParaRPr lang="en-GB" dirty="0"/>
          </a:p>
          <a:p>
            <a:pPr marL="228600" indent="-228600">
              <a:buAutoNum type="arabicParenR"/>
            </a:pPr>
            <a:r>
              <a:rPr lang="en-GB" dirty="0"/>
              <a:t>So far in my research I have found ways to hijack through content delivery network services</a:t>
            </a:r>
          </a:p>
          <a:p>
            <a:pPr marL="228600" indent="-228600">
              <a:buAutoNum type="arabicParenR"/>
            </a:pPr>
            <a:endParaRPr lang="en-GB" dirty="0"/>
          </a:p>
          <a:p>
            <a:pPr marL="228600" indent="-228600">
              <a:buAutoNum type="arabicParenR"/>
            </a:pPr>
            <a:r>
              <a:rPr lang="en-GB" dirty="0"/>
              <a:t>And also cloud storage services</a:t>
            </a:r>
          </a:p>
        </p:txBody>
      </p:sp>
      <p:sp>
        <p:nvSpPr>
          <p:cNvPr id="4" name="Slide Number Placeholder 3"/>
          <p:cNvSpPr>
            <a:spLocks noGrp="1"/>
          </p:cNvSpPr>
          <p:nvPr>
            <p:ph type="sldNum" sz="quarter" idx="10"/>
          </p:nvPr>
        </p:nvSpPr>
        <p:spPr/>
        <p:txBody>
          <a:bodyPr/>
          <a:lstStyle/>
          <a:p>
            <a:fld id="{23841978-B6BD-F04A-90A0-3424643BE6EC}" type="slidenum">
              <a:rPr kumimoji="1" lang="zh-CN" altLang="en-US" smtClean="0"/>
              <a:t>13</a:t>
            </a:fld>
            <a:endParaRPr kumimoji="1" lang="zh-CN" altLang="en-US"/>
          </a:p>
        </p:txBody>
      </p:sp>
    </p:spTree>
    <p:extLst>
      <p:ext uri="{BB962C8B-B14F-4D97-AF65-F5344CB8AC3E}">
        <p14:creationId xmlns:p14="http://schemas.microsoft.com/office/powerpoint/2010/main" val="8089772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how does it work?</a:t>
            </a:r>
          </a:p>
          <a:p>
            <a:endParaRPr lang="en-GB" dirty="0"/>
          </a:p>
          <a:p>
            <a:pPr marL="228600" indent="-228600">
              <a:buAutoNum type="arabicParenR"/>
            </a:pPr>
            <a:r>
              <a:rPr lang="en-GB" dirty="0"/>
              <a:t>We hijack the domain name of customers that had previously used Cloud “A”’s service. I’ve had to censor some of the brand names.</a:t>
            </a:r>
          </a:p>
          <a:p>
            <a:pPr marL="228600" indent="-228600">
              <a:buAutoNum type="arabicParenR"/>
            </a:pPr>
            <a:endParaRPr lang="en-GB" dirty="0"/>
          </a:p>
          <a:p>
            <a:pPr marL="228600" indent="-228600">
              <a:buAutoNum type="arabicParenR"/>
            </a:pPr>
            <a:r>
              <a:rPr lang="en-GB" dirty="0"/>
              <a:t>We are hijacking abandoned domains, this is not magic.</a:t>
            </a:r>
          </a:p>
          <a:p>
            <a:pPr marL="228600" indent="-228600">
              <a:buAutoNum type="arabicParenR"/>
            </a:pPr>
            <a:endParaRPr lang="en-GB" dirty="0"/>
          </a:p>
          <a:p>
            <a:pPr marL="228600" indent="-228600">
              <a:buAutoNum type="arabicParenR"/>
            </a:pPr>
            <a:r>
              <a:rPr lang="en-GB" dirty="0"/>
              <a:t>Just to clarify once more. This is not domain fronting</a:t>
            </a:r>
            <a:endParaRPr lang="en-US" dirty="0"/>
          </a:p>
        </p:txBody>
      </p:sp>
      <p:sp>
        <p:nvSpPr>
          <p:cNvPr id="4" name="Slide Number Placeholder 3"/>
          <p:cNvSpPr>
            <a:spLocks noGrp="1"/>
          </p:cNvSpPr>
          <p:nvPr>
            <p:ph type="sldNum" sz="quarter" idx="10"/>
          </p:nvPr>
        </p:nvSpPr>
        <p:spPr/>
        <p:txBody>
          <a:bodyPr/>
          <a:lstStyle/>
          <a:p>
            <a:fld id="{23841978-B6BD-F04A-90A0-3424643BE6EC}" type="slidenum">
              <a:rPr kumimoji="1" lang="zh-CN" altLang="en-US" smtClean="0"/>
              <a:t>14</a:t>
            </a:fld>
            <a:endParaRPr kumimoji="1" lang="zh-CN" altLang="en-US"/>
          </a:p>
        </p:txBody>
      </p:sp>
    </p:spTree>
    <p:extLst>
      <p:ext uri="{BB962C8B-B14F-4D97-AF65-F5344CB8AC3E}">
        <p14:creationId xmlns:p14="http://schemas.microsoft.com/office/powerpoint/2010/main" val="313981493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 will now run through the process of finding domain names that are hijackable through using the cloud.</a:t>
            </a:r>
          </a:p>
          <a:p>
            <a:endParaRPr lang="en-GB" dirty="0"/>
          </a:p>
          <a:p>
            <a:pPr marL="228600" indent="-228600">
              <a:buAutoNum type="arabicParenR"/>
            </a:pPr>
            <a:r>
              <a:rPr lang="en-GB" dirty="0"/>
              <a:t>The first step is to find or obtain a large amount of DNS data.</a:t>
            </a:r>
          </a:p>
          <a:p>
            <a:pPr marL="228600" indent="-228600">
              <a:buAutoNum type="arabicParenR"/>
            </a:pPr>
            <a:endParaRPr lang="en-GB" dirty="0"/>
          </a:p>
          <a:p>
            <a:pPr marL="228600" indent="-228600">
              <a:buAutoNum type="arabicParenR"/>
            </a:pPr>
            <a:r>
              <a:rPr lang="en-GB" dirty="0"/>
              <a:t>You then take this data and find a target service provider you want to utilise and reduce this list to a smaller set.</a:t>
            </a:r>
          </a:p>
          <a:p>
            <a:pPr marL="228600" indent="-228600">
              <a:buAutoNum type="arabicParenR"/>
            </a:pPr>
            <a:endParaRPr lang="en-GB" dirty="0"/>
          </a:p>
          <a:p>
            <a:pPr marL="228600" indent="-228600">
              <a:buAutoNum type="arabicParenR"/>
            </a:pPr>
            <a:r>
              <a:rPr lang="en-GB" dirty="0"/>
              <a:t>In step 3, I have written a script called hijack.py that basically enumerates and tells me whether I can hijack a particular domain</a:t>
            </a:r>
          </a:p>
          <a:p>
            <a:pPr marL="228600" indent="-228600">
              <a:buAutoNum type="arabicParenR"/>
            </a:pPr>
            <a:endParaRPr lang="en-GB" dirty="0"/>
          </a:p>
          <a:p>
            <a:pPr marL="228600" indent="-228600">
              <a:buAutoNum type="arabicParenR"/>
            </a:pPr>
            <a:r>
              <a:rPr lang="en-GB" dirty="0"/>
              <a:t>And finally in step 4 we want to verify and exploit the domain that we suspect may be hijackable.</a:t>
            </a:r>
            <a:endParaRPr lang="en-US" dirty="0"/>
          </a:p>
        </p:txBody>
      </p:sp>
      <p:sp>
        <p:nvSpPr>
          <p:cNvPr id="4" name="Slide Number Placeholder 3"/>
          <p:cNvSpPr>
            <a:spLocks noGrp="1"/>
          </p:cNvSpPr>
          <p:nvPr>
            <p:ph type="sldNum" sz="quarter" idx="10"/>
          </p:nvPr>
        </p:nvSpPr>
        <p:spPr/>
        <p:txBody>
          <a:bodyPr/>
          <a:lstStyle/>
          <a:p>
            <a:fld id="{23841978-B6BD-F04A-90A0-3424643BE6EC}" type="slidenum">
              <a:rPr kumimoji="1" lang="zh-CN" altLang="en-US" smtClean="0"/>
              <a:t>15</a:t>
            </a:fld>
            <a:endParaRPr kumimoji="1" lang="zh-CN" altLang="en-US"/>
          </a:p>
        </p:txBody>
      </p:sp>
    </p:spTree>
    <p:extLst>
      <p:ext uri="{BB962C8B-B14F-4D97-AF65-F5344CB8AC3E}">
        <p14:creationId xmlns:p14="http://schemas.microsoft.com/office/powerpoint/2010/main" val="26935943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At this point, you may be wondering… “What’s Hijack.py”?</a:t>
            </a:r>
          </a:p>
          <a:p>
            <a:endParaRPr lang="en-GB" dirty="0"/>
          </a:p>
          <a:p>
            <a:r>
              <a:rPr lang="en-GB" dirty="0"/>
              <a:t>So Hijack.py is a simple script that I wrote that will connect to the domain and try to discover whether it is vulnerable in some way. For example in Cloud A’s CDN instances, if it is hijackable we will see “Bad request, the request could not be satisfied”. To most people, this just looks like a website error.</a:t>
            </a:r>
          </a:p>
          <a:p>
            <a:endParaRPr lang="en-GB" dirty="0"/>
          </a:p>
          <a:p>
            <a:r>
              <a:rPr lang="en-GB" dirty="0"/>
              <a:t>Cloud A’s storage, we will see that the specified bucket does not exist. You can probably guess at this point who cloud A is.</a:t>
            </a:r>
          </a:p>
          <a:p>
            <a:endParaRPr lang="en-GB" dirty="0"/>
          </a:p>
          <a:p>
            <a:r>
              <a:rPr lang="en-GB" dirty="0"/>
              <a:t>Cloud B’s storage, the specified key does not exist.</a:t>
            </a:r>
          </a:p>
          <a:p>
            <a:endParaRPr lang="en-GB" dirty="0"/>
          </a:p>
          <a:p>
            <a:r>
              <a:rPr lang="en-GB" dirty="0"/>
              <a:t>Through fingerprinting all of these error messages on hundreds of thousands of domains and subdomains, we can find hijackable resources.</a:t>
            </a:r>
          </a:p>
          <a:p>
            <a:endParaRPr lang="en-GB" dirty="0"/>
          </a:p>
        </p:txBody>
      </p:sp>
      <p:sp>
        <p:nvSpPr>
          <p:cNvPr id="4" name="Slide Number Placeholder 3"/>
          <p:cNvSpPr>
            <a:spLocks noGrp="1"/>
          </p:cNvSpPr>
          <p:nvPr>
            <p:ph type="sldNum" sz="quarter" idx="10"/>
          </p:nvPr>
        </p:nvSpPr>
        <p:spPr/>
        <p:txBody>
          <a:bodyPr/>
          <a:lstStyle/>
          <a:p>
            <a:fld id="{23841978-B6BD-F04A-90A0-3424643BE6EC}" type="slidenum">
              <a:rPr kumimoji="1" lang="zh-CN" altLang="en-US" smtClean="0"/>
              <a:t>16</a:t>
            </a:fld>
            <a:endParaRPr kumimoji="1" lang="zh-CN" altLang="en-US"/>
          </a:p>
        </p:txBody>
      </p:sp>
    </p:spTree>
    <p:extLst>
      <p:ext uri="{BB962C8B-B14F-4D97-AF65-F5344CB8AC3E}">
        <p14:creationId xmlns:p14="http://schemas.microsoft.com/office/powerpoint/2010/main" val="4926213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Now let me show you how you can hijack a domain in cloud A.</a:t>
            </a:r>
          </a:p>
          <a:p>
            <a:endParaRPr lang="en-GB" dirty="0"/>
          </a:p>
          <a:p>
            <a:r>
              <a:rPr lang="en-GB" dirty="0"/>
              <a:t>At this point you can use this for your command and control infrastructure or even other attacks.</a:t>
            </a:r>
            <a:endParaRPr lang="en-US" dirty="0"/>
          </a:p>
        </p:txBody>
      </p:sp>
      <p:sp>
        <p:nvSpPr>
          <p:cNvPr id="4" name="Slide Number Placeholder 3"/>
          <p:cNvSpPr>
            <a:spLocks noGrp="1"/>
          </p:cNvSpPr>
          <p:nvPr>
            <p:ph type="sldNum" sz="quarter" idx="10"/>
          </p:nvPr>
        </p:nvSpPr>
        <p:spPr/>
        <p:txBody>
          <a:bodyPr/>
          <a:lstStyle/>
          <a:p>
            <a:fld id="{23841978-B6BD-F04A-90A0-3424643BE6EC}" type="slidenum">
              <a:rPr kumimoji="1" lang="zh-CN" altLang="en-US" smtClean="0"/>
              <a:t>17</a:t>
            </a:fld>
            <a:endParaRPr kumimoji="1" lang="zh-CN" altLang="en-US"/>
          </a:p>
        </p:txBody>
      </p:sp>
    </p:spTree>
    <p:extLst>
      <p:ext uri="{BB962C8B-B14F-4D97-AF65-F5344CB8AC3E}">
        <p14:creationId xmlns:p14="http://schemas.microsoft.com/office/powerpoint/2010/main" val="24693858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Now you might be wondering what the benefits of domain fronting, </a:t>
            </a:r>
            <a:r>
              <a:rPr lang="en-GB" dirty="0" err="1"/>
              <a:t>Cloudjacking</a:t>
            </a:r>
            <a:r>
              <a:rPr lang="en-GB" dirty="0"/>
              <a:t> are?</a:t>
            </a:r>
          </a:p>
          <a:p>
            <a:r>
              <a:rPr lang="en-GB" dirty="0"/>
              <a:t/>
            </a:r>
            <a:br>
              <a:rPr lang="en-GB" dirty="0"/>
            </a:br>
            <a:r>
              <a:rPr lang="en-GB" dirty="0"/>
              <a:t>To an attacker:</a:t>
            </a:r>
          </a:p>
          <a:p>
            <a:endParaRPr lang="en-GB" dirty="0"/>
          </a:p>
          <a:p>
            <a:pPr marL="171450" indent="-171450">
              <a:buFont typeface="Arial" panose="020B0604020202020204" pitchFamily="34" charset="0"/>
              <a:buChar char="•"/>
            </a:pPr>
            <a:r>
              <a:rPr lang="en-GB" dirty="0"/>
              <a:t>We can bypass categorisation issues on web proxies. If an organisation only allows access to government websites or update websites but nothing else, then we can get our traffic through.</a:t>
            </a:r>
          </a:p>
          <a:p>
            <a:pPr marL="171450" indent="-171450">
              <a:buFont typeface="Arial" panose="020B0604020202020204" pitchFamily="34" charset="0"/>
              <a:buChar char="•"/>
            </a:pPr>
            <a:r>
              <a:rPr lang="en-GB" dirty="0"/>
              <a:t>We can masquerade as that website, when someone does a WHOIS on that website, they may only find the real registrant of the website domain. Moreover, for some hijacked domains, the website already belongs to a fully functional business and it looks like a real website.</a:t>
            </a:r>
          </a:p>
          <a:p>
            <a:pPr marL="171450" indent="-171450">
              <a:buFont typeface="Arial" panose="020B0604020202020204" pitchFamily="34" charset="0"/>
              <a:buChar char="•"/>
            </a:pPr>
            <a:r>
              <a:rPr lang="en-GB" dirty="0"/>
              <a:t>Difficult to attribute, unless the cloud provider sells you out or is legally forced to disclose your details. Even then, if you create a cloud provider account under fake identity, they cannot find you.</a:t>
            </a:r>
          </a:p>
          <a:p>
            <a:pPr marL="171450" indent="-171450">
              <a:buFont typeface="Arial" panose="020B0604020202020204" pitchFamily="34" charset="0"/>
              <a:buChar char="•"/>
            </a:pPr>
            <a:r>
              <a:rPr lang="en-GB" dirty="0"/>
              <a:t>It’s easy to deploy. Both techniques are easy to use. Cloud domain hijacking can also be turned off at will. You can revert the domain back to a vulnerable state by simply disabling the instance and deleting it.</a:t>
            </a:r>
          </a:p>
          <a:p>
            <a:pPr marL="171450" indent="-171450">
              <a:buFont typeface="Arial" panose="020B0604020202020204" pitchFamily="34" charset="0"/>
              <a:buChar char="•"/>
            </a:pPr>
            <a:r>
              <a:rPr lang="en-GB" dirty="0"/>
              <a:t>These utilise core design flaws, it makes it more difficult for defenders to find ways to discover it.</a:t>
            </a:r>
          </a:p>
        </p:txBody>
      </p:sp>
      <p:sp>
        <p:nvSpPr>
          <p:cNvPr id="4" name="Slide Number Placeholder 3"/>
          <p:cNvSpPr>
            <a:spLocks noGrp="1"/>
          </p:cNvSpPr>
          <p:nvPr>
            <p:ph type="sldNum" sz="quarter" idx="10"/>
          </p:nvPr>
        </p:nvSpPr>
        <p:spPr/>
        <p:txBody>
          <a:bodyPr/>
          <a:lstStyle/>
          <a:p>
            <a:fld id="{23841978-B6BD-F04A-90A0-3424643BE6EC}" type="slidenum">
              <a:rPr kumimoji="1" lang="zh-CN" altLang="en-US" smtClean="0"/>
              <a:t>18</a:t>
            </a:fld>
            <a:endParaRPr kumimoji="1" lang="zh-CN" altLang="en-US"/>
          </a:p>
        </p:txBody>
      </p:sp>
    </p:spTree>
    <p:extLst>
      <p:ext uri="{BB962C8B-B14F-4D97-AF65-F5344CB8AC3E}">
        <p14:creationId xmlns:p14="http://schemas.microsoft.com/office/powerpoint/2010/main" val="3940714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Finally, I’ll demonstrate how storage hijacking works! We can easily use this to store payloads, and phishing websites on legitimate business domains.</a:t>
            </a:r>
          </a:p>
        </p:txBody>
      </p:sp>
      <p:sp>
        <p:nvSpPr>
          <p:cNvPr id="4" name="Slide Number Placeholder 3"/>
          <p:cNvSpPr>
            <a:spLocks noGrp="1"/>
          </p:cNvSpPr>
          <p:nvPr>
            <p:ph type="sldNum" sz="quarter" idx="10"/>
          </p:nvPr>
        </p:nvSpPr>
        <p:spPr/>
        <p:txBody>
          <a:bodyPr/>
          <a:lstStyle/>
          <a:p>
            <a:fld id="{23841978-B6BD-F04A-90A0-3424643BE6EC}" type="slidenum">
              <a:rPr kumimoji="1" lang="zh-CN" altLang="en-US" smtClean="0"/>
              <a:t>19</a:t>
            </a:fld>
            <a:endParaRPr kumimoji="1" lang="zh-CN" altLang="en-US"/>
          </a:p>
        </p:txBody>
      </p:sp>
    </p:spTree>
    <p:extLst>
      <p:ext uri="{BB962C8B-B14F-4D97-AF65-F5344CB8AC3E}">
        <p14:creationId xmlns:p14="http://schemas.microsoft.com/office/powerpoint/2010/main" val="1528278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Alright. Time for some results!</a:t>
            </a:r>
          </a:p>
          <a:p>
            <a:endParaRPr lang="en-GB" dirty="0"/>
          </a:p>
          <a:p>
            <a:r>
              <a:rPr lang="en-GB" dirty="0"/>
              <a:t>So as part of a 24 hour effort, I have found roughly 6000 hijackable Cloud A storage instances, 4000 Cloud A CDN instances and 150 cloud B instances.</a:t>
            </a:r>
          </a:p>
          <a:p>
            <a:endParaRPr lang="en-GB" dirty="0"/>
          </a:p>
          <a:p>
            <a:r>
              <a:rPr lang="en-GB" dirty="0"/>
              <a:t>The small number of discovered cloud B instances may be due to my lack of DNS data for the Asia region.</a:t>
            </a:r>
          </a:p>
        </p:txBody>
      </p:sp>
      <p:sp>
        <p:nvSpPr>
          <p:cNvPr id="4" name="Slide Number Placeholder 3"/>
          <p:cNvSpPr>
            <a:spLocks noGrp="1"/>
          </p:cNvSpPr>
          <p:nvPr>
            <p:ph type="sldNum" sz="quarter" idx="10"/>
          </p:nvPr>
        </p:nvSpPr>
        <p:spPr/>
        <p:txBody>
          <a:bodyPr/>
          <a:lstStyle/>
          <a:p>
            <a:fld id="{23841978-B6BD-F04A-90A0-3424643BE6EC}" type="slidenum">
              <a:rPr kumimoji="1" lang="zh-CN" altLang="en-US" smtClean="0"/>
              <a:t>20</a:t>
            </a:fld>
            <a:endParaRPr kumimoji="1" lang="zh-CN" altLang="en-US"/>
          </a:p>
        </p:txBody>
      </p:sp>
    </p:spTree>
    <p:extLst>
      <p:ext uri="{BB962C8B-B14F-4D97-AF65-F5344CB8AC3E}">
        <p14:creationId xmlns:p14="http://schemas.microsoft.com/office/powerpoint/2010/main" val="1569973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How do we fix this? What’s the remediation action? This is some remediation advice for customers of the cloud.</a:t>
            </a:r>
          </a:p>
          <a:p>
            <a:endParaRPr lang="en-GB" dirty="0"/>
          </a:p>
          <a:p>
            <a:r>
              <a:rPr lang="en-GB" dirty="0"/>
              <a:t>Disable any abandoned cloud instances. If you have used a cloud instance previously, disable it if you don’t want to use it.</a:t>
            </a:r>
          </a:p>
          <a:p>
            <a:endParaRPr lang="en-GB" dirty="0"/>
          </a:p>
          <a:p>
            <a:r>
              <a:rPr lang="en-GB" dirty="0"/>
              <a:t>However if you do stop using it, remember to remove the CNAME records pointing to it.</a:t>
            </a:r>
          </a:p>
          <a:p>
            <a:endParaRPr lang="en-GB" dirty="0"/>
          </a:p>
          <a:p>
            <a:r>
              <a:rPr lang="en-GB" dirty="0"/>
              <a:t>However, Do NOT delete the instances. Once you delete the instance, it allows an attacker to register that instance.</a:t>
            </a:r>
          </a:p>
          <a:p>
            <a:endParaRPr lang="en-GB" dirty="0"/>
          </a:p>
          <a:p>
            <a:endParaRPr lang="en-GB" dirty="0"/>
          </a:p>
          <a:p>
            <a:r>
              <a:rPr lang="en-GB" dirty="0"/>
              <a:t>It’s a difficult problem to fix. Company B might be vulnerable and they can use this domain to attack Company A. Let’s say a government domain is vulnerable, an attacker can use the government domain to attack you. You cannot really stop that. I would recommend security operations centres to keep this technique in mind. If the attack does occur, you can at least see it and know that it is happening.</a:t>
            </a:r>
          </a:p>
        </p:txBody>
      </p:sp>
      <p:sp>
        <p:nvSpPr>
          <p:cNvPr id="4" name="Slide Number Placeholder 3"/>
          <p:cNvSpPr>
            <a:spLocks noGrp="1"/>
          </p:cNvSpPr>
          <p:nvPr>
            <p:ph type="sldNum" sz="quarter" idx="10"/>
          </p:nvPr>
        </p:nvSpPr>
        <p:spPr/>
        <p:txBody>
          <a:bodyPr/>
          <a:lstStyle/>
          <a:p>
            <a:fld id="{23841978-B6BD-F04A-90A0-3424643BE6EC}" type="slidenum">
              <a:rPr kumimoji="1" lang="zh-CN" altLang="en-US" smtClean="0"/>
              <a:t>21</a:t>
            </a:fld>
            <a:endParaRPr kumimoji="1" lang="zh-CN" altLang="en-US"/>
          </a:p>
        </p:txBody>
      </p:sp>
    </p:spTree>
    <p:extLst>
      <p:ext uri="{BB962C8B-B14F-4D97-AF65-F5344CB8AC3E}">
        <p14:creationId xmlns:p14="http://schemas.microsoft.com/office/powerpoint/2010/main" val="17662480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this talk I will first discuss a previous technique we have been abusing for the past few years and then in the latter half of the presentation, a new technique that utilises cloud services. </a:t>
            </a:r>
          </a:p>
          <a:p>
            <a:endParaRPr lang="en-GB" dirty="0"/>
          </a:p>
          <a:p>
            <a:r>
              <a:rPr lang="en-GB" dirty="0"/>
              <a:t>Domain Fronting… basics, guide, background. This was introduced in 2016 and has been used by threat actors in 2017. Last one I saw in the wild was August 2017.</a:t>
            </a:r>
          </a:p>
          <a:p>
            <a:r>
              <a:rPr lang="en-GB" dirty="0"/>
              <a:t/>
            </a:r>
            <a:br>
              <a:rPr lang="en-GB" dirty="0"/>
            </a:br>
            <a:r>
              <a:rPr lang="en-GB" dirty="0" err="1"/>
              <a:t>Cloudjacking</a:t>
            </a:r>
            <a:r>
              <a:rPr lang="en-GB" dirty="0"/>
              <a:t>, new technique, utilised more in 2018 and beyond</a:t>
            </a:r>
            <a:endParaRPr lang="en-US" dirty="0"/>
          </a:p>
          <a:p>
            <a:endParaRPr lang="en-GB" dirty="0"/>
          </a:p>
          <a:p>
            <a:r>
              <a:rPr lang="en-GB" dirty="0"/>
              <a:t>B</a:t>
            </a:r>
            <a:r>
              <a:rPr lang="en-US" dirty="0" err="1"/>
              <a:t>enefits</a:t>
            </a:r>
            <a:r>
              <a:rPr lang="en-US" dirty="0"/>
              <a:t>, remediation and discussion</a:t>
            </a:r>
            <a:endParaRPr lang="en-GB" dirty="0"/>
          </a:p>
        </p:txBody>
      </p:sp>
      <p:sp>
        <p:nvSpPr>
          <p:cNvPr id="4" name="Slide Number Placeholder 3"/>
          <p:cNvSpPr>
            <a:spLocks noGrp="1"/>
          </p:cNvSpPr>
          <p:nvPr>
            <p:ph type="sldNum" sz="quarter" idx="10"/>
          </p:nvPr>
        </p:nvSpPr>
        <p:spPr/>
        <p:txBody>
          <a:bodyPr/>
          <a:lstStyle/>
          <a:p>
            <a:fld id="{23841978-B6BD-F04A-90A0-3424643BE6EC}" type="slidenum">
              <a:rPr kumimoji="1" lang="zh-CN" altLang="en-US" smtClean="0"/>
              <a:t>4</a:t>
            </a:fld>
            <a:endParaRPr kumimoji="1" lang="zh-CN" altLang="en-US"/>
          </a:p>
        </p:txBody>
      </p:sp>
    </p:spTree>
    <p:extLst>
      <p:ext uri="{BB962C8B-B14F-4D97-AF65-F5344CB8AC3E}">
        <p14:creationId xmlns:p14="http://schemas.microsoft.com/office/powerpoint/2010/main" val="17961995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Historically used by the TOR to bypass censorship issues. To prevent TOR a provider would then need to intercept all TLS traffic or block entire cloud IP ranges, which would almost be impossible.</a:t>
            </a:r>
          </a:p>
          <a:p>
            <a:endParaRPr lang="en-GB" dirty="0"/>
          </a:p>
          <a:p>
            <a:r>
              <a:rPr lang="en-GB" dirty="0"/>
              <a:t>Domain fronting was weaponised in 2016 and became more mainstream in 2017. Most of the blog posts around this research was in English. Some followers in Beijing have actually translated this into Chinese and discussed it on their own blogs. I would definitely recommend reading up and testing some of these techniques yourself.</a:t>
            </a:r>
          </a:p>
          <a:p>
            <a:endParaRPr lang="en-GB" dirty="0"/>
          </a:p>
          <a:p>
            <a:r>
              <a:rPr lang="en-GB" dirty="0"/>
              <a:t>In basic terms, Domain Fronting utilises a flaw in the way how content delivery networks operate. We will understand this a bit better in the next few slides.</a:t>
            </a:r>
          </a:p>
          <a:p>
            <a:endParaRPr lang="en-GB" dirty="0"/>
          </a:p>
          <a:p>
            <a:r>
              <a:rPr lang="en-GB" dirty="0"/>
              <a:t>This is not specific to one specific cloud provider. I’ve found that you can domain front through both western and south east Asian based cloud providers. It’s an inherent issue in CDN design so no one will fix it. There are some ways for cloud providers to make it more difficult to </a:t>
            </a:r>
            <a:r>
              <a:rPr lang="en-GB" dirty="0" err="1"/>
              <a:t>weaponise</a:t>
            </a:r>
            <a:r>
              <a:rPr lang="en-GB" dirty="0"/>
              <a:t> the technique…</a:t>
            </a:r>
          </a:p>
          <a:p>
            <a:endParaRPr lang="en-GB" dirty="0"/>
          </a:p>
          <a:p>
            <a:r>
              <a:rPr lang="en-GB" dirty="0"/>
              <a:t>As previously mentioned, I’ve actually last seen this technique in use around August this year.</a:t>
            </a:r>
          </a:p>
          <a:p>
            <a:endParaRPr lang="en-GB" dirty="0"/>
          </a:p>
          <a:p>
            <a:endParaRPr lang="en-GB" dirty="0"/>
          </a:p>
        </p:txBody>
      </p:sp>
      <p:sp>
        <p:nvSpPr>
          <p:cNvPr id="4" name="Slide Number Placeholder 3"/>
          <p:cNvSpPr>
            <a:spLocks noGrp="1"/>
          </p:cNvSpPr>
          <p:nvPr>
            <p:ph type="sldNum" sz="quarter" idx="10"/>
          </p:nvPr>
        </p:nvSpPr>
        <p:spPr/>
        <p:txBody>
          <a:bodyPr/>
          <a:lstStyle/>
          <a:p>
            <a:fld id="{23841978-B6BD-F04A-90A0-3424643BE6EC}" type="slidenum">
              <a:rPr kumimoji="1" lang="zh-CN" altLang="en-US" smtClean="0"/>
              <a:t>5</a:t>
            </a:fld>
            <a:endParaRPr kumimoji="1" lang="zh-CN" altLang="en-US"/>
          </a:p>
        </p:txBody>
      </p:sp>
    </p:spTree>
    <p:extLst>
      <p:ext uri="{BB962C8B-B14F-4D97-AF65-F5344CB8AC3E}">
        <p14:creationId xmlns:p14="http://schemas.microsoft.com/office/powerpoint/2010/main" val="18303525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Content Delivery Networks work roughly as shown in this diagram.</a:t>
            </a:r>
          </a:p>
          <a:p>
            <a:endParaRPr lang="en-GB" dirty="0"/>
          </a:p>
          <a:p>
            <a:r>
              <a:rPr lang="en-GB" dirty="0"/>
              <a:t>I’m not a CDN expert and I have not implemented a CDN, but this is how I see it from an attacker’s perspective.</a:t>
            </a:r>
          </a:p>
          <a:p>
            <a:endParaRPr lang="en-GB" dirty="0"/>
          </a:p>
          <a:p>
            <a:r>
              <a:rPr lang="en-GB" dirty="0"/>
              <a:t>Here we have 4 objects, the client (your computer), the DNS server, the CDN server (whatever cloud provider), and a back-end server that belongs to the cloud provider.</a:t>
            </a:r>
          </a:p>
          <a:p>
            <a:endParaRPr lang="en-GB" dirty="0"/>
          </a:p>
          <a:p>
            <a:r>
              <a:rPr lang="en-GB" dirty="0"/>
              <a:t>Let’s work through the typical process for fetching content from a web server that uses a content delivery network. In this scenario we are going to fetch </a:t>
            </a:r>
            <a:r>
              <a:rPr lang="en-GB" dirty="0" err="1"/>
              <a:t>index.php</a:t>
            </a:r>
            <a:r>
              <a:rPr lang="en-GB" dirty="0"/>
              <a:t> from cdn.company.com</a:t>
            </a:r>
          </a:p>
          <a:p>
            <a:endParaRPr lang="en-GB" dirty="0"/>
          </a:p>
          <a:p>
            <a:r>
              <a:rPr lang="en-GB" dirty="0"/>
              <a:t>What happens is, your computer will perform a DNS lookup for cdn.company.com and it will actually obtain a CNAME and fetch multiple IP addresses for the cloud provider’s CDN nodes. Typically there will be a few, such as in this case, IP A, B, C, D and E. These are typically dependent on the region and location you are at, and the DNS will provide the closest CDN IP addresses to your computer.</a:t>
            </a:r>
          </a:p>
          <a:p>
            <a:endParaRPr lang="en-GB" dirty="0"/>
          </a:p>
          <a:p>
            <a:r>
              <a:rPr lang="en-GB" dirty="0"/>
              <a:t>Your computer will then connect to the closest CDN IP and send it a HTTP GET request for the resource. In this scenario, we will get /</a:t>
            </a:r>
            <a:r>
              <a:rPr lang="en-GB" dirty="0" err="1"/>
              <a:t>index.php</a:t>
            </a:r>
            <a:r>
              <a:rPr lang="en-GB" dirty="0"/>
              <a:t>. The web browser will automatically insert the domain name you had requested into the Host header of the HTTP packet.</a:t>
            </a:r>
          </a:p>
          <a:p>
            <a:endParaRPr lang="en-GB" dirty="0"/>
          </a:p>
          <a:p>
            <a:r>
              <a:rPr lang="en-GB" dirty="0"/>
              <a:t>When the CDN server receives this packet, it will parse the Host header to determine what website you attempted to retrieve then send the request to a back-end server. It will fetched cached content if possible to speed up the delivery.</a:t>
            </a:r>
          </a:p>
          <a:p>
            <a:r>
              <a:rPr lang="en-GB" dirty="0"/>
              <a:t/>
            </a:r>
            <a:br>
              <a:rPr lang="en-GB" dirty="0"/>
            </a:br>
            <a:r>
              <a:rPr lang="en-GB" dirty="0"/>
              <a:t>It gets the content, then sends it back to the computer.</a:t>
            </a:r>
          </a:p>
          <a:p>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We can see that there’s actually a core flaw around the content that the CDN server gets, we will see how this works in the next slide.</a:t>
            </a:r>
            <a:endParaRPr lang="en-US" dirty="0"/>
          </a:p>
          <a:p>
            <a:endParaRPr lang="en-GB" dirty="0"/>
          </a:p>
        </p:txBody>
      </p:sp>
      <p:sp>
        <p:nvSpPr>
          <p:cNvPr id="4" name="Slide Number Placeholder 3"/>
          <p:cNvSpPr>
            <a:spLocks noGrp="1"/>
          </p:cNvSpPr>
          <p:nvPr>
            <p:ph type="sldNum" sz="quarter" idx="10"/>
          </p:nvPr>
        </p:nvSpPr>
        <p:spPr/>
        <p:txBody>
          <a:bodyPr/>
          <a:lstStyle/>
          <a:p>
            <a:fld id="{23841978-B6BD-F04A-90A0-3424643BE6EC}" type="slidenum">
              <a:rPr kumimoji="1" lang="zh-CN" altLang="en-US" smtClean="0"/>
              <a:t>6</a:t>
            </a:fld>
            <a:endParaRPr kumimoji="1" lang="zh-CN" altLang="en-US"/>
          </a:p>
        </p:txBody>
      </p:sp>
    </p:spTree>
    <p:extLst>
      <p:ext uri="{BB962C8B-B14F-4D97-AF65-F5344CB8AC3E}">
        <p14:creationId xmlns:p14="http://schemas.microsoft.com/office/powerpoint/2010/main" val="17848191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When we abuse this issue, we are creating the domain fronting technique.</a:t>
            </a:r>
          </a:p>
          <a:p>
            <a:endParaRPr lang="en-GB" dirty="0"/>
          </a:p>
          <a:p>
            <a:r>
              <a:rPr lang="en-GB" dirty="0"/>
              <a:t>Instead, what we want to do is still perform the cdn.company.com resolution, so that the DNS server sends back a list of closest edge nodes. This is typically what a web proxy would also perform if you were looking up the host.</a:t>
            </a:r>
          </a:p>
          <a:p>
            <a:endParaRPr lang="en-GB" dirty="0"/>
          </a:p>
          <a:p>
            <a:r>
              <a:rPr lang="en-GB" dirty="0"/>
              <a:t>Once the IP address comes back, we send a new packet to the CDN server and issue a GET /a.png; I am using a.png because it camouflages well. The host header is set to c2.hacker.com Which I operate.</a:t>
            </a:r>
          </a:p>
          <a:p>
            <a:endParaRPr lang="en-GB" dirty="0"/>
          </a:p>
          <a:p>
            <a:r>
              <a:rPr lang="en-GB" dirty="0"/>
              <a:t>When the CDN server obtains the packet, it will take the  host header, then fetch the content from my website. Then serve it back to the computer. So as far as the computer is concerned, or the web proxy in the middle, I am downloading content from cdn.company.com.</a:t>
            </a:r>
          </a:p>
        </p:txBody>
      </p:sp>
      <p:sp>
        <p:nvSpPr>
          <p:cNvPr id="4" name="Slide Number Placeholder 3"/>
          <p:cNvSpPr>
            <a:spLocks noGrp="1"/>
          </p:cNvSpPr>
          <p:nvPr>
            <p:ph type="sldNum" sz="quarter" idx="10"/>
          </p:nvPr>
        </p:nvSpPr>
        <p:spPr/>
        <p:txBody>
          <a:bodyPr/>
          <a:lstStyle/>
          <a:p>
            <a:fld id="{23841978-B6BD-F04A-90A0-3424643BE6EC}" type="slidenum">
              <a:rPr kumimoji="1" lang="zh-CN" altLang="en-US" smtClean="0"/>
              <a:t>7</a:t>
            </a:fld>
            <a:endParaRPr kumimoji="1" lang="zh-CN" altLang="en-US"/>
          </a:p>
        </p:txBody>
      </p:sp>
    </p:spTree>
    <p:extLst>
      <p:ext uri="{BB962C8B-B14F-4D97-AF65-F5344CB8AC3E}">
        <p14:creationId xmlns:p14="http://schemas.microsoft.com/office/powerpoint/2010/main" val="27161522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Now you might be thinking. What companies are vulnerable? How do I get a list of these vulnerable domains? How do I know what cloud providers are vulnerable?</a:t>
            </a:r>
          </a:p>
          <a:p>
            <a:endParaRPr lang="en-GB" dirty="0"/>
          </a:p>
          <a:p>
            <a:r>
              <a:rPr lang="en-GB" dirty="0"/>
              <a:t>Obtain two websites that use the same provider</a:t>
            </a:r>
          </a:p>
          <a:p>
            <a:endParaRPr lang="en-GB" dirty="0"/>
          </a:p>
          <a:p>
            <a:r>
              <a:rPr lang="en-GB" dirty="0"/>
              <a:t>Take the  first website, resolve the IP, send a Host: website-b.com to http://website-a.com. You can do this in </a:t>
            </a:r>
            <a:r>
              <a:rPr lang="en-GB" dirty="0" err="1"/>
              <a:t>wget</a:t>
            </a:r>
            <a:r>
              <a:rPr lang="en-GB" dirty="0"/>
              <a:t> command or use a browser plugin.</a:t>
            </a:r>
          </a:p>
          <a:p>
            <a:endParaRPr lang="en-GB" dirty="0"/>
          </a:p>
          <a:p>
            <a:r>
              <a:rPr lang="en-GB" dirty="0"/>
              <a:t>If you get the content of website-b when sending a packet to website-a. Then you know you can domain front through this provider.</a:t>
            </a:r>
          </a:p>
          <a:p>
            <a:endParaRPr lang="en-GB" dirty="0"/>
          </a:p>
          <a:p>
            <a:r>
              <a:rPr lang="en-GB" dirty="0"/>
              <a:t>I’ve actually taken a list of major providers across the world and found a large list of </a:t>
            </a:r>
            <a:r>
              <a:rPr lang="en-GB" dirty="0" err="1"/>
              <a:t>frontable</a:t>
            </a:r>
            <a:r>
              <a:rPr lang="en-GB" dirty="0"/>
              <a:t> domains and it exists on my GitHub repository as shown above. You can check out some of these lists yourself.</a:t>
            </a:r>
          </a:p>
          <a:p>
            <a:endParaRPr lang="en-GB" dirty="0"/>
          </a:p>
          <a:p>
            <a:endParaRPr lang="en-GB" dirty="0"/>
          </a:p>
        </p:txBody>
      </p:sp>
      <p:sp>
        <p:nvSpPr>
          <p:cNvPr id="4" name="Slide Number Placeholder 3"/>
          <p:cNvSpPr>
            <a:spLocks noGrp="1"/>
          </p:cNvSpPr>
          <p:nvPr>
            <p:ph type="sldNum" sz="quarter" idx="10"/>
          </p:nvPr>
        </p:nvSpPr>
        <p:spPr/>
        <p:txBody>
          <a:bodyPr/>
          <a:lstStyle/>
          <a:p>
            <a:fld id="{23841978-B6BD-F04A-90A0-3424643BE6EC}" type="slidenum">
              <a:rPr kumimoji="1" lang="zh-CN" altLang="en-US" smtClean="0"/>
              <a:t>8</a:t>
            </a:fld>
            <a:endParaRPr kumimoji="1" lang="zh-CN" altLang="en-US"/>
          </a:p>
        </p:txBody>
      </p:sp>
    </p:spTree>
    <p:extLst>
      <p:ext uri="{BB962C8B-B14F-4D97-AF65-F5344CB8AC3E}">
        <p14:creationId xmlns:p14="http://schemas.microsoft.com/office/powerpoint/2010/main" val="5006464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Show Domain Fronting Command and Control Video</a:t>
            </a:r>
          </a:p>
          <a:p>
            <a:endParaRPr lang="en-GB" dirty="0"/>
          </a:p>
          <a:p>
            <a:r>
              <a:rPr lang="en-GB" dirty="0"/>
              <a:t>Show </a:t>
            </a:r>
            <a:r>
              <a:rPr lang="en-GB" dirty="0" err="1"/>
              <a:t>wireshark</a:t>
            </a:r>
            <a:endParaRPr lang="en-GB" dirty="0"/>
          </a:p>
          <a:p>
            <a:endParaRPr lang="en-GB" dirty="0"/>
          </a:p>
          <a:p>
            <a:r>
              <a:rPr lang="en-GB" dirty="0"/>
              <a:t>We are using HTTP here so that I can show you the traffic.</a:t>
            </a:r>
          </a:p>
          <a:p>
            <a:endParaRPr lang="en-GB" dirty="0"/>
          </a:p>
          <a:p>
            <a:endParaRPr lang="en-US" dirty="0"/>
          </a:p>
        </p:txBody>
      </p:sp>
      <p:sp>
        <p:nvSpPr>
          <p:cNvPr id="4" name="Slide Number Placeholder 3"/>
          <p:cNvSpPr>
            <a:spLocks noGrp="1"/>
          </p:cNvSpPr>
          <p:nvPr>
            <p:ph type="sldNum" sz="quarter" idx="10"/>
          </p:nvPr>
        </p:nvSpPr>
        <p:spPr/>
        <p:txBody>
          <a:bodyPr/>
          <a:lstStyle/>
          <a:p>
            <a:fld id="{23841978-B6BD-F04A-90A0-3424643BE6EC}" type="slidenum">
              <a:rPr kumimoji="1" lang="zh-CN" altLang="en-US" smtClean="0"/>
              <a:t>9</a:t>
            </a:fld>
            <a:endParaRPr kumimoji="1" lang="zh-CN" altLang="en-US"/>
          </a:p>
        </p:txBody>
      </p:sp>
    </p:spTree>
    <p:extLst>
      <p:ext uri="{BB962C8B-B14F-4D97-AF65-F5344CB8AC3E}">
        <p14:creationId xmlns:p14="http://schemas.microsoft.com/office/powerpoint/2010/main" val="9334798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Now, let me introduce you to Cloud Domain Hijacking, a new technique I’ve been working on for 2018.</a:t>
            </a:r>
          </a:p>
          <a:p>
            <a:endParaRPr lang="en-GB" dirty="0"/>
          </a:p>
          <a:p>
            <a:r>
              <a:rPr lang="en-GB" dirty="0"/>
              <a:t>This will most likely be abused by threat actors coming forwards as it is easily discoverable and exploited.</a:t>
            </a:r>
          </a:p>
          <a:p>
            <a:endParaRPr lang="en-GB" dirty="0"/>
          </a:p>
          <a:p>
            <a:r>
              <a:rPr lang="en-GB" dirty="0"/>
              <a:t>Domain Hijacking isn’t a new technique, it’s been around for a long time. Cloud domain hijacking has been used somewhat by bug bounty hunters but not made mainstream.</a:t>
            </a:r>
          </a:p>
          <a:p>
            <a:endParaRPr lang="en-GB" dirty="0"/>
          </a:p>
          <a:p>
            <a:r>
              <a:rPr lang="en-GB" dirty="0"/>
              <a:t>Uses exactly how DNS is designed to operate.</a:t>
            </a:r>
          </a:p>
          <a:p>
            <a:endParaRPr lang="en-GB" dirty="0"/>
          </a:p>
          <a:p>
            <a:r>
              <a:rPr lang="en-GB" dirty="0"/>
              <a:t>Compromises and uses the reputation of existing domains. So for example, if the website you are targeting is categorised as banking and financial, a web proxy may allow this traffic through.</a:t>
            </a:r>
          </a:p>
          <a:p>
            <a:endParaRPr lang="en-GB" dirty="0"/>
          </a:p>
          <a:p>
            <a:endParaRPr lang="en-US" dirty="0"/>
          </a:p>
        </p:txBody>
      </p:sp>
      <p:sp>
        <p:nvSpPr>
          <p:cNvPr id="4" name="Slide Number Placeholder 3"/>
          <p:cNvSpPr>
            <a:spLocks noGrp="1"/>
          </p:cNvSpPr>
          <p:nvPr>
            <p:ph type="sldNum" sz="quarter" idx="10"/>
          </p:nvPr>
        </p:nvSpPr>
        <p:spPr/>
        <p:txBody>
          <a:bodyPr/>
          <a:lstStyle/>
          <a:p>
            <a:fld id="{23841978-B6BD-F04A-90A0-3424643BE6EC}" type="slidenum">
              <a:rPr kumimoji="1" lang="zh-CN" altLang="en-US" smtClean="0"/>
              <a:t>11</a:t>
            </a:fld>
            <a:endParaRPr kumimoji="1" lang="zh-CN" altLang="en-US"/>
          </a:p>
        </p:txBody>
      </p:sp>
    </p:spTree>
    <p:extLst>
      <p:ext uri="{BB962C8B-B14F-4D97-AF65-F5344CB8AC3E}">
        <p14:creationId xmlns:p14="http://schemas.microsoft.com/office/powerpoint/2010/main" val="24953554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Before we go into cloud domain hijacking, let’s quickly go over traditional domain hijacking.</a:t>
            </a:r>
          </a:p>
          <a:p>
            <a:endParaRPr lang="en-GB" dirty="0"/>
          </a:p>
          <a:p>
            <a:r>
              <a:rPr lang="en-GB" dirty="0"/>
              <a:t>1) Historically, domain hijacking is performed by finding domains that have a CNAME record set to a secondary domain. Such as static.company.com pointing CNAME to </a:t>
            </a:r>
            <a:r>
              <a:rPr lang="en-GB" dirty="0" err="1"/>
              <a:t>static.companystorage.global</a:t>
            </a:r>
            <a:endParaRPr lang="en-GB" dirty="0"/>
          </a:p>
          <a:p>
            <a:endParaRPr lang="en-GB" dirty="0"/>
          </a:p>
          <a:p>
            <a:r>
              <a:rPr lang="en-GB" dirty="0"/>
              <a:t>2) Now, if </a:t>
            </a:r>
            <a:r>
              <a:rPr lang="en-GB" dirty="0" err="1"/>
              <a:t>static.companystorage.global</a:t>
            </a:r>
            <a:r>
              <a:rPr lang="en-GB" dirty="0"/>
              <a:t> no longer exists… it can be described as abandoned. This can occur when a company does not keep track of its assets over a long period of time. Or perhaps the company has gone through mergers and acquisitions type of events then they perhaps no longer want the old </a:t>
            </a:r>
            <a:r>
              <a:rPr lang="en-GB" dirty="0" err="1"/>
              <a:t>static.companystorage.global</a:t>
            </a:r>
            <a:r>
              <a:rPr lang="en-GB" dirty="0"/>
              <a:t> domain.</a:t>
            </a:r>
          </a:p>
          <a:p>
            <a:endParaRPr lang="en-GB" dirty="0"/>
          </a:p>
          <a:p>
            <a:r>
              <a:rPr lang="en-GB" dirty="0"/>
              <a:t>3) As </a:t>
            </a:r>
            <a:r>
              <a:rPr lang="en-GB" dirty="0" err="1"/>
              <a:t>static.companystorage.global</a:t>
            </a:r>
            <a:r>
              <a:rPr lang="en-GB" dirty="0"/>
              <a:t> is no longer registered, we can buy this domain, set an A record, host some content and serve content on static.company.com.</a:t>
            </a:r>
          </a:p>
        </p:txBody>
      </p:sp>
      <p:sp>
        <p:nvSpPr>
          <p:cNvPr id="4" name="Slide Number Placeholder 3"/>
          <p:cNvSpPr>
            <a:spLocks noGrp="1"/>
          </p:cNvSpPr>
          <p:nvPr>
            <p:ph type="sldNum" sz="quarter" idx="10"/>
          </p:nvPr>
        </p:nvSpPr>
        <p:spPr/>
        <p:txBody>
          <a:bodyPr/>
          <a:lstStyle/>
          <a:p>
            <a:fld id="{23841978-B6BD-F04A-90A0-3424643BE6EC}" type="slidenum">
              <a:rPr kumimoji="1" lang="zh-CN" altLang="en-US" smtClean="0"/>
              <a:t>12</a:t>
            </a:fld>
            <a:endParaRPr kumimoji="1" lang="zh-CN" altLang="en-US"/>
          </a:p>
        </p:txBody>
      </p:sp>
    </p:spTree>
    <p:extLst>
      <p:ext uri="{BB962C8B-B14F-4D97-AF65-F5344CB8AC3E}">
        <p14:creationId xmlns:p14="http://schemas.microsoft.com/office/powerpoint/2010/main" val="19497076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kumimoji="1"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p:cNvSpPr>
            <a:spLocks noGrp="1"/>
          </p:cNvSpPr>
          <p:nvPr>
            <p:ph type="dt" sz="half" idx="10"/>
          </p:nvPr>
        </p:nvSpPr>
        <p:spPr/>
        <p:txBody>
          <a:bodyPr/>
          <a:lstStyle/>
          <a:p>
            <a:fld id="{77C10016-5DB8-B943-9994-30D8B73AED87}" type="datetimeFigureOut">
              <a:rPr kumimoji="1" lang="zh-CN" altLang="en-US" smtClean="0"/>
              <a:t>2017/12/22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92326D-3D35-ED4E-8C9E-DC9599581DDD}" type="slidenum">
              <a:rPr kumimoji="1" lang="zh-CN" altLang="en-US" smtClean="0"/>
              <a:t>‹#›</a:t>
            </a:fld>
            <a:endParaRPr kumimoji="1" lang="zh-CN" altLang="en-US"/>
          </a:p>
        </p:txBody>
      </p:sp>
    </p:spTree>
    <p:extLst>
      <p:ext uri="{BB962C8B-B14F-4D97-AF65-F5344CB8AC3E}">
        <p14:creationId xmlns:p14="http://schemas.microsoft.com/office/powerpoint/2010/main" val="13991332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kumimoji="1" lang="zh-CN" altLang="en-US"/>
              <a:t>单击此处编辑母版标题样式</a:t>
            </a:r>
          </a:p>
        </p:txBody>
      </p:sp>
      <p:sp>
        <p:nvSpPr>
          <p:cNvPr id="3" name="竖排文本占位符 2"/>
          <p:cNvSpPr>
            <a:spLocks noGrp="1"/>
          </p:cNvSpPr>
          <p:nvPr>
            <p:ph type="body" orient="vert" idx="1"/>
          </p:nvPr>
        </p:nvSpPr>
        <p:spPr>
          <a:xfrm>
            <a:off x="838200" y="1825625"/>
            <a:ext cx="10515600" cy="4351338"/>
          </a:xfrm>
          <a:prstGeom prst="rect">
            <a:avLst/>
          </a:prstGeo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77C10016-5DB8-B943-9994-30D8B73AED87}" type="datetimeFigureOut">
              <a:rPr kumimoji="1" lang="zh-CN" altLang="en-US" smtClean="0"/>
              <a:t>2017/12/22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92326D-3D35-ED4E-8C9E-DC9599581DDD}" type="slidenum">
              <a:rPr kumimoji="1" lang="zh-CN" altLang="en-US" smtClean="0"/>
              <a:t>‹#›</a:t>
            </a:fld>
            <a:endParaRPr kumimoji="1" lang="zh-CN" altLang="en-US"/>
          </a:p>
        </p:txBody>
      </p:sp>
    </p:spTree>
    <p:extLst>
      <p:ext uri="{BB962C8B-B14F-4D97-AF65-F5344CB8AC3E}">
        <p14:creationId xmlns:p14="http://schemas.microsoft.com/office/powerpoint/2010/main" val="3123840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kumimoji="1" lang="zh-CN" altLang="en-US"/>
              <a:t>单击此处编辑母版标题样式</a:t>
            </a:r>
          </a:p>
        </p:txBody>
      </p:sp>
      <p:sp>
        <p:nvSpPr>
          <p:cNvPr id="3" name="竖排文本占位符 2"/>
          <p:cNvSpPr>
            <a:spLocks noGrp="1"/>
          </p:cNvSpPr>
          <p:nvPr>
            <p:ph type="body" orient="vert" idx="1"/>
          </p:nvPr>
        </p:nvSpPr>
        <p:spPr>
          <a:xfrm>
            <a:off x="838200" y="365125"/>
            <a:ext cx="7734300" cy="5811838"/>
          </a:xfrm>
          <a:prstGeom prst="rect">
            <a:avLst/>
          </a:prstGeo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77C10016-5DB8-B943-9994-30D8B73AED87}" type="datetimeFigureOut">
              <a:rPr kumimoji="1" lang="zh-CN" altLang="en-US" smtClean="0"/>
              <a:t>2017/12/22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92326D-3D35-ED4E-8C9E-DC9599581DDD}" type="slidenum">
              <a:rPr kumimoji="1" lang="zh-CN" altLang="en-US" smtClean="0"/>
              <a:t>‹#›</a:t>
            </a:fld>
            <a:endParaRPr kumimoji="1" lang="zh-CN" altLang="en-US"/>
          </a:p>
        </p:txBody>
      </p:sp>
    </p:spTree>
    <p:extLst>
      <p:ext uri="{BB962C8B-B14F-4D97-AF65-F5344CB8AC3E}">
        <p14:creationId xmlns:p14="http://schemas.microsoft.com/office/powerpoint/2010/main" val="17893673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kumimoji="1"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p:cNvSpPr>
            <a:spLocks noGrp="1"/>
          </p:cNvSpPr>
          <p:nvPr>
            <p:ph type="dt" sz="half" idx="10"/>
          </p:nvPr>
        </p:nvSpPr>
        <p:spPr/>
        <p:txBody>
          <a:bodyPr/>
          <a:lstStyle/>
          <a:p>
            <a:fld id="{77C10016-5DB8-B943-9994-30D8B73AED87}" type="datetimeFigureOut">
              <a:rPr kumimoji="1" lang="zh-CN" altLang="en-US" smtClean="0"/>
              <a:t>2017/12/22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92326D-3D35-ED4E-8C9E-DC9599581DDD}" type="slidenum">
              <a:rPr kumimoji="1" lang="zh-CN" altLang="en-US" smtClean="0"/>
              <a:t>‹#›</a:t>
            </a:fld>
            <a:endParaRPr kumimoji="1" lang="zh-CN" altLang="en-US"/>
          </a:p>
        </p:txBody>
      </p:sp>
    </p:spTree>
    <p:extLst>
      <p:ext uri="{BB962C8B-B14F-4D97-AF65-F5344CB8AC3E}">
        <p14:creationId xmlns:p14="http://schemas.microsoft.com/office/powerpoint/2010/main" val="2872199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kumimoji="1"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p:cNvSpPr>
            <a:spLocks noGrp="1"/>
          </p:cNvSpPr>
          <p:nvPr>
            <p:ph type="dt" sz="half" idx="10"/>
          </p:nvPr>
        </p:nvSpPr>
        <p:spPr/>
        <p:txBody>
          <a:bodyPr/>
          <a:lstStyle/>
          <a:p>
            <a:fld id="{77C10016-5DB8-B943-9994-30D8B73AED87}" type="datetimeFigureOut">
              <a:rPr kumimoji="1" lang="zh-CN" altLang="en-US" smtClean="0"/>
              <a:t>2017/12/22</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992326D-3D35-ED4E-8C9E-DC9599581DDD}" type="slidenum">
              <a:rPr kumimoji="1" lang="zh-CN" altLang="en-US" smtClean="0"/>
              <a:t>‹#›</a:t>
            </a:fld>
            <a:endParaRPr kumimoji="1" lang="zh-CN" altLang="en-US"/>
          </a:p>
        </p:txBody>
      </p:sp>
    </p:spTree>
    <p:extLst>
      <p:ext uri="{BB962C8B-B14F-4D97-AF65-F5344CB8AC3E}">
        <p14:creationId xmlns:p14="http://schemas.microsoft.com/office/powerpoint/2010/main" val="19100961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kumimoji="1"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p:cNvSpPr>
            <a:spLocks noGrp="1"/>
          </p:cNvSpPr>
          <p:nvPr>
            <p:ph type="dt" sz="half" idx="10"/>
          </p:nvPr>
        </p:nvSpPr>
        <p:spPr/>
        <p:txBody>
          <a:bodyPr/>
          <a:lstStyle/>
          <a:p>
            <a:fld id="{77C10016-5DB8-B943-9994-30D8B73AED87}" type="datetimeFigureOut">
              <a:rPr kumimoji="1" lang="zh-CN" altLang="en-US" smtClean="0"/>
              <a:t>2017/12/22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92326D-3D35-ED4E-8C9E-DC9599581DDD}" type="slidenum">
              <a:rPr kumimoji="1" lang="zh-CN" altLang="en-US" smtClean="0"/>
              <a:t>‹#›</a:t>
            </a:fld>
            <a:endParaRPr kumimoji="1" lang="zh-CN" altLang="en-US"/>
          </a:p>
        </p:txBody>
      </p:sp>
    </p:spTree>
    <p:extLst>
      <p:ext uri="{BB962C8B-B14F-4D97-AF65-F5344CB8AC3E}">
        <p14:creationId xmlns:p14="http://schemas.microsoft.com/office/powerpoint/2010/main" val="2521809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kumimoji="1" lang="zh-CN" altLang="en-US"/>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p:cNvSpPr>
            <a:spLocks noGrp="1"/>
          </p:cNvSpPr>
          <p:nvPr>
            <p:ph type="dt" sz="half" idx="10"/>
          </p:nvPr>
        </p:nvSpPr>
        <p:spPr/>
        <p:txBody>
          <a:bodyPr/>
          <a:lstStyle/>
          <a:p>
            <a:fld id="{77C10016-5DB8-B943-9994-30D8B73AED87}" type="datetimeFigureOut">
              <a:rPr kumimoji="1" lang="zh-CN" altLang="en-US" smtClean="0"/>
              <a:t>2017/12/22</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6992326D-3D35-ED4E-8C9E-DC9599581DDD}" type="slidenum">
              <a:rPr kumimoji="1" lang="zh-CN" altLang="en-US" smtClean="0"/>
              <a:t>‹#›</a:t>
            </a:fld>
            <a:endParaRPr kumimoji="1" lang="zh-CN" altLang="en-US"/>
          </a:p>
        </p:txBody>
      </p:sp>
    </p:spTree>
    <p:extLst>
      <p:ext uri="{BB962C8B-B14F-4D97-AF65-F5344CB8AC3E}">
        <p14:creationId xmlns:p14="http://schemas.microsoft.com/office/powerpoint/2010/main" val="14195709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kumimoji="1" lang="zh-CN" altLang="en-US"/>
              <a:t>单击此处编辑母版标题样式</a:t>
            </a:r>
          </a:p>
        </p:txBody>
      </p:sp>
      <p:sp>
        <p:nvSpPr>
          <p:cNvPr id="3" name="日期占位符 2"/>
          <p:cNvSpPr>
            <a:spLocks noGrp="1"/>
          </p:cNvSpPr>
          <p:nvPr>
            <p:ph type="dt" sz="half" idx="10"/>
          </p:nvPr>
        </p:nvSpPr>
        <p:spPr/>
        <p:txBody>
          <a:bodyPr/>
          <a:lstStyle/>
          <a:p>
            <a:fld id="{77C10016-5DB8-B943-9994-30D8B73AED87}" type="datetimeFigureOut">
              <a:rPr kumimoji="1" lang="zh-CN" altLang="en-US" smtClean="0"/>
              <a:t>2017/12/22</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6992326D-3D35-ED4E-8C9E-DC9599581DDD}" type="slidenum">
              <a:rPr kumimoji="1" lang="zh-CN" altLang="en-US" smtClean="0"/>
              <a:t>‹#›</a:t>
            </a:fld>
            <a:endParaRPr kumimoji="1" lang="zh-CN" altLang="en-US"/>
          </a:p>
        </p:txBody>
      </p:sp>
    </p:spTree>
    <p:extLst>
      <p:ext uri="{BB962C8B-B14F-4D97-AF65-F5344CB8AC3E}">
        <p14:creationId xmlns:p14="http://schemas.microsoft.com/office/powerpoint/2010/main" val="1855376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7C10016-5DB8-B943-9994-30D8B73AED87}" type="datetimeFigureOut">
              <a:rPr kumimoji="1" lang="zh-CN" altLang="en-US" smtClean="0"/>
              <a:t>2017/12/22</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6992326D-3D35-ED4E-8C9E-DC9599581DDD}" type="slidenum">
              <a:rPr kumimoji="1" lang="zh-CN" altLang="en-US" smtClean="0"/>
              <a:t>‹#›</a:t>
            </a:fld>
            <a:endParaRPr kumimoji="1" lang="zh-CN" altLang="en-US"/>
          </a:p>
        </p:txBody>
      </p:sp>
    </p:spTree>
    <p:extLst>
      <p:ext uri="{BB962C8B-B14F-4D97-AF65-F5344CB8AC3E}">
        <p14:creationId xmlns:p14="http://schemas.microsoft.com/office/powerpoint/2010/main" val="1848264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kumimoji="1"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77C10016-5DB8-B943-9994-30D8B73AED87}" type="datetimeFigureOut">
              <a:rPr kumimoji="1" lang="zh-CN" altLang="en-US" smtClean="0"/>
              <a:t>2017/12/22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92326D-3D35-ED4E-8C9E-DC9599581DDD}" type="slidenum">
              <a:rPr kumimoji="1" lang="zh-CN" altLang="en-US" smtClean="0"/>
              <a:t>‹#›</a:t>
            </a:fld>
            <a:endParaRPr kumimoji="1" lang="zh-CN" altLang="en-US"/>
          </a:p>
        </p:txBody>
      </p:sp>
    </p:spTree>
    <p:extLst>
      <p:ext uri="{BB962C8B-B14F-4D97-AF65-F5344CB8AC3E}">
        <p14:creationId xmlns:p14="http://schemas.microsoft.com/office/powerpoint/2010/main" val="1116320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kumimoji="1"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p:cNvSpPr>
            <a:spLocks noGrp="1"/>
          </p:cNvSpPr>
          <p:nvPr>
            <p:ph type="dt" sz="half" idx="10"/>
          </p:nvPr>
        </p:nvSpPr>
        <p:spPr/>
        <p:txBody>
          <a:bodyPr/>
          <a:lstStyle/>
          <a:p>
            <a:fld id="{77C10016-5DB8-B943-9994-30D8B73AED87}" type="datetimeFigureOut">
              <a:rPr kumimoji="1" lang="zh-CN" altLang="en-US" smtClean="0"/>
              <a:t>2017/12/22</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992326D-3D35-ED4E-8C9E-DC9599581DDD}" type="slidenum">
              <a:rPr kumimoji="1" lang="zh-CN" altLang="en-US" smtClean="0"/>
              <a:t>‹#›</a:t>
            </a:fld>
            <a:endParaRPr kumimoji="1" lang="zh-CN" altLang="en-US"/>
          </a:p>
        </p:txBody>
      </p:sp>
    </p:spTree>
    <p:extLst>
      <p:ext uri="{BB962C8B-B14F-4D97-AF65-F5344CB8AC3E}">
        <p14:creationId xmlns:p14="http://schemas.microsoft.com/office/powerpoint/2010/main" val="15897723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C10016-5DB8-B943-9994-30D8B73AED87}" type="datetimeFigureOut">
              <a:rPr kumimoji="1" lang="zh-CN" altLang="en-US" smtClean="0"/>
              <a:t>2017/12/22</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992326D-3D35-ED4E-8C9E-DC9599581DDD}" type="slidenum">
              <a:rPr kumimoji="1" lang="zh-CN" altLang="en-US" smtClean="0"/>
              <a:t>‹#›</a:t>
            </a:fld>
            <a:endParaRPr kumimoji="1" lang="zh-CN" altLang="en-US"/>
          </a:p>
        </p:txBody>
      </p:sp>
    </p:spTree>
    <p:extLst>
      <p:ext uri="{BB962C8B-B14F-4D97-AF65-F5344CB8AC3E}">
        <p14:creationId xmlns:p14="http://schemas.microsoft.com/office/powerpoint/2010/main" val="20824025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7.JP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tags" Target="../tags/tag3.xml"/><Relationship Id="rId7" Type="http://schemas.openxmlformats.org/officeDocument/2006/relationships/image" Target="../media/image9.pn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notesSlide" Target="../notesSlides/notesSlide6.xml"/><Relationship Id="rId5" Type="http://schemas.openxmlformats.org/officeDocument/2006/relationships/slideLayout" Target="../slideLayouts/slideLayout2.xml"/><Relationship Id="rId4" Type="http://schemas.openxmlformats.org/officeDocument/2006/relationships/tags" Target="../tags/tag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endParaRPr kumimoji="1" lang="zh-CN" altLang="en-US"/>
          </a:p>
        </p:txBody>
      </p:sp>
      <p:sp>
        <p:nvSpPr>
          <p:cNvPr id="3" name="副标题 2"/>
          <p:cNvSpPr>
            <a:spLocks noGrp="1"/>
          </p:cNvSpPr>
          <p:nvPr>
            <p:ph type="subTitle" idx="1"/>
          </p:nvPr>
        </p:nvSpPr>
        <p:spPr/>
        <p:txBody>
          <a:bodyPr/>
          <a:lstStyle/>
          <a:p>
            <a:endParaRPr kumimoji="1" lang="zh-CN" altLang="en-US"/>
          </a:p>
        </p:txBody>
      </p:sp>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362605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2797DB1-676C-4861-AD0E-FCA1E8D5D608}"/>
              </a:ext>
            </a:extLst>
          </p:cNvPr>
          <p:cNvSpPr>
            <a:spLocks noGrp="1"/>
          </p:cNvSpPr>
          <p:nvPr>
            <p:ph type="title"/>
          </p:nvPr>
        </p:nvSpPr>
        <p:spPr/>
        <p:txBody>
          <a:bodyPr/>
          <a:lstStyle/>
          <a:p>
            <a:endParaRPr lang="en-US"/>
          </a:p>
        </p:txBody>
      </p:sp>
      <p:pic>
        <p:nvPicPr>
          <p:cNvPr id="4" name="Video1">
            <a:hlinkClick r:id="" action="ppaction://media"/>
            <a:extLst>
              <a:ext uri="{FF2B5EF4-FFF2-40B4-BE49-F238E27FC236}">
                <a16:creationId xmlns:a16="http://schemas.microsoft.com/office/drawing/2014/main" xmlns="" id="{E811FF0A-A53F-46B5-84CD-650D51C38ED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192276" cy="6858000"/>
          </a:xfrm>
        </p:spPr>
      </p:pic>
    </p:spTree>
    <p:extLst>
      <p:ext uri="{BB962C8B-B14F-4D97-AF65-F5344CB8AC3E}">
        <p14:creationId xmlns:p14="http://schemas.microsoft.com/office/powerpoint/2010/main" val="38203024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3"/>
          <p:cNvSpPr/>
          <p:nvPr/>
        </p:nvSpPr>
        <p:spPr>
          <a:xfrm>
            <a:off x="2342838" y="2319757"/>
            <a:ext cx="9040510" cy="648072"/>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altLang="zh-CN" sz="2800" dirty="0">
                <a:solidFill>
                  <a:schemeClr val="bg1"/>
                </a:solidFill>
                <a:latin typeface="Roboto" panose="02000000000000000000" pitchFamily="2" charset="0"/>
                <a:ea typeface="Roboto" panose="02000000000000000000" pitchFamily="2" charset="0"/>
                <a:cs typeface="Roboto" panose="02000000000000000000" pitchFamily="2" charset="0"/>
              </a:rPr>
              <a:t>		Domain Hijacking </a:t>
            </a:r>
            <a:r>
              <a:rPr lang="ja-JP" altLang="en-US" sz="2000" dirty="0">
                <a:solidFill>
                  <a:srgbClr val="006494"/>
                </a:solidFill>
                <a:latin typeface="+mj-ea"/>
                <a:ea typeface="+mj-ea"/>
                <a:cs typeface="+mn-ea"/>
              </a:rPr>
              <a:t>  </a:t>
            </a:r>
          </a:p>
        </p:txBody>
      </p:sp>
      <p:sp>
        <p:nvSpPr>
          <p:cNvPr id="12" name="圆角矩形 11"/>
          <p:cNvSpPr/>
          <p:nvPr/>
        </p:nvSpPr>
        <p:spPr>
          <a:xfrm>
            <a:off x="2342838" y="3856855"/>
            <a:ext cx="9040510" cy="648072"/>
          </a:xfrm>
          <a:prstGeom prst="roundRect">
            <a:avLst/>
          </a:prstGeom>
          <a:solidFill>
            <a:srgbClr val="06A5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ea typeface="YouYuan" panose="02010509060101010101"/>
              </a:rPr>
              <a:t>    利用</a:t>
            </a:r>
            <a:r>
              <a:rPr lang="en-US" altLang="zh-CN" sz="2800" dirty="0">
                <a:latin typeface="Roboto" panose="02000000000000000000" pitchFamily="2" charset="0"/>
                <a:ea typeface="Roboto" panose="02000000000000000000" pitchFamily="2" charset="0"/>
                <a:cs typeface="Roboto" panose="02000000000000000000" pitchFamily="2" charset="0"/>
              </a:rPr>
              <a:t>DNS</a:t>
            </a:r>
            <a:r>
              <a:rPr lang="zh-CN" altLang="en-US" sz="2800" dirty="0">
                <a:ea typeface="YouYuan" panose="02010509060101010101"/>
              </a:rPr>
              <a:t>的核心设计</a:t>
            </a:r>
          </a:p>
        </p:txBody>
      </p:sp>
      <p:sp>
        <p:nvSpPr>
          <p:cNvPr id="20" name="圆角矩形 11">
            <a:extLst>
              <a:ext uri="{FF2B5EF4-FFF2-40B4-BE49-F238E27FC236}">
                <a16:creationId xmlns:a16="http://schemas.microsoft.com/office/drawing/2014/main" xmlns="" id="{2FD2E6EF-CA23-4802-9DAA-DF16E24A41C0}"/>
              </a:ext>
            </a:extLst>
          </p:cNvPr>
          <p:cNvSpPr/>
          <p:nvPr/>
        </p:nvSpPr>
        <p:spPr>
          <a:xfrm>
            <a:off x="2342838" y="5304406"/>
            <a:ext cx="9040510" cy="648072"/>
          </a:xfrm>
          <a:prstGeom prst="roundRect">
            <a:avLst/>
          </a:prstGeom>
          <a:solidFill>
            <a:srgbClr val="06A5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a:ea typeface="YouYuan" panose="02010509060101010101"/>
              </a:rPr>
              <a:t>   使用当前域名的声望</a:t>
            </a:r>
          </a:p>
        </p:txBody>
      </p:sp>
      <p:sp>
        <p:nvSpPr>
          <p:cNvPr id="21" name="文本框 38">
            <a:extLst>
              <a:ext uri="{FF2B5EF4-FFF2-40B4-BE49-F238E27FC236}">
                <a16:creationId xmlns:a16="http://schemas.microsoft.com/office/drawing/2014/main" xmlns="" id="{260A0719-CB87-4880-87A9-ED33A356C312}"/>
              </a:ext>
            </a:extLst>
          </p:cNvPr>
          <p:cNvSpPr txBox="1"/>
          <p:nvPr/>
        </p:nvSpPr>
        <p:spPr>
          <a:xfrm>
            <a:off x="230922" y="859537"/>
            <a:ext cx="5298713" cy="651374"/>
          </a:xfrm>
          <a:prstGeom prst="rect">
            <a:avLst/>
          </a:prstGeom>
          <a:noFill/>
        </p:spPr>
        <p:txBody>
          <a:bodyPr wrap="none" lIns="96434" tIns="48217" rIns="96434" bIns="48217" rtlCol="0">
            <a:spAutoFit/>
          </a:bodyPr>
          <a:lstStyle/>
          <a:p>
            <a:pPr defTabSz="963930"/>
            <a:r>
              <a:rPr lang="en-GB" altLang="zh-CN" sz="3600" b="1"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Cloud Domain Hijacking</a:t>
            </a:r>
            <a:r>
              <a:rPr lang="en-GB" altLang="zh-CN" sz="3600" b="1" dirty="0">
                <a:solidFill>
                  <a:srgbClr val="006494"/>
                </a:solidFill>
                <a:cs typeface="+mn-ea"/>
                <a:sym typeface="+mn-lt"/>
              </a:rPr>
              <a:t>!</a:t>
            </a:r>
          </a:p>
        </p:txBody>
      </p:sp>
      <p:sp>
        <p:nvSpPr>
          <p:cNvPr id="22" name="Shape 1678">
            <a:extLst>
              <a:ext uri="{FF2B5EF4-FFF2-40B4-BE49-F238E27FC236}">
                <a16:creationId xmlns:a16="http://schemas.microsoft.com/office/drawing/2014/main" xmlns="" id="{9ED9BD36-3E7A-4682-957D-E7D5BB5EF30D}"/>
              </a:ext>
            </a:extLst>
          </p:cNvPr>
          <p:cNvSpPr/>
          <p:nvPr/>
        </p:nvSpPr>
        <p:spPr>
          <a:xfrm>
            <a:off x="1203647" y="3464970"/>
            <a:ext cx="957451" cy="1142150"/>
          </a:xfrm>
          <a:custGeom>
            <a:avLst/>
            <a:gdLst/>
            <a:ahLst/>
            <a:cxnLst>
              <a:cxn ang="0">
                <a:pos x="wd2" y="hd2"/>
              </a:cxn>
              <a:cxn ang="5400000">
                <a:pos x="wd2" y="hd2"/>
              </a:cxn>
              <a:cxn ang="10800000">
                <a:pos x="wd2" y="hd2"/>
              </a:cxn>
              <a:cxn ang="16200000">
                <a:pos x="wd2" y="hd2"/>
              </a:cxn>
            </a:cxnLst>
            <a:rect l="0" t="0" r="r" b="b"/>
            <a:pathLst>
              <a:path w="21600" h="21600" extrusionOk="0">
                <a:moveTo>
                  <a:pt x="7369" y="0"/>
                </a:moveTo>
                <a:cubicBezTo>
                  <a:pt x="254" y="1938"/>
                  <a:pt x="8386" y="7754"/>
                  <a:pt x="8640" y="8031"/>
                </a:cubicBezTo>
                <a:cubicBezTo>
                  <a:pt x="2033" y="8031"/>
                  <a:pt x="2033" y="8031"/>
                  <a:pt x="2033" y="8031"/>
                </a:cubicBezTo>
                <a:cubicBezTo>
                  <a:pt x="1525" y="8031"/>
                  <a:pt x="1525" y="8031"/>
                  <a:pt x="1525" y="8031"/>
                </a:cubicBezTo>
                <a:cubicBezTo>
                  <a:pt x="762" y="8031"/>
                  <a:pt x="0" y="8862"/>
                  <a:pt x="0" y="9692"/>
                </a:cubicBezTo>
                <a:cubicBezTo>
                  <a:pt x="0" y="9692"/>
                  <a:pt x="0" y="9692"/>
                  <a:pt x="0" y="9692"/>
                </a:cubicBezTo>
                <a:cubicBezTo>
                  <a:pt x="0" y="10523"/>
                  <a:pt x="254" y="11354"/>
                  <a:pt x="1016" y="11631"/>
                </a:cubicBezTo>
                <a:cubicBezTo>
                  <a:pt x="508" y="11908"/>
                  <a:pt x="0" y="12462"/>
                  <a:pt x="0" y="13015"/>
                </a:cubicBezTo>
                <a:cubicBezTo>
                  <a:pt x="0" y="13015"/>
                  <a:pt x="0" y="13015"/>
                  <a:pt x="0" y="13015"/>
                </a:cubicBezTo>
                <a:cubicBezTo>
                  <a:pt x="0" y="14123"/>
                  <a:pt x="508" y="14677"/>
                  <a:pt x="1271" y="14954"/>
                </a:cubicBezTo>
                <a:cubicBezTo>
                  <a:pt x="1016" y="15231"/>
                  <a:pt x="1016" y="15785"/>
                  <a:pt x="1016" y="16062"/>
                </a:cubicBezTo>
                <a:cubicBezTo>
                  <a:pt x="1016" y="16062"/>
                  <a:pt x="1016" y="16062"/>
                  <a:pt x="1016" y="16062"/>
                </a:cubicBezTo>
                <a:cubicBezTo>
                  <a:pt x="1016" y="17169"/>
                  <a:pt x="1779" y="18000"/>
                  <a:pt x="2541" y="18000"/>
                </a:cubicBezTo>
                <a:cubicBezTo>
                  <a:pt x="2795" y="18000"/>
                  <a:pt x="2795" y="18000"/>
                  <a:pt x="2795" y="18000"/>
                </a:cubicBezTo>
                <a:cubicBezTo>
                  <a:pt x="2287" y="18277"/>
                  <a:pt x="2287" y="18831"/>
                  <a:pt x="2287" y="19385"/>
                </a:cubicBezTo>
                <a:cubicBezTo>
                  <a:pt x="2287" y="19385"/>
                  <a:pt x="2287" y="19385"/>
                  <a:pt x="2287" y="19385"/>
                </a:cubicBezTo>
                <a:cubicBezTo>
                  <a:pt x="2287" y="20492"/>
                  <a:pt x="3049" y="21323"/>
                  <a:pt x="3812" y="21323"/>
                </a:cubicBezTo>
                <a:cubicBezTo>
                  <a:pt x="7369" y="21323"/>
                  <a:pt x="7369" y="21323"/>
                  <a:pt x="7369" y="21323"/>
                </a:cubicBezTo>
                <a:cubicBezTo>
                  <a:pt x="11435" y="21323"/>
                  <a:pt x="11435" y="21323"/>
                  <a:pt x="11435" y="21323"/>
                </a:cubicBezTo>
                <a:cubicBezTo>
                  <a:pt x="11689" y="21323"/>
                  <a:pt x="11689" y="21323"/>
                  <a:pt x="11689" y="21323"/>
                </a:cubicBezTo>
                <a:cubicBezTo>
                  <a:pt x="12960" y="19662"/>
                  <a:pt x="12960" y="19662"/>
                  <a:pt x="12960" y="19662"/>
                </a:cubicBezTo>
                <a:cubicBezTo>
                  <a:pt x="16772" y="19108"/>
                  <a:pt x="16772" y="19108"/>
                  <a:pt x="16772" y="19108"/>
                </a:cubicBezTo>
                <a:cubicBezTo>
                  <a:pt x="16772" y="21600"/>
                  <a:pt x="16772" y="21600"/>
                  <a:pt x="16772" y="21600"/>
                </a:cubicBezTo>
                <a:cubicBezTo>
                  <a:pt x="21600" y="21600"/>
                  <a:pt x="21600" y="21600"/>
                  <a:pt x="21600" y="21600"/>
                </a:cubicBezTo>
                <a:cubicBezTo>
                  <a:pt x="21600" y="6923"/>
                  <a:pt x="21600" y="6923"/>
                  <a:pt x="21600" y="6923"/>
                </a:cubicBezTo>
                <a:cubicBezTo>
                  <a:pt x="16772" y="6923"/>
                  <a:pt x="16772" y="6923"/>
                  <a:pt x="16772" y="6923"/>
                </a:cubicBezTo>
                <a:cubicBezTo>
                  <a:pt x="16772" y="8862"/>
                  <a:pt x="16772" y="8862"/>
                  <a:pt x="16772" y="8862"/>
                </a:cubicBezTo>
                <a:cubicBezTo>
                  <a:pt x="15501" y="8862"/>
                  <a:pt x="15501" y="8862"/>
                  <a:pt x="15501" y="8862"/>
                </a:cubicBezTo>
                <a:cubicBezTo>
                  <a:pt x="14485" y="4431"/>
                  <a:pt x="8132" y="4708"/>
                  <a:pt x="7369" y="0"/>
                </a:cubicBezTo>
                <a:close/>
              </a:path>
            </a:pathLst>
          </a:custGeom>
          <a:solidFill>
            <a:srgbClr val="06A5BB"/>
          </a:solidFill>
          <a:ln w="12700">
            <a:miter lim="400000"/>
          </a:ln>
        </p:spPr>
        <p:txBody>
          <a:bodyPr lIns="34290" tIns="34290" rIns="34290" bIns="34290"/>
          <a:lstStyle/>
          <a:p>
            <a:endParaRPr/>
          </a:p>
        </p:txBody>
      </p:sp>
      <p:sp>
        <p:nvSpPr>
          <p:cNvPr id="23" name="Shape 1678">
            <a:extLst>
              <a:ext uri="{FF2B5EF4-FFF2-40B4-BE49-F238E27FC236}">
                <a16:creationId xmlns:a16="http://schemas.microsoft.com/office/drawing/2014/main" xmlns="" id="{E74163F8-376E-40BC-8F90-ADFC63720775}"/>
              </a:ext>
            </a:extLst>
          </p:cNvPr>
          <p:cNvSpPr/>
          <p:nvPr/>
        </p:nvSpPr>
        <p:spPr>
          <a:xfrm>
            <a:off x="1203647" y="4866781"/>
            <a:ext cx="957451" cy="1198132"/>
          </a:xfrm>
          <a:custGeom>
            <a:avLst/>
            <a:gdLst/>
            <a:ahLst/>
            <a:cxnLst>
              <a:cxn ang="0">
                <a:pos x="wd2" y="hd2"/>
              </a:cxn>
              <a:cxn ang="5400000">
                <a:pos x="wd2" y="hd2"/>
              </a:cxn>
              <a:cxn ang="10800000">
                <a:pos x="wd2" y="hd2"/>
              </a:cxn>
              <a:cxn ang="16200000">
                <a:pos x="wd2" y="hd2"/>
              </a:cxn>
            </a:cxnLst>
            <a:rect l="0" t="0" r="r" b="b"/>
            <a:pathLst>
              <a:path w="21600" h="21600" extrusionOk="0">
                <a:moveTo>
                  <a:pt x="7369" y="0"/>
                </a:moveTo>
                <a:cubicBezTo>
                  <a:pt x="254" y="1938"/>
                  <a:pt x="8386" y="7754"/>
                  <a:pt x="8640" y="8031"/>
                </a:cubicBezTo>
                <a:cubicBezTo>
                  <a:pt x="2033" y="8031"/>
                  <a:pt x="2033" y="8031"/>
                  <a:pt x="2033" y="8031"/>
                </a:cubicBezTo>
                <a:cubicBezTo>
                  <a:pt x="1525" y="8031"/>
                  <a:pt x="1525" y="8031"/>
                  <a:pt x="1525" y="8031"/>
                </a:cubicBezTo>
                <a:cubicBezTo>
                  <a:pt x="762" y="8031"/>
                  <a:pt x="0" y="8862"/>
                  <a:pt x="0" y="9692"/>
                </a:cubicBezTo>
                <a:cubicBezTo>
                  <a:pt x="0" y="9692"/>
                  <a:pt x="0" y="9692"/>
                  <a:pt x="0" y="9692"/>
                </a:cubicBezTo>
                <a:cubicBezTo>
                  <a:pt x="0" y="10523"/>
                  <a:pt x="254" y="11354"/>
                  <a:pt x="1016" y="11631"/>
                </a:cubicBezTo>
                <a:cubicBezTo>
                  <a:pt x="508" y="11908"/>
                  <a:pt x="0" y="12462"/>
                  <a:pt x="0" y="13015"/>
                </a:cubicBezTo>
                <a:cubicBezTo>
                  <a:pt x="0" y="13015"/>
                  <a:pt x="0" y="13015"/>
                  <a:pt x="0" y="13015"/>
                </a:cubicBezTo>
                <a:cubicBezTo>
                  <a:pt x="0" y="14123"/>
                  <a:pt x="508" y="14677"/>
                  <a:pt x="1271" y="14954"/>
                </a:cubicBezTo>
                <a:cubicBezTo>
                  <a:pt x="1016" y="15231"/>
                  <a:pt x="1016" y="15785"/>
                  <a:pt x="1016" y="16062"/>
                </a:cubicBezTo>
                <a:cubicBezTo>
                  <a:pt x="1016" y="16062"/>
                  <a:pt x="1016" y="16062"/>
                  <a:pt x="1016" y="16062"/>
                </a:cubicBezTo>
                <a:cubicBezTo>
                  <a:pt x="1016" y="17169"/>
                  <a:pt x="1779" y="18000"/>
                  <a:pt x="2541" y="18000"/>
                </a:cubicBezTo>
                <a:cubicBezTo>
                  <a:pt x="2795" y="18000"/>
                  <a:pt x="2795" y="18000"/>
                  <a:pt x="2795" y="18000"/>
                </a:cubicBezTo>
                <a:cubicBezTo>
                  <a:pt x="2287" y="18277"/>
                  <a:pt x="2287" y="18831"/>
                  <a:pt x="2287" y="19385"/>
                </a:cubicBezTo>
                <a:cubicBezTo>
                  <a:pt x="2287" y="19385"/>
                  <a:pt x="2287" y="19385"/>
                  <a:pt x="2287" y="19385"/>
                </a:cubicBezTo>
                <a:cubicBezTo>
                  <a:pt x="2287" y="20492"/>
                  <a:pt x="3049" y="21323"/>
                  <a:pt x="3812" y="21323"/>
                </a:cubicBezTo>
                <a:cubicBezTo>
                  <a:pt x="7369" y="21323"/>
                  <a:pt x="7369" y="21323"/>
                  <a:pt x="7369" y="21323"/>
                </a:cubicBezTo>
                <a:cubicBezTo>
                  <a:pt x="11435" y="21323"/>
                  <a:pt x="11435" y="21323"/>
                  <a:pt x="11435" y="21323"/>
                </a:cubicBezTo>
                <a:cubicBezTo>
                  <a:pt x="11689" y="21323"/>
                  <a:pt x="11689" y="21323"/>
                  <a:pt x="11689" y="21323"/>
                </a:cubicBezTo>
                <a:cubicBezTo>
                  <a:pt x="12960" y="19662"/>
                  <a:pt x="12960" y="19662"/>
                  <a:pt x="12960" y="19662"/>
                </a:cubicBezTo>
                <a:cubicBezTo>
                  <a:pt x="16772" y="19108"/>
                  <a:pt x="16772" y="19108"/>
                  <a:pt x="16772" y="19108"/>
                </a:cubicBezTo>
                <a:cubicBezTo>
                  <a:pt x="16772" y="21600"/>
                  <a:pt x="16772" y="21600"/>
                  <a:pt x="16772" y="21600"/>
                </a:cubicBezTo>
                <a:cubicBezTo>
                  <a:pt x="21600" y="21600"/>
                  <a:pt x="21600" y="21600"/>
                  <a:pt x="21600" y="21600"/>
                </a:cubicBezTo>
                <a:cubicBezTo>
                  <a:pt x="21600" y="6923"/>
                  <a:pt x="21600" y="6923"/>
                  <a:pt x="21600" y="6923"/>
                </a:cubicBezTo>
                <a:cubicBezTo>
                  <a:pt x="16772" y="6923"/>
                  <a:pt x="16772" y="6923"/>
                  <a:pt x="16772" y="6923"/>
                </a:cubicBezTo>
                <a:cubicBezTo>
                  <a:pt x="16772" y="8862"/>
                  <a:pt x="16772" y="8862"/>
                  <a:pt x="16772" y="8862"/>
                </a:cubicBezTo>
                <a:cubicBezTo>
                  <a:pt x="15501" y="8862"/>
                  <a:pt x="15501" y="8862"/>
                  <a:pt x="15501" y="8862"/>
                </a:cubicBezTo>
                <a:cubicBezTo>
                  <a:pt x="14485" y="4431"/>
                  <a:pt x="8132" y="4708"/>
                  <a:pt x="7369" y="0"/>
                </a:cubicBezTo>
                <a:close/>
              </a:path>
            </a:pathLst>
          </a:custGeom>
          <a:solidFill>
            <a:srgbClr val="06A5BB"/>
          </a:solidFill>
          <a:ln w="12700">
            <a:miter lim="400000"/>
          </a:ln>
        </p:spPr>
        <p:txBody>
          <a:bodyPr lIns="34290" tIns="34290" rIns="34290" bIns="34290"/>
          <a:lstStyle/>
          <a:p>
            <a:endParaRPr/>
          </a:p>
        </p:txBody>
      </p:sp>
      <p:sp>
        <p:nvSpPr>
          <p:cNvPr id="24" name="Shape 1678">
            <a:extLst>
              <a:ext uri="{FF2B5EF4-FFF2-40B4-BE49-F238E27FC236}">
                <a16:creationId xmlns:a16="http://schemas.microsoft.com/office/drawing/2014/main" xmlns="" id="{8B17E2B2-386D-4341-B7F7-854BA85EB8B5}"/>
              </a:ext>
            </a:extLst>
          </p:cNvPr>
          <p:cNvSpPr/>
          <p:nvPr/>
        </p:nvSpPr>
        <p:spPr>
          <a:xfrm rot="10800000">
            <a:off x="1203647" y="2245715"/>
            <a:ext cx="957452" cy="1053418"/>
          </a:xfrm>
          <a:custGeom>
            <a:avLst/>
            <a:gdLst/>
            <a:ahLst/>
            <a:cxnLst>
              <a:cxn ang="0">
                <a:pos x="wd2" y="hd2"/>
              </a:cxn>
              <a:cxn ang="5400000">
                <a:pos x="wd2" y="hd2"/>
              </a:cxn>
              <a:cxn ang="10800000">
                <a:pos x="wd2" y="hd2"/>
              </a:cxn>
              <a:cxn ang="16200000">
                <a:pos x="wd2" y="hd2"/>
              </a:cxn>
            </a:cxnLst>
            <a:rect l="0" t="0" r="r" b="b"/>
            <a:pathLst>
              <a:path w="21600" h="21600" extrusionOk="0">
                <a:moveTo>
                  <a:pt x="7369" y="0"/>
                </a:moveTo>
                <a:cubicBezTo>
                  <a:pt x="254" y="1938"/>
                  <a:pt x="8386" y="7754"/>
                  <a:pt x="8640" y="8031"/>
                </a:cubicBezTo>
                <a:cubicBezTo>
                  <a:pt x="2033" y="8031"/>
                  <a:pt x="2033" y="8031"/>
                  <a:pt x="2033" y="8031"/>
                </a:cubicBezTo>
                <a:cubicBezTo>
                  <a:pt x="1525" y="8031"/>
                  <a:pt x="1525" y="8031"/>
                  <a:pt x="1525" y="8031"/>
                </a:cubicBezTo>
                <a:cubicBezTo>
                  <a:pt x="762" y="8031"/>
                  <a:pt x="0" y="8862"/>
                  <a:pt x="0" y="9692"/>
                </a:cubicBezTo>
                <a:cubicBezTo>
                  <a:pt x="0" y="9692"/>
                  <a:pt x="0" y="9692"/>
                  <a:pt x="0" y="9692"/>
                </a:cubicBezTo>
                <a:cubicBezTo>
                  <a:pt x="0" y="10523"/>
                  <a:pt x="254" y="11354"/>
                  <a:pt x="1016" y="11631"/>
                </a:cubicBezTo>
                <a:cubicBezTo>
                  <a:pt x="508" y="11908"/>
                  <a:pt x="0" y="12462"/>
                  <a:pt x="0" y="13015"/>
                </a:cubicBezTo>
                <a:cubicBezTo>
                  <a:pt x="0" y="13015"/>
                  <a:pt x="0" y="13015"/>
                  <a:pt x="0" y="13015"/>
                </a:cubicBezTo>
                <a:cubicBezTo>
                  <a:pt x="0" y="14123"/>
                  <a:pt x="508" y="14677"/>
                  <a:pt x="1271" y="14954"/>
                </a:cubicBezTo>
                <a:cubicBezTo>
                  <a:pt x="1016" y="15231"/>
                  <a:pt x="1016" y="15785"/>
                  <a:pt x="1016" y="16062"/>
                </a:cubicBezTo>
                <a:cubicBezTo>
                  <a:pt x="1016" y="16062"/>
                  <a:pt x="1016" y="16062"/>
                  <a:pt x="1016" y="16062"/>
                </a:cubicBezTo>
                <a:cubicBezTo>
                  <a:pt x="1016" y="17169"/>
                  <a:pt x="1779" y="18000"/>
                  <a:pt x="2541" y="18000"/>
                </a:cubicBezTo>
                <a:cubicBezTo>
                  <a:pt x="2795" y="18000"/>
                  <a:pt x="2795" y="18000"/>
                  <a:pt x="2795" y="18000"/>
                </a:cubicBezTo>
                <a:cubicBezTo>
                  <a:pt x="2287" y="18277"/>
                  <a:pt x="2287" y="18831"/>
                  <a:pt x="2287" y="19385"/>
                </a:cubicBezTo>
                <a:cubicBezTo>
                  <a:pt x="2287" y="19385"/>
                  <a:pt x="2287" y="19385"/>
                  <a:pt x="2287" y="19385"/>
                </a:cubicBezTo>
                <a:cubicBezTo>
                  <a:pt x="2287" y="20492"/>
                  <a:pt x="3049" y="21323"/>
                  <a:pt x="3812" y="21323"/>
                </a:cubicBezTo>
                <a:cubicBezTo>
                  <a:pt x="7369" y="21323"/>
                  <a:pt x="7369" y="21323"/>
                  <a:pt x="7369" y="21323"/>
                </a:cubicBezTo>
                <a:cubicBezTo>
                  <a:pt x="11435" y="21323"/>
                  <a:pt x="11435" y="21323"/>
                  <a:pt x="11435" y="21323"/>
                </a:cubicBezTo>
                <a:cubicBezTo>
                  <a:pt x="11689" y="21323"/>
                  <a:pt x="11689" y="21323"/>
                  <a:pt x="11689" y="21323"/>
                </a:cubicBezTo>
                <a:cubicBezTo>
                  <a:pt x="12960" y="19662"/>
                  <a:pt x="12960" y="19662"/>
                  <a:pt x="12960" y="19662"/>
                </a:cubicBezTo>
                <a:cubicBezTo>
                  <a:pt x="16772" y="19108"/>
                  <a:pt x="16772" y="19108"/>
                  <a:pt x="16772" y="19108"/>
                </a:cubicBezTo>
                <a:cubicBezTo>
                  <a:pt x="16772" y="21600"/>
                  <a:pt x="16772" y="21600"/>
                  <a:pt x="16772" y="21600"/>
                </a:cubicBezTo>
                <a:cubicBezTo>
                  <a:pt x="21600" y="21600"/>
                  <a:pt x="21600" y="21600"/>
                  <a:pt x="21600" y="21600"/>
                </a:cubicBezTo>
                <a:cubicBezTo>
                  <a:pt x="21600" y="6923"/>
                  <a:pt x="21600" y="6923"/>
                  <a:pt x="21600" y="6923"/>
                </a:cubicBezTo>
                <a:cubicBezTo>
                  <a:pt x="16772" y="6923"/>
                  <a:pt x="16772" y="6923"/>
                  <a:pt x="16772" y="6923"/>
                </a:cubicBezTo>
                <a:cubicBezTo>
                  <a:pt x="16772" y="8862"/>
                  <a:pt x="16772" y="8862"/>
                  <a:pt x="16772" y="8862"/>
                </a:cubicBezTo>
                <a:cubicBezTo>
                  <a:pt x="15501" y="8862"/>
                  <a:pt x="15501" y="8862"/>
                  <a:pt x="15501" y="8862"/>
                </a:cubicBezTo>
                <a:cubicBezTo>
                  <a:pt x="14485" y="4431"/>
                  <a:pt x="8132" y="4708"/>
                  <a:pt x="7369" y="0"/>
                </a:cubicBezTo>
                <a:close/>
              </a:path>
            </a:pathLst>
          </a:custGeom>
          <a:solidFill>
            <a:srgbClr val="FF0000"/>
          </a:solidFill>
          <a:ln w="12700">
            <a:miter lim="400000"/>
          </a:ln>
        </p:spPr>
        <p:txBody>
          <a:bodyPr lIns="34290" tIns="34290" rIns="34290" bIns="34290"/>
          <a:lstStyle/>
          <a:p>
            <a:endParaRPr/>
          </a:p>
        </p:txBody>
      </p:sp>
      <p:sp>
        <p:nvSpPr>
          <p:cNvPr id="10" name="矩形 18">
            <a:extLst>
              <a:ext uri="{FF2B5EF4-FFF2-40B4-BE49-F238E27FC236}">
                <a16:creationId xmlns:a16="http://schemas.microsoft.com/office/drawing/2014/main" xmlns="" id="{389C57E6-5D44-4353-9508-4B3F7AB9E22E}"/>
              </a:ext>
            </a:extLst>
          </p:cNvPr>
          <p:cNvSpPr/>
          <p:nvPr/>
        </p:nvSpPr>
        <p:spPr>
          <a:xfrm>
            <a:off x="300285" y="1401584"/>
            <a:ext cx="5382906" cy="677108"/>
          </a:xfrm>
          <a:prstGeom prst="rect">
            <a:avLst/>
          </a:prstGeom>
        </p:spPr>
        <p:txBody>
          <a:bodyPr wrap="square">
            <a:spAutoFit/>
          </a:bodyPr>
          <a:lstStyle/>
          <a:p>
            <a:pPr defTabSz="963930"/>
            <a:r>
              <a:rPr lang="en-US" altLang="zh-CN" sz="2000" dirty="0">
                <a:solidFill>
                  <a:srgbClr val="006494"/>
                </a:solidFill>
                <a:ea typeface="YouYuan" panose="02010509060101010101"/>
                <a:cs typeface="+mn-ea"/>
                <a:sym typeface="+mn-lt"/>
              </a:rPr>
              <a:t>2018</a:t>
            </a:r>
            <a:r>
              <a:rPr lang="zh-CN" altLang="en-US" sz="2000" dirty="0">
                <a:solidFill>
                  <a:srgbClr val="006494"/>
                </a:solidFill>
                <a:ea typeface="YouYuan" panose="02010509060101010101"/>
                <a:cs typeface="+mn-ea"/>
                <a:sym typeface="+mn-lt"/>
              </a:rPr>
              <a:t>年的下一代技术！</a:t>
            </a:r>
            <a:endParaRPr lang="en-US" altLang="zh-CN" dirty="0">
              <a:solidFill>
                <a:srgbClr val="006494"/>
              </a:solidFill>
              <a:ea typeface="YouYuan" panose="02010509060101010101"/>
              <a:cs typeface="+mn-ea"/>
              <a:sym typeface="+mn-lt"/>
            </a:endParaRPr>
          </a:p>
          <a:p>
            <a:pPr defTabSz="963930"/>
            <a:endParaRPr lang="zh-CN" altLang="en-US" dirty="0">
              <a:solidFill>
                <a:srgbClr val="006494"/>
              </a:solidFill>
              <a:ea typeface="YouYuan" panose="02010509060101010101"/>
              <a:cs typeface="+mn-ea"/>
              <a:sym typeface="+mn-lt"/>
            </a:endParaRPr>
          </a:p>
        </p:txBody>
      </p:sp>
      <p:sp>
        <p:nvSpPr>
          <p:cNvPr id="11" name="矩形 18">
            <a:extLst>
              <a:ext uri="{FF2B5EF4-FFF2-40B4-BE49-F238E27FC236}">
                <a16:creationId xmlns:a16="http://schemas.microsoft.com/office/drawing/2014/main" xmlns="" id="{5584B325-93F0-4E39-A5C4-3F20C7212A61}"/>
              </a:ext>
            </a:extLst>
          </p:cNvPr>
          <p:cNvSpPr/>
          <p:nvPr/>
        </p:nvSpPr>
        <p:spPr>
          <a:xfrm>
            <a:off x="7051157" y="2372314"/>
            <a:ext cx="5382906" cy="800219"/>
          </a:xfrm>
          <a:prstGeom prst="rect">
            <a:avLst/>
          </a:prstGeom>
        </p:spPr>
        <p:txBody>
          <a:bodyPr wrap="square">
            <a:spAutoFit/>
          </a:bodyPr>
          <a:lstStyle/>
          <a:p>
            <a:pPr defTabSz="963930"/>
            <a:r>
              <a:rPr lang="zh-CN" altLang="en-US" sz="2800" dirty="0">
                <a:solidFill>
                  <a:schemeClr val="lt1"/>
                </a:solidFill>
                <a:ea typeface="YouYuan" panose="02010509060101010101"/>
                <a:sym typeface="+mn-lt"/>
              </a:rPr>
              <a:t>不是一个新概念</a:t>
            </a:r>
            <a:endParaRPr lang="en-US" altLang="zh-CN" sz="2800" dirty="0">
              <a:solidFill>
                <a:schemeClr val="lt1"/>
              </a:solidFill>
              <a:ea typeface="YouYuan" panose="02010509060101010101"/>
              <a:sym typeface="+mn-lt"/>
            </a:endParaRPr>
          </a:p>
          <a:p>
            <a:pPr defTabSz="963930"/>
            <a:endParaRPr lang="zh-CN" altLang="en-US" dirty="0">
              <a:solidFill>
                <a:srgbClr val="006494"/>
              </a:solidFill>
              <a:ea typeface="YouYuan" panose="02010509060101010101"/>
              <a:cs typeface="+mn-ea"/>
              <a:sym typeface="+mn-lt"/>
            </a:endParaRPr>
          </a:p>
        </p:txBody>
      </p:sp>
    </p:spTree>
    <p:extLst>
      <p:ext uri="{BB962C8B-B14F-4D97-AF65-F5344CB8AC3E}">
        <p14:creationId xmlns:p14="http://schemas.microsoft.com/office/powerpoint/2010/main" val="25348447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20"/>
          <p:cNvGrpSpPr/>
          <p:nvPr/>
        </p:nvGrpSpPr>
        <p:grpSpPr>
          <a:xfrm>
            <a:off x="165637" y="2845637"/>
            <a:ext cx="1107996" cy="2119865"/>
            <a:chOff x="124694" y="2347215"/>
            <a:chExt cx="1107996" cy="2119865"/>
          </a:xfrm>
        </p:grpSpPr>
        <p:grpSp>
          <p:nvGrpSpPr>
            <p:cNvPr id="5" name="组合 21"/>
            <p:cNvGrpSpPr/>
            <p:nvPr/>
          </p:nvGrpSpPr>
          <p:grpSpPr>
            <a:xfrm>
              <a:off x="770183" y="2347215"/>
              <a:ext cx="179916" cy="1100108"/>
              <a:chOff x="4524245" y="3111810"/>
              <a:chExt cx="134937" cy="825081"/>
            </a:xfrm>
          </p:grpSpPr>
          <p:cxnSp>
            <p:nvCxnSpPr>
              <p:cNvPr id="7" name="直接连接符 37"/>
              <p:cNvCxnSpPr/>
              <p:nvPr/>
            </p:nvCxnSpPr>
            <p:spPr>
              <a:xfrm>
                <a:off x="4524246" y="3111810"/>
                <a:ext cx="13493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38"/>
              <p:cNvCxnSpPr/>
              <p:nvPr/>
            </p:nvCxnSpPr>
            <p:spPr>
              <a:xfrm>
                <a:off x="4524246" y="3125807"/>
                <a:ext cx="0" cy="746771"/>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39"/>
              <p:cNvCxnSpPr/>
              <p:nvPr/>
            </p:nvCxnSpPr>
            <p:spPr>
              <a:xfrm>
                <a:off x="4524245" y="3852541"/>
                <a:ext cx="127498" cy="8435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6" name="矩形 5"/>
            <p:cNvSpPr/>
            <p:nvPr/>
          </p:nvSpPr>
          <p:spPr>
            <a:xfrm>
              <a:off x="124694" y="3266751"/>
              <a:ext cx="1107996" cy="1200329"/>
            </a:xfrm>
            <a:prstGeom prst="rect">
              <a:avLst/>
            </a:prstGeom>
          </p:spPr>
          <p:txBody>
            <a:bodyPr wrap="none">
              <a:spAutoFit/>
            </a:bodyPr>
            <a:lstStyle/>
            <a:p>
              <a:r>
                <a:rPr lang="zh-CN" altLang="en-US" sz="7200" dirty="0">
                  <a:solidFill>
                    <a:srgbClr val="2ABDC7"/>
                  </a:solidFill>
                  <a:latin typeface="Calibri" panose="020F0502020204030204" pitchFamily="34" charset="0"/>
                  <a:ea typeface="微软雅黑" panose="020B0503020204020204" pitchFamily="34" charset="-122"/>
                  <a:cs typeface="Arial" panose="020B0604020202020204" pitchFamily="34" charset="0"/>
                </a:rPr>
                <a:t>“</a:t>
              </a:r>
              <a:endParaRPr lang="en-US" altLang="zh-CN" sz="7200" dirty="0">
                <a:solidFill>
                  <a:srgbClr val="2ABDC7"/>
                </a:solidFill>
                <a:latin typeface="Calibri" panose="020F0502020204030204" pitchFamily="34" charset="0"/>
                <a:ea typeface="微软雅黑" panose="020B0503020204020204" pitchFamily="34" charset="-122"/>
                <a:cs typeface="Arial" panose="020B0604020202020204" pitchFamily="34" charset="0"/>
              </a:endParaRPr>
            </a:p>
          </p:txBody>
        </p:sp>
      </p:grpSp>
      <p:grpSp>
        <p:nvGrpSpPr>
          <p:cNvPr id="10" name="组合 40"/>
          <p:cNvGrpSpPr/>
          <p:nvPr/>
        </p:nvGrpSpPr>
        <p:grpSpPr>
          <a:xfrm>
            <a:off x="3910721" y="2798991"/>
            <a:ext cx="1107996" cy="2119865"/>
            <a:chOff x="3869778" y="2347215"/>
            <a:chExt cx="1107996" cy="2119865"/>
          </a:xfrm>
        </p:grpSpPr>
        <p:grpSp>
          <p:nvGrpSpPr>
            <p:cNvPr id="11" name="组合 41"/>
            <p:cNvGrpSpPr/>
            <p:nvPr/>
          </p:nvGrpSpPr>
          <p:grpSpPr>
            <a:xfrm>
              <a:off x="4515267" y="2347215"/>
              <a:ext cx="179916" cy="1100108"/>
              <a:chOff x="4524245" y="3111810"/>
              <a:chExt cx="134937" cy="825081"/>
            </a:xfrm>
          </p:grpSpPr>
          <p:cxnSp>
            <p:nvCxnSpPr>
              <p:cNvPr id="13" name="直接连接符 43"/>
              <p:cNvCxnSpPr/>
              <p:nvPr/>
            </p:nvCxnSpPr>
            <p:spPr>
              <a:xfrm>
                <a:off x="4524246" y="3111810"/>
                <a:ext cx="13493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44"/>
              <p:cNvCxnSpPr/>
              <p:nvPr/>
            </p:nvCxnSpPr>
            <p:spPr>
              <a:xfrm>
                <a:off x="4524246" y="3111810"/>
                <a:ext cx="0" cy="746771"/>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45"/>
              <p:cNvCxnSpPr/>
              <p:nvPr/>
            </p:nvCxnSpPr>
            <p:spPr>
              <a:xfrm>
                <a:off x="4524245" y="3852541"/>
                <a:ext cx="127498" cy="8435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2" name="矩形 11"/>
            <p:cNvSpPr/>
            <p:nvPr/>
          </p:nvSpPr>
          <p:spPr>
            <a:xfrm>
              <a:off x="3869778" y="3266751"/>
              <a:ext cx="1107996" cy="1200329"/>
            </a:xfrm>
            <a:prstGeom prst="rect">
              <a:avLst/>
            </a:prstGeom>
          </p:spPr>
          <p:txBody>
            <a:bodyPr wrap="none">
              <a:spAutoFit/>
            </a:bodyPr>
            <a:lstStyle/>
            <a:p>
              <a:r>
                <a:rPr lang="zh-CN" altLang="en-US" sz="7200" dirty="0">
                  <a:solidFill>
                    <a:srgbClr val="4C4B50"/>
                  </a:solidFill>
                  <a:latin typeface="Calibri" panose="020F0502020204030204" pitchFamily="34" charset="0"/>
                  <a:ea typeface="微软雅黑" panose="020B0503020204020204" pitchFamily="34" charset="-122"/>
                  <a:cs typeface="Arial" panose="020B0604020202020204" pitchFamily="34" charset="0"/>
                </a:rPr>
                <a:t>“</a:t>
              </a:r>
              <a:endParaRPr lang="en-US" altLang="zh-CN" sz="7200" dirty="0">
                <a:solidFill>
                  <a:srgbClr val="4C4B50"/>
                </a:solidFill>
                <a:latin typeface="Calibri" panose="020F0502020204030204" pitchFamily="34" charset="0"/>
                <a:ea typeface="微软雅黑" panose="020B0503020204020204" pitchFamily="34" charset="-122"/>
                <a:cs typeface="Arial" panose="020B0604020202020204" pitchFamily="34" charset="0"/>
              </a:endParaRPr>
            </a:p>
          </p:txBody>
        </p:sp>
      </p:grpSp>
      <p:grpSp>
        <p:nvGrpSpPr>
          <p:cNvPr id="16" name="组合 46"/>
          <p:cNvGrpSpPr/>
          <p:nvPr/>
        </p:nvGrpSpPr>
        <p:grpSpPr>
          <a:xfrm>
            <a:off x="7655805" y="2752341"/>
            <a:ext cx="1107996" cy="2119865"/>
            <a:chOff x="7614862" y="2347215"/>
            <a:chExt cx="1107996" cy="2119865"/>
          </a:xfrm>
        </p:grpSpPr>
        <p:grpSp>
          <p:nvGrpSpPr>
            <p:cNvPr id="17" name="组合 47"/>
            <p:cNvGrpSpPr/>
            <p:nvPr/>
          </p:nvGrpSpPr>
          <p:grpSpPr>
            <a:xfrm>
              <a:off x="8260351" y="2347215"/>
              <a:ext cx="179916" cy="1100108"/>
              <a:chOff x="4524245" y="3111810"/>
              <a:chExt cx="134937" cy="825081"/>
            </a:xfrm>
          </p:grpSpPr>
          <p:cxnSp>
            <p:nvCxnSpPr>
              <p:cNvPr id="19" name="直接连接符 49"/>
              <p:cNvCxnSpPr/>
              <p:nvPr/>
            </p:nvCxnSpPr>
            <p:spPr>
              <a:xfrm>
                <a:off x="4524246" y="3111810"/>
                <a:ext cx="13493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50"/>
              <p:cNvCxnSpPr/>
              <p:nvPr/>
            </p:nvCxnSpPr>
            <p:spPr>
              <a:xfrm>
                <a:off x="4524246" y="3111810"/>
                <a:ext cx="0" cy="746771"/>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51"/>
              <p:cNvCxnSpPr/>
              <p:nvPr/>
            </p:nvCxnSpPr>
            <p:spPr>
              <a:xfrm>
                <a:off x="4524245" y="3852541"/>
                <a:ext cx="127498" cy="8435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8" name="矩形 17"/>
            <p:cNvSpPr/>
            <p:nvPr/>
          </p:nvSpPr>
          <p:spPr>
            <a:xfrm>
              <a:off x="7614862" y="3266751"/>
              <a:ext cx="1107996" cy="1200329"/>
            </a:xfrm>
            <a:prstGeom prst="rect">
              <a:avLst/>
            </a:prstGeom>
          </p:spPr>
          <p:txBody>
            <a:bodyPr wrap="none">
              <a:spAutoFit/>
            </a:bodyPr>
            <a:lstStyle/>
            <a:p>
              <a:r>
                <a:rPr lang="zh-CN" altLang="en-US" sz="7200" dirty="0">
                  <a:solidFill>
                    <a:srgbClr val="2ABDC7"/>
                  </a:solidFill>
                  <a:latin typeface="Calibri" panose="020F0502020204030204" pitchFamily="34" charset="0"/>
                  <a:ea typeface="微软雅黑" panose="020B0503020204020204" pitchFamily="34" charset="-122"/>
                  <a:cs typeface="Arial" panose="020B0604020202020204" pitchFamily="34" charset="0"/>
                </a:rPr>
                <a:t>“</a:t>
              </a:r>
              <a:endParaRPr lang="en-US" altLang="zh-CN" sz="7200" dirty="0">
                <a:solidFill>
                  <a:srgbClr val="2ABDC7"/>
                </a:solidFill>
                <a:latin typeface="Calibri" panose="020F0502020204030204" pitchFamily="34" charset="0"/>
                <a:ea typeface="微软雅黑" panose="020B0503020204020204" pitchFamily="34" charset="-122"/>
                <a:cs typeface="Arial" panose="020B0604020202020204" pitchFamily="34" charset="0"/>
              </a:endParaRPr>
            </a:p>
          </p:txBody>
        </p:sp>
      </p:grpSp>
      <p:grpSp>
        <p:nvGrpSpPr>
          <p:cNvPr id="22" name="组合 52"/>
          <p:cNvGrpSpPr/>
          <p:nvPr/>
        </p:nvGrpSpPr>
        <p:grpSpPr>
          <a:xfrm>
            <a:off x="1154198" y="3987263"/>
            <a:ext cx="1006013" cy="1025234"/>
            <a:chOff x="1113255" y="3451514"/>
            <a:chExt cx="1006013" cy="1025234"/>
          </a:xfrm>
        </p:grpSpPr>
        <p:sp>
          <p:nvSpPr>
            <p:cNvPr id="23" name="Freeform 5"/>
            <p:cNvSpPr>
              <a:spLocks noEditPoints="1"/>
            </p:cNvSpPr>
            <p:nvPr/>
          </p:nvSpPr>
          <p:spPr bwMode="auto">
            <a:xfrm>
              <a:off x="1113255" y="3451514"/>
              <a:ext cx="1006013" cy="1025234"/>
            </a:xfrm>
            <a:custGeom>
              <a:avLst/>
              <a:gdLst>
                <a:gd name="T0" fmla="*/ 468 w 936"/>
                <a:gd name="T1" fmla="*/ 0 h 936"/>
                <a:gd name="T2" fmla="*/ 936 w 936"/>
                <a:gd name="T3" fmla="*/ 468 h 936"/>
                <a:gd name="T4" fmla="*/ 468 w 936"/>
                <a:gd name="T5" fmla="*/ 936 h 936"/>
                <a:gd name="T6" fmla="*/ 0 w 936"/>
                <a:gd name="T7" fmla="*/ 468 h 936"/>
                <a:gd name="T8" fmla="*/ 468 w 936"/>
                <a:gd name="T9" fmla="*/ 0 h 936"/>
                <a:gd name="T10" fmla="*/ 468 w 936"/>
                <a:gd name="T11" fmla="*/ 39 h 936"/>
                <a:gd name="T12" fmla="*/ 896 w 936"/>
                <a:gd name="T13" fmla="*/ 468 h 936"/>
                <a:gd name="T14" fmla="*/ 468 w 936"/>
                <a:gd name="T15" fmla="*/ 896 h 936"/>
                <a:gd name="T16" fmla="*/ 39 w 936"/>
                <a:gd name="T17" fmla="*/ 468 h 936"/>
                <a:gd name="T18" fmla="*/ 468 w 936"/>
                <a:gd name="T19" fmla="*/ 39 h 936"/>
                <a:gd name="T20" fmla="*/ 468 w 936"/>
                <a:gd name="T21" fmla="*/ 79 h 936"/>
                <a:gd name="T22" fmla="*/ 857 w 936"/>
                <a:gd name="T23" fmla="*/ 468 h 936"/>
                <a:gd name="T24" fmla="*/ 468 w 936"/>
                <a:gd name="T25" fmla="*/ 857 h 936"/>
                <a:gd name="T26" fmla="*/ 79 w 936"/>
                <a:gd name="T27" fmla="*/ 468 h 936"/>
                <a:gd name="T28" fmla="*/ 468 w 936"/>
                <a:gd name="T29" fmla="*/ 79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6" h="936">
                  <a:moveTo>
                    <a:pt x="468" y="0"/>
                  </a:moveTo>
                  <a:cubicBezTo>
                    <a:pt x="726" y="0"/>
                    <a:pt x="936" y="209"/>
                    <a:pt x="936" y="468"/>
                  </a:cubicBezTo>
                  <a:cubicBezTo>
                    <a:pt x="936" y="726"/>
                    <a:pt x="726" y="936"/>
                    <a:pt x="468" y="936"/>
                  </a:cubicBezTo>
                  <a:cubicBezTo>
                    <a:pt x="209" y="936"/>
                    <a:pt x="0" y="726"/>
                    <a:pt x="0" y="468"/>
                  </a:cubicBezTo>
                  <a:cubicBezTo>
                    <a:pt x="0" y="209"/>
                    <a:pt x="209" y="0"/>
                    <a:pt x="468" y="0"/>
                  </a:cubicBezTo>
                  <a:close/>
                  <a:moveTo>
                    <a:pt x="468" y="39"/>
                  </a:moveTo>
                  <a:cubicBezTo>
                    <a:pt x="704" y="39"/>
                    <a:pt x="896" y="231"/>
                    <a:pt x="896" y="468"/>
                  </a:cubicBezTo>
                  <a:cubicBezTo>
                    <a:pt x="896" y="704"/>
                    <a:pt x="704" y="896"/>
                    <a:pt x="468" y="896"/>
                  </a:cubicBezTo>
                  <a:cubicBezTo>
                    <a:pt x="231" y="896"/>
                    <a:pt x="39" y="704"/>
                    <a:pt x="39" y="468"/>
                  </a:cubicBezTo>
                  <a:cubicBezTo>
                    <a:pt x="39" y="231"/>
                    <a:pt x="231" y="39"/>
                    <a:pt x="468" y="39"/>
                  </a:cubicBezTo>
                  <a:close/>
                  <a:moveTo>
                    <a:pt x="468" y="79"/>
                  </a:moveTo>
                  <a:cubicBezTo>
                    <a:pt x="683" y="79"/>
                    <a:pt x="857" y="253"/>
                    <a:pt x="857" y="468"/>
                  </a:cubicBezTo>
                  <a:cubicBezTo>
                    <a:pt x="857" y="683"/>
                    <a:pt x="683" y="857"/>
                    <a:pt x="468" y="857"/>
                  </a:cubicBezTo>
                  <a:cubicBezTo>
                    <a:pt x="253" y="857"/>
                    <a:pt x="79" y="683"/>
                    <a:pt x="79" y="468"/>
                  </a:cubicBezTo>
                  <a:cubicBezTo>
                    <a:pt x="79" y="253"/>
                    <a:pt x="253" y="79"/>
                    <a:pt x="468" y="79"/>
                  </a:cubicBezTo>
                  <a:close/>
                </a:path>
              </a:pathLst>
            </a:custGeom>
            <a:solidFill>
              <a:srgbClr val="2ABDC7"/>
            </a:solidFill>
            <a:ln>
              <a:noFill/>
            </a:ln>
            <a:extLst/>
          </p:spPr>
          <p:txBody>
            <a:bodyPr/>
            <a:lstStyle/>
            <a:p>
              <a:endParaRPr lang="zh-CN" altLang="en-US" sz="1799"/>
            </a:p>
          </p:txBody>
        </p:sp>
        <p:sp>
          <p:nvSpPr>
            <p:cNvPr id="24" name="文本框 23"/>
            <p:cNvSpPr txBox="1"/>
            <p:nvPr/>
          </p:nvSpPr>
          <p:spPr>
            <a:xfrm>
              <a:off x="1263499" y="3664097"/>
              <a:ext cx="649537" cy="646331"/>
            </a:xfrm>
            <a:prstGeom prst="rect">
              <a:avLst/>
            </a:prstGeom>
            <a:noFill/>
            <a:effectLst/>
          </p:spPr>
          <p:txBody>
            <a:bodyPr wrap="none" rtlCol="0">
              <a:spAutoFit/>
            </a:bodyPr>
            <a:lstStyle/>
            <a:p>
              <a:r>
                <a:rPr lang="en-US" altLang="zh-CN" sz="3600" b="1" dirty="0">
                  <a:solidFill>
                    <a:schemeClr val="bg1"/>
                  </a:solidFill>
                  <a:latin typeface="方正姚体" panose="02010601030101010101" pitchFamily="2" charset="-122"/>
                  <a:ea typeface="方正姚体" panose="02010601030101010101" pitchFamily="2" charset="-122"/>
                </a:rPr>
                <a:t>01</a:t>
              </a:r>
              <a:endParaRPr lang="en-US" altLang="zh-CN" sz="2800" b="1" dirty="0">
                <a:solidFill>
                  <a:schemeClr val="bg1"/>
                </a:solidFill>
                <a:latin typeface="方正姚体" panose="02010601030101010101" pitchFamily="2" charset="-122"/>
                <a:ea typeface="方正姚体" panose="02010601030101010101" pitchFamily="2" charset="-122"/>
              </a:endParaRPr>
            </a:p>
          </p:txBody>
        </p:sp>
      </p:grpSp>
      <p:grpSp>
        <p:nvGrpSpPr>
          <p:cNvPr id="25" name="组合 55"/>
          <p:cNvGrpSpPr/>
          <p:nvPr/>
        </p:nvGrpSpPr>
        <p:grpSpPr>
          <a:xfrm>
            <a:off x="4899282" y="3977591"/>
            <a:ext cx="1006013" cy="1025234"/>
            <a:chOff x="4858339" y="3441846"/>
            <a:chExt cx="1006013" cy="1025234"/>
          </a:xfrm>
        </p:grpSpPr>
        <p:sp>
          <p:nvSpPr>
            <p:cNvPr id="26" name="Freeform 5"/>
            <p:cNvSpPr>
              <a:spLocks noEditPoints="1"/>
            </p:cNvSpPr>
            <p:nvPr/>
          </p:nvSpPr>
          <p:spPr bwMode="auto">
            <a:xfrm>
              <a:off x="4858339" y="3441846"/>
              <a:ext cx="1006013" cy="1025234"/>
            </a:xfrm>
            <a:custGeom>
              <a:avLst/>
              <a:gdLst>
                <a:gd name="T0" fmla="*/ 468 w 936"/>
                <a:gd name="T1" fmla="*/ 0 h 936"/>
                <a:gd name="T2" fmla="*/ 936 w 936"/>
                <a:gd name="T3" fmla="*/ 468 h 936"/>
                <a:gd name="T4" fmla="*/ 468 w 936"/>
                <a:gd name="T5" fmla="*/ 936 h 936"/>
                <a:gd name="T6" fmla="*/ 0 w 936"/>
                <a:gd name="T7" fmla="*/ 468 h 936"/>
                <a:gd name="T8" fmla="*/ 468 w 936"/>
                <a:gd name="T9" fmla="*/ 0 h 936"/>
                <a:gd name="T10" fmla="*/ 468 w 936"/>
                <a:gd name="T11" fmla="*/ 39 h 936"/>
                <a:gd name="T12" fmla="*/ 896 w 936"/>
                <a:gd name="T13" fmla="*/ 468 h 936"/>
                <a:gd name="T14" fmla="*/ 468 w 936"/>
                <a:gd name="T15" fmla="*/ 896 h 936"/>
                <a:gd name="T16" fmla="*/ 39 w 936"/>
                <a:gd name="T17" fmla="*/ 468 h 936"/>
                <a:gd name="T18" fmla="*/ 468 w 936"/>
                <a:gd name="T19" fmla="*/ 39 h 936"/>
                <a:gd name="T20" fmla="*/ 468 w 936"/>
                <a:gd name="T21" fmla="*/ 79 h 936"/>
                <a:gd name="T22" fmla="*/ 857 w 936"/>
                <a:gd name="T23" fmla="*/ 468 h 936"/>
                <a:gd name="T24" fmla="*/ 468 w 936"/>
                <a:gd name="T25" fmla="*/ 857 h 936"/>
                <a:gd name="T26" fmla="*/ 79 w 936"/>
                <a:gd name="T27" fmla="*/ 468 h 936"/>
                <a:gd name="T28" fmla="*/ 468 w 936"/>
                <a:gd name="T29" fmla="*/ 79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6" h="936">
                  <a:moveTo>
                    <a:pt x="468" y="0"/>
                  </a:moveTo>
                  <a:cubicBezTo>
                    <a:pt x="726" y="0"/>
                    <a:pt x="936" y="209"/>
                    <a:pt x="936" y="468"/>
                  </a:cubicBezTo>
                  <a:cubicBezTo>
                    <a:pt x="936" y="726"/>
                    <a:pt x="726" y="936"/>
                    <a:pt x="468" y="936"/>
                  </a:cubicBezTo>
                  <a:cubicBezTo>
                    <a:pt x="209" y="936"/>
                    <a:pt x="0" y="726"/>
                    <a:pt x="0" y="468"/>
                  </a:cubicBezTo>
                  <a:cubicBezTo>
                    <a:pt x="0" y="209"/>
                    <a:pt x="209" y="0"/>
                    <a:pt x="468" y="0"/>
                  </a:cubicBezTo>
                  <a:close/>
                  <a:moveTo>
                    <a:pt x="468" y="39"/>
                  </a:moveTo>
                  <a:cubicBezTo>
                    <a:pt x="704" y="39"/>
                    <a:pt x="896" y="231"/>
                    <a:pt x="896" y="468"/>
                  </a:cubicBezTo>
                  <a:cubicBezTo>
                    <a:pt x="896" y="704"/>
                    <a:pt x="704" y="896"/>
                    <a:pt x="468" y="896"/>
                  </a:cubicBezTo>
                  <a:cubicBezTo>
                    <a:pt x="231" y="896"/>
                    <a:pt x="39" y="704"/>
                    <a:pt x="39" y="468"/>
                  </a:cubicBezTo>
                  <a:cubicBezTo>
                    <a:pt x="39" y="231"/>
                    <a:pt x="231" y="39"/>
                    <a:pt x="468" y="39"/>
                  </a:cubicBezTo>
                  <a:close/>
                  <a:moveTo>
                    <a:pt x="468" y="79"/>
                  </a:moveTo>
                  <a:cubicBezTo>
                    <a:pt x="683" y="79"/>
                    <a:pt x="857" y="253"/>
                    <a:pt x="857" y="468"/>
                  </a:cubicBezTo>
                  <a:cubicBezTo>
                    <a:pt x="857" y="683"/>
                    <a:pt x="683" y="857"/>
                    <a:pt x="468" y="857"/>
                  </a:cubicBezTo>
                  <a:cubicBezTo>
                    <a:pt x="253" y="857"/>
                    <a:pt x="79" y="683"/>
                    <a:pt x="79" y="468"/>
                  </a:cubicBezTo>
                  <a:cubicBezTo>
                    <a:pt x="79" y="253"/>
                    <a:pt x="253" y="79"/>
                    <a:pt x="468" y="79"/>
                  </a:cubicBezTo>
                  <a:close/>
                </a:path>
              </a:pathLst>
            </a:custGeom>
            <a:solidFill>
              <a:srgbClr val="4C4B50"/>
            </a:solidFill>
            <a:ln>
              <a:noFill/>
            </a:ln>
            <a:extLst/>
          </p:spPr>
          <p:txBody>
            <a:bodyPr/>
            <a:lstStyle/>
            <a:p>
              <a:endParaRPr lang="zh-CN" altLang="en-US" sz="1799"/>
            </a:p>
          </p:txBody>
        </p:sp>
        <p:sp>
          <p:nvSpPr>
            <p:cNvPr id="27" name="文本框 26"/>
            <p:cNvSpPr txBox="1"/>
            <p:nvPr/>
          </p:nvSpPr>
          <p:spPr>
            <a:xfrm>
              <a:off x="4999253" y="3654765"/>
              <a:ext cx="649537" cy="646331"/>
            </a:xfrm>
            <a:prstGeom prst="rect">
              <a:avLst/>
            </a:prstGeom>
            <a:noFill/>
            <a:effectLst/>
          </p:spPr>
          <p:txBody>
            <a:bodyPr wrap="none" rtlCol="0">
              <a:spAutoFit/>
            </a:bodyPr>
            <a:lstStyle/>
            <a:p>
              <a:r>
                <a:rPr lang="en-US" altLang="zh-CN" sz="3600" b="1" dirty="0">
                  <a:solidFill>
                    <a:schemeClr val="bg1"/>
                  </a:solidFill>
                  <a:latin typeface="方正姚体" panose="02010601030101010101" pitchFamily="2" charset="-122"/>
                  <a:ea typeface="方正姚体" panose="02010601030101010101" pitchFamily="2" charset="-122"/>
                </a:rPr>
                <a:t>02</a:t>
              </a:r>
              <a:endParaRPr lang="en-US" altLang="zh-CN" sz="2800" b="1" dirty="0">
                <a:solidFill>
                  <a:schemeClr val="bg1"/>
                </a:solidFill>
                <a:latin typeface="方正姚体" panose="02010601030101010101" pitchFamily="2" charset="-122"/>
                <a:ea typeface="方正姚体" panose="02010601030101010101" pitchFamily="2" charset="-122"/>
              </a:endParaRPr>
            </a:p>
          </p:txBody>
        </p:sp>
      </p:grpSp>
      <p:grpSp>
        <p:nvGrpSpPr>
          <p:cNvPr id="28" name="组合 58"/>
          <p:cNvGrpSpPr/>
          <p:nvPr/>
        </p:nvGrpSpPr>
        <p:grpSpPr>
          <a:xfrm>
            <a:off x="8644366" y="3921606"/>
            <a:ext cx="1006013" cy="1025234"/>
            <a:chOff x="8603423" y="3441846"/>
            <a:chExt cx="1006013" cy="1025234"/>
          </a:xfrm>
        </p:grpSpPr>
        <p:sp>
          <p:nvSpPr>
            <p:cNvPr id="29" name="Freeform 5"/>
            <p:cNvSpPr>
              <a:spLocks noEditPoints="1"/>
            </p:cNvSpPr>
            <p:nvPr/>
          </p:nvSpPr>
          <p:spPr bwMode="auto">
            <a:xfrm>
              <a:off x="8603423" y="3441846"/>
              <a:ext cx="1006013" cy="1025234"/>
            </a:xfrm>
            <a:custGeom>
              <a:avLst/>
              <a:gdLst>
                <a:gd name="T0" fmla="*/ 468 w 936"/>
                <a:gd name="T1" fmla="*/ 0 h 936"/>
                <a:gd name="T2" fmla="*/ 936 w 936"/>
                <a:gd name="T3" fmla="*/ 468 h 936"/>
                <a:gd name="T4" fmla="*/ 468 w 936"/>
                <a:gd name="T5" fmla="*/ 936 h 936"/>
                <a:gd name="T6" fmla="*/ 0 w 936"/>
                <a:gd name="T7" fmla="*/ 468 h 936"/>
                <a:gd name="T8" fmla="*/ 468 w 936"/>
                <a:gd name="T9" fmla="*/ 0 h 936"/>
                <a:gd name="T10" fmla="*/ 468 w 936"/>
                <a:gd name="T11" fmla="*/ 39 h 936"/>
                <a:gd name="T12" fmla="*/ 896 w 936"/>
                <a:gd name="T13" fmla="*/ 468 h 936"/>
                <a:gd name="T14" fmla="*/ 468 w 936"/>
                <a:gd name="T15" fmla="*/ 896 h 936"/>
                <a:gd name="T16" fmla="*/ 39 w 936"/>
                <a:gd name="T17" fmla="*/ 468 h 936"/>
                <a:gd name="T18" fmla="*/ 468 w 936"/>
                <a:gd name="T19" fmla="*/ 39 h 936"/>
                <a:gd name="T20" fmla="*/ 468 w 936"/>
                <a:gd name="T21" fmla="*/ 79 h 936"/>
                <a:gd name="T22" fmla="*/ 857 w 936"/>
                <a:gd name="T23" fmla="*/ 468 h 936"/>
                <a:gd name="T24" fmla="*/ 468 w 936"/>
                <a:gd name="T25" fmla="*/ 857 h 936"/>
                <a:gd name="T26" fmla="*/ 79 w 936"/>
                <a:gd name="T27" fmla="*/ 468 h 936"/>
                <a:gd name="T28" fmla="*/ 468 w 936"/>
                <a:gd name="T29" fmla="*/ 79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6" h="936">
                  <a:moveTo>
                    <a:pt x="468" y="0"/>
                  </a:moveTo>
                  <a:cubicBezTo>
                    <a:pt x="726" y="0"/>
                    <a:pt x="936" y="209"/>
                    <a:pt x="936" y="468"/>
                  </a:cubicBezTo>
                  <a:cubicBezTo>
                    <a:pt x="936" y="726"/>
                    <a:pt x="726" y="936"/>
                    <a:pt x="468" y="936"/>
                  </a:cubicBezTo>
                  <a:cubicBezTo>
                    <a:pt x="209" y="936"/>
                    <a:pt x="0" y="726"/>
                    <a:pt x="0" y="468"/>
                  </a:cubicBezTo>
                  <a:cubicBezTo>
                    <a:pt x="0" y="209"/>
                    <a:pt x="209" y="0"/>
                    <a:pt x="468" y="0"/>
                  </a:cubicBezTo>
                  <a:close/>
                  <a:moveTo>
                    <a:pt x="468" y="39"/>
                  </a:moveTo>
                  <a:cubicBezTo>
                    <a:pt x="704" y="39"/>
                    <a:pt x="896" y="231"/>
                    <a:pt x="896" y="468"/>
                  </a:cubicBezTo>
                  <a:cubicBezTo>
                    <a:pt x="896" y="704"/>
                    <a:pt x="704" y="896"/>
                    <a:pt x="468" y="896"/>
                  </a:cubicBezTo>
                  <a:cubicBezTo>
                    <a:pt x="231" y="896"/>
                    <a:pt x="39" y="704"/>
                    <a:pt x="39" y="468"/>
                  </a:cubicBezTo>
                  <a:cubicBezTo>
                    <a:pt x="39" y="231"/>
                    <a:pt x="231" y="39"/>
                    <a:pt x="468" y="39"/>
                  </a:cubicBezTo>
                  <a:close/>
                  <a:moveTo>
                    <a:pt x="468" y="79"/>
                  </a:moveTo>
                  <a:cubicBezTo>
                    <a:pt x="683" y="79"/>
                    <a:pt x="857" y="253"/>
                    <a:pt x="857" y="468"/>
                  </a:cubicBezTo>
                  <a:cubicBezTo>
                    <a:pt x="857" y="683"/>
                    <a:pt x="683" y="857"/>
                    <a:pt x="468" y="857"/>
                  </a:cubicBezTo>
                  <a:cubicBezTo>
                    <a:pt x="253" y="857"/>
                    <a:pt x="79" y="683"/>
                    <a:pt x="79" y="468"/>
                  </a:cubicBezTo>
                  <a:cubicBezTo>
                    <a:pt x="79" y="253"/>
                    <a:pt x="253" y="79"/>
                    <a:pt x="468" y="79"/>
                  </a:cubicBezTo>
                  <a:close/>
                </a:path>
              </a:pathLst>
            </a:custGeom>
            <a:solidFill>
              <a:srgbClr val="2ABDC7"/>
            </a:solidFill>
            <a:ln>
              <a:noFill/>
            </a:ln>
            <a:extLst/>
          </p:spPr>
          <p:txBody>
            <a:bodyPr/>
            <a:lstStyle/>
            <a:p>
              <a:endParaRPr lang="zh-CN" altLang="en-US" sz="1799"/>
            </a:p>
          </p:txBody>
        </p:sp>
        <p:sp>
          <p:nvSpPr>
            <p:cNvPr id="30" name="文本框 29"/>
            <p:cNvSpPr txBox="1"/>
            <p:nvPr/>
          </p:nvSpPr>
          <p:spPr>
            <a:xfrm>
              <a:off x="8744336" y="3654764"/>
              <a:ext cx="649537" cy="646331"/>
            </a:xfrm>
            <a:prstGeom prst="rect">
              <a:avLst/>
            </a:prstGeom>
            <a:noFill/>
            <a:effectLst/>
          </p:spPr>
          <p:txBody>
            <a:bodyPr wrap="none" rtlCol="0">
              <a:spAutoFit/>
            </a:bodyPr>
            <a:lstStyle/>
            <a:p>
              <a:r>
                <a:rPr lang="en-US" altLang="zh-CN" sz="3600" b="1" dirty="0">
                  <a:solidFill>
                    <a:schemeClr val="bg1"/>
                  </a:solidFill>
                  <a:latin typeface="方正姚体" panose="02010601030101010101" pitchFamily="2" charset="-122"/>
                  <a:ea typeface="方正姚体" panose="02010601030101010101" pitchFamily="2" charset="-122"/>
                </a:rPr>
                <a:t>03</a:t>
              </a:r>
              <a:endParaRPr lang="en-US" altLang="zh-CN" sz="2800" b="1" dirty="0">
                <a:solidFill>
                  <a:schemeClr val="bg1"/>
                </a:solidFill>
                <a:latin typeface="方正姚体" panose="02010601030101010101" pitchFamily="2" charset="-122"/>
                <a:ea typeface="方正姚体" panose="02010601030101010101" pitchFamily="2" charset="-122"/>
              </a:endParaRPr>
            </a:p>
          </p:txBody>
        </p:sp>
      </p:grpSp>
      <p:grpSp>
        <p:nvGrpSpPr>
          <p:cNvPr id="31" name="组合 61"/>
          <p:cNvGrpSpPr/>
          <p:nvPr/>
        </p:nvGrpSpPr>
        <p:grpSpPr>
          <a:xfrm>
            <a:off x="1154198" y="2685375"/>
            <a:ext cx="2877378" cy="992045"/>
            <a:chOff x="1113255" y="2177622"/>
            <a:chExt cx="2877378" cy="992045"/>
          </a:xfrm>
        </p:grpSpPr>
        <p:sp>
          <p:nvSpPr>
            <p:cNvPr id="32" name="矩形 31"/>
            <p:cNvSpPr/>
            <p:nvPr/>
          </p:nvSpPr>
          <p:spPr>
            <a:xfrm>
              <a:off x="1113255" y="2177622"/>
              <a:ext cx="2877378" cy="992045"/>
            </a:xfrm>
            <a:prstGeom prst="rect">
              <a:avLst/>
            </a:prstGeom>
            <a:solidFill>
              <a:srgbClr val="2ABDC7"/>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Calibri" panose="020F0502020204030204" pitchFamily="34" charset="0"/>
                <a:ea typeface="微软雅黑" panose="020B0503020204020204" pitchFamily="34" charset="-122"/>
              </a:endParaRPr>
            </a:p>
          </p:txBody>
        </p:sp>
        <p:sp>
          <p:nvSpPr>
            <p:cNvPr id="33" name="文本框 32"/>
            <p:cNvSpPr txBox="1"/>
            <p:nvPr/>
          </p:nvSpPr>
          <p:spPr>
            <a:xfrm>
              <a:off x="1800993" y="2306658"/>
              <a:ext cx="1625785" cy="707886"/>
            </a:xfrm>
            <a:prstGeom prst="rect">
              <a:avLst/>
            </a:prstGeom>
            <a:noFill/>
          </p:spPr>
          <p:txBody>
            <a:bodyPr wrap="square" rtlCol="0">
              <a:spAutoFit/>
            </a:bodyPr>
            <a:lstStyle/>
            <a:p>
              <a:pPr algn="ctr"/>
              <a:r>
                <a:rPr lang="en-GB" altLang="zh-CN" sz="2000" b="1" dirty="0">
                  <a:solidFill>
                    <a:srgbClr val="FFFFFF"/>
                  </a:solidFill>
                  <a:latin typeface="Roboto" panose="02000000000000000000" pitchFamily="2" charset="0"/>
                  <a:ea typeface="Roboto" panose="02000000000000000000" pitchFamily="2" charset="0"/>
                  <a:cs typeface="Roboto" panose="02000000000000000000" pitchFamily="2" charset="0"/>
                </a:rPr>
                <a:t>CNAME</a:t>
              </a:r>
            </a:p>
            <a:p>
              <a:pPr algn="ctr"/>
              <a:r>
                <a:rPr lang="en-GB" altLang="zh-CN" sz="2000" b="1" dirty="0">
                  <a:solidFill>
                    <a:srgbClr val="FFFFFF"/>
                  </a:solidFill>
                  <a:latin typeface="Roboto" panose="02000000000000000000" pitchFamily="2" charset="0"/>
                  <a:ea typeface="Roboto" panose="02000000000000000000" pitchFamily="2" charset="0"/>
                  <a:cs typeface="Roboto" panose="02000000000000000000" pitchFamily="2" charset="0"/>
                </a:rPr>
                <a:t>RECORDS</a:t>
              </a:r>
              <a:endParaRPr lang="zh-CN" altLang="en-US" sz="2000" b="1" dirty="0">
                <a:solidFill>
                  <a:srgbClr val="FFFFFF"/>
                </a:solidFill>
                <a:latin typeface="Roboto" panose="02000000000000000000" pitchFamily="2" charset="0"/>
                <a:ea typeface="幼圆" panose="02010509060101010101" pitchFamily="49" charset="-122"/>
                <a:cs typeface="Roboto" panose="02000000000000000000" pitchFamily="2" charset="0"/>
              </a:endParaRPr>
            </a:p>
          </p:txBody>
        </p:sp>
      </p:grpSp>
      <p:grpSp>
        <p:nvGrpSpPr>
          <p:cNvPr id="34" name="组合 64"/>
          <p:cNvGrpSpPr/>
          <p:nvPr/>
        </p:nvGrpSpPr>
        <p:grpSpPr>
          <a:xfrm>
            <a:off x="4899282" y="2676044"/>
            <a:ext cx="2877378" cy="992045"/>
            <a:chOff x="4858339" y="2177622"/>
            <a:chExt cx="2877378" cy="992045"/>
          </a:xfrm>
        </p:grpSpPr>
        <p:sp>
          <p:nvSpPr>
            <p:cNvPr id="35" name="矩形 34"/>
            <p:cNvSpPr/>
            <p:nvPr/>
          </p:nvSpPr>
          <p:spPr>
            <a:xfrm>
              <a:off x="4858339" y="2177622"/>
              <a:ext cx="2877378" cy="992045"/>
            </a:xfrm>
            <a:prstGeom prst="rect">
              <a:avLst/>
            </a:prstGeom>
            <a:solidFill>
              <a:srgbClr val="4C4B5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Calibri" panose="020F0502020204030204" pitchFamily="34" charset="0"/>
                <a:ea typeface="微软雅黑" panose="020B0503020204020204" pitchFamily="34" charset="-122"/>
              </a:endParaRPr>
            </a:p>
          </p:txBody>
        </p:sp>
        <p:sp>
          <p:nvSpPr>
            <p:cNvPr id="36" name="文本框 35"/>
            <p:cNvSpPr txBox="1"/>
            <p:nvPr/>
          </p:nvSpPr>
          <p:spPr>
            <a:xfrm>
              <a:off x="5462878" y="2306658"/>
              <a:ext cx="1710725" cy="707886"/>
            </a:xfrm>
            <a:prstGeom prst="rect">
              <a:avLst/>
            </a:prstGeom>
            <a:noFill/>
          </p:spPr>
          <p:txBody>
            <a:bodyPr wrap="none" rtlCol="0">
              <a:spAutoFit/>
            </a:bodyPr>
            <a:lstStyle/>
            <a:p>
              <a:pPr algn="ctr"/>
              <a:r>
                <a:rPr lang="en-GB" altLang="zh-CN" sz="2000" b="1" dirty="0">
                  <a:solidFill>
                    <a:srgbClr val="FFFFFF"/>
                  </a:solidFill>
                  <a:latin typeface="Roboto" panose="02000000000000000000" pitchFamily="2" charset="0"/>
                  <a:ea typeface="Roboto" panose="02000000000000000000" pitchFamily="2" charset="0"/>
                  <a:cs typeface="Roboto" panose="02000000000000000000" pitchFamily="2" charset="0"/>
                </a:rPr>
                <a:t>ABANDONED</a:t>
              </a:r>
            </a:p>
            <a:p>
              <a:pPr algn="ctr"/>
              <a:r>
                <a:rPr lang="en-GB" altLang="zh-CN" sz="2000" b="1" dirty="0">
                  <a:solidFill>
                    <a:srgbClr val="FFFFFF"/>
                  </a:solidFill>
                  <a:latin typeface="Roboto" panose="02000000000000000000" pitchFamily="2" charset="0"/>
                  <a:ea typeface="Roboto" panose="02000000000000000000" pitchFamily="2" charset="0"/>
                  <a:cs typeface="Roboto" panose="02000000000000000000" pitchFamily="2" charset="0"/>
                </a:rPr>
                <a:t>DOMAINS</a:t>
              </a:r>
              <a:endParaRPr lang="zh-CN" altLang="en-US" sz="2000" b="1" dirty="0">
                <a:solidFill>
                  <a:srgbClr val="FFFFFF"/>
                </a:solidFill>
                <a:latin typeface="Roboto" panose="02000000000000000000" pitchFamily="2" charset="0"/>
                <a:ea typeface="幼圆" panose="02010509060101010101" pitchFamily="49" charset="-122"/>
                <a:cs typeface="Roboto" panose="02000000000000000000" pitchFamily="2" charset="0"/>
              </a:endParaRPr>
            </a:p>
          </p:txBody>
        </p:sp>
      </p:grpSp>
      <p:grpSp>
        <p:nvGrpSpPr>
          <p:cNvPr id="37" name="组合 67"/>
          <p:cNvGrpSpPr/>
          <p:nvPr/>
        </p:nvGrpSpPr>
        <p:grpSpPr>
          <a:xfrm>
            <a:off x="8644366" y="2657388"/>
            <a:ext cx="2877378" cy="992045"/>
            <a:chOff x="8603423" y="2177622"/>
            <a:chExt cx="2877378" cy="992045"/>
          </a:xfrm>
        </p:grpSpPr>
        <p:sp>
          <p:nvSpPr>
            <p:cNvPr id="38" name="矩形 37"/>
            <p:cNvSpPr/>
            <p:nvPr/>
          </p:nvSpPr>
          <p:spPr>
            <a:xfrm>
              <a:off x="8603423" y="2177622"/>
              <a:ext cx="2877378" cy="992045"/>
            </a:xfrm>
            <a:prstGeom prst="rect">
              <a:avLst/>
            </a:prstGeom>
            <a:solidFill>
              <a:srgbClr val="2ABDC7"/>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Calibri" panose="020F0502020204030204" pitchFamily="34" charset="0"/>
                <a:ea typeface="微软雅黑" panose="020B0503020204020204" pitchFamily="34" charset="-122"/>
              </a:endParaRPr>
            </a:p>
          </p:txBody>
        </p:sp>
        <p:sp>
          <p:nvSpPr>
            <p:cNvPr id="39" name="文本框 38"/>
            <p:cNvSpPr txBox="1"/>
            <p:nvPr/>
          </p:nvSpPr>
          <p:spPr>
            <a:xfrm>
              <a:off x="9393873" y="2482271"/>
              <a:ext cx="1366080" cy="400110"/>
            </a:xfrm>
            <a:prstGeom prst="rect">
              <a:avLst/>
            </a:prstGeom>
            <a:noFill/>
          </p:spPr>
          <p:txBody>
            <a:bodyPr wrap="none" rtlCol="0">
              <a:spAutoFit/>
            </a:bodyPr>
            <a:lstStyle/>
            <a:p>
              <a:r>
                <a:rPr lang="en-GB" altLang="zh-CN" sz="2000" b="1" dirty="0">
                  <a:solidFill>
                    <a:srgbClr val="FFFFFF"/>
                  </a:solidFill>
                  <a:latin typeface="Roboto" panose="02000000000000000000" pitchFamily="2" charset="0"/>
                  <a:ea typeface="Roboto" panose="02000000000000000000" pitchFamily="2" charset="0"/>
                  <a:cs typeface="Roboto" panose="02000000000000000000" pitchFamily="2" charset="0"/>
                </a:rPr>
                <a:t>REGISTER</a:t>
              </a:r>
              <a:endParaRPr lang="zh-CN" altLang="en-US" sz="2000" b="1" dirty="0">
                <a:solidFill>
                  <a:srgbClr val="FFFFFF"/>
                </a:solidFill>
                <a:latin typeface="Roboto" panose="02000000000000000000" pitchFamily="2" charset="0"/>
                <a:ea typeface="幼圆" panose="02010509060101010101" pitchFamily="49" charset="-122"/>
                <a:cs typeface="Roboto" panose="02000000000000000000" pitchFamily="2" charset="0"/>
              </a:endParaRPr>
            </a:p>
          </p:txBody>
        </p:sp>
      </p:grpSp>
      <p:sp>
        <p:nvSpPr>
          <p:cNvPr id="40" name="TextBox 12"/>
          <p:cNvSpPr txBox="1"/>
          <p:nvPr/>
        </p:nvSpPr>
        <p:spPr>
          <a:xfrm>
            <a:off x="1057740" y="5142325"/>
            <a:ext cx="9888657" cy="1338828"/>
          </a:xfrm>
          <a:prstGeom prst="rect">
            <a:avLst/>
          </a:prstGeom>
          <a:noFill/>
        </p:spPr>
        <p:txBody>
          <a:bodyPr wrap="square" rtlCol="0">
            <a:spAutoFit/>
          </a:bodyPr>
          <a:lstStyle/>
          <a:p>
            <a:pPr marL="342900" indent="-342900">
              <a:lnSpc>
                <a:spcPct val="150000"/>
              </a:lnSpc>
              <a:buAutoNum type="arabicParenR"/>
            </a:pPr>
            <a:r>
              <a:rPr lang="en-GB" altLang="zh-CN" dirty="0">
                <a:solidFill>
                  <a:srgbClr val="FF0000"/>
                </a:solidFill>
                <a:latin typeface="Roboto" panose="02000000000000000000" pitchFamily="2" charset="0"/>
                <a:ea typeface="Roboto" panose="02000000000000000000" pitchFamily="2" charset="0"/>
                <a:cs typeface="Roboto" panose="02000000000000000000" pitchFamily="2" charset="0"/>
              </a:rPr>
              <a:t>static.company.com CNAME </a:t>
            </a:r>
            <a:r>
              <a:rPr lang="en-GB" altLang="zh-CN" dirty="0" err="1">
                <a:solidFill>
                  <a:srgbClr val="FF0000"/>
                </a:solidFill>
                <a:latin typeface="Roboto" panose="02000000000000000000" pitchFamily="2" charset="0"/>
                <a:ea typeface="Roboto" panose="02000000000000000000" pitchFamily="2" charset="0"/>
                <a:cs typeface="Roboto" panose="02000000000000000000" pitchFamily="2" charset="0"/>
              </a:rPr>
              <a:t>static.companystorage.global</a:t>
            </a:r>
            <a:endParaRPr lang="en-GB" altLang="zh-CN" dirty="0">
              <a:solidFill>
                <a:srgbClr val="FF0000"/>
              </a:solidFill>
              <a:latin typeface="Roboto" panose="02000000000000000000" pitchFamily="2" charset="0"/>
              <a:ea typeface="Roboto" panose="02000000000000000000" pitchFamily="2" charset="0"/>
              <a:cs typeface="Roboto" panose="02000000000000000000" pitchFamily="2" charset="0"/>
            </a:endParaRPr>
          </a:p>
          <a:p>
            <a:pPr marL="342900" indent="-342900">
              <a:lnSpc>
                <a:spcPct val="150000"/>
              </a:lnSpc>
              <a:buAutoNum type="arabicParenR"/>
            </a:pPr>
            <a:r>
              <a:rPr lang="en-GB" altLang="zh-CN" dirty="0" err="1">
                <a:solidFill>
                  <a:srgbClr val="FF0000"/>
                </a:solidFill>
                <a:latin typeface="Roboto" panose="02000000000000000000" pitchFamily="2" charset="0"/>
                <a:ea typeface="Roboto" panose="02000000000000000000" pitchFamily="2" charset="0"/>
                <a:cs typeface="Roboto" panose="02000000000000000000" pitchFamily="2" charset="0"/>
              </a:rPr>
              <a:t>static.companystorage.global</a:t>
            </a:r>
            <a:r>
              <a:rPr lang="en-GB" altLang="zh-CN" dirty="0">
                <a:solidFill>
                  <a:srgbClr val="FF0000"/>
                </a:solidFill>
                <a:latin typeface="Roboto" panose="02000000000000000000" pitchFamily="2" charset="0"/>
                <a:ea typeface="Roboto" panose="02000000000000000000" pitchFamily="2" charset="0"/>
                <a:cs typeface="Roboto" panose="02000000000000000000" pitchFamily="2" charset="0"/>
              </a:rPr>
              <a:t> </a:t>
            </a:r>
            <a:r>
              <a:rPr lang="zh-CN" altLang="en-US" dirty="0">
                <a:solidFill>
                  <a:srgbClr val="FF0000"/>
                </a:solidFill>
                <a:latin typeface="微软雅黑" panose="020B0503020204020204" pitchFamily="34" charset="-122"/>
                <a:ea typeface="YouYuan" panose="02010509060101010101"/>
              </a:rPr>
              <a:t>已经被遗弃了</a:t>
            </a:r>
            <a:endParaRPr lang="en-GB" altLang="zh-CN" dirty="0">
              <a:solidFill>
                <a:srgbClr val="FF0000"/>
              </a:solidFill>
              <a:latin typeface="微软雅黑" panose="020B0503020204020204" pitchFamily="34" charset="-122"/>
              <a:ea typeface="YouYuan" panose="02010509060101010101"/>
            </a:endParaRPr>
          </a:p>
          <a:p>
            <a:pPr marL="342900" indent="-342900">
              <a:lnSpc>
                <a:spcPct val="150000"/>
              </a:lnSpc>
              <a:buAutoNum type="arabicParenR"/>
            </a:pPr>
            <a:r>
              <a:rPr lang="zh-CN" altLang="en-US" dirty="0">
                <a:solidFill>
                  <a:srgbClr val="FF0000"/>
                </a:solidFill>
                <a:latin typeface="微软雅黑" panose="020B0503020204020204" pitchFamily="34" charset="-122"/>
                <a:ea typeface="YouYuan" panose="02010509060101010101"/>
              </a:rPr>
              <a:t>攻击者注册了</a:t>
            </a:r>
            <a:r>
              <a:rPr lang="en-GB" altLang="zh-CN" dirty="0" err="1">
                <a:solidFill>
                  <a:srgbClr val="FF0000"/>
                </a:solidFill>
                <a:latin typeface="Roboto" panose="02000000000000000000" pitchFamily="2" charset="0"/>
                <a:ea typeface="Roboto" panose="02000000000000000000" pitchFamily="2" charset="0"/>
                <a:cs typeface="Roboto" panose="02000000000000000000" pitchFamily="2" charset="0"/>
              </a:rPr>
              <a:t>static.companystorage.global</a:t>
            </a:r>
            <a:r>
              <a:rPr lang="zh-CN" altLang="en-US" dirty="0">
                <a:solidFill>
                  <a:srgbClr val="FF0000"/>
                </a:solidFill>
                <a:latin typeface="微软雅黑" panose="020B0503020204020204" pitchFamily="34" charset="-122"/>
                <a:ea typeface="YouYuan" panose="02010509060101010101"/>
              </a:rPr>
              <a:t>，所以可以控制 </a:t>
            </a:r>
            <a:r>
              <a:rPr lang="en-GB" altLang="zh-CN" dirty="0">
                <a:solidFill>
                  <a:srgbClr val="FF0000"/>
                </a:solidFill>
                <a:latin typeface="Roboto" panose="02000000000000000000" pitchFamily="2" charset="0"/>
                <a:ea typeface="Roboto" panose="02000000000000000000" pitchFamily="2" charset="0"/>
                <a:cs typeface="Roboto" panose="02000000000000000000" pitchFamily="2" charset="0"/>
              </a:rPr>
              <a:t>static.company.com </a:t>
            </a:r>
            <a:r>
              <a:rPr lang="zh-CN" altLang="en-US" dirty="0">
                <a:solidFill>
                  <a:srgbClr val="FF0000"/>
                </a:solidFill>
                <a:latin typeface="微软雅黑" panose="020B0503020204020204" pitchFamily="34" charset="-122"/>
                <a:ea typeface="YouYuan" panose="02010509060101010101"/>
              </a:rPr>
              <a:t>的内容</a:t>
            </a:r>
            <a:endParaRPr lang="en-US" altLang="zh-CN" dirty="0">
              <a:solidFill>
                <a:srgbClr val="FF0000"/>
              </a:solidFill>
              <a:latin typeface="微软雅黑" panose="020B0503020204020204" pitchFamily="34" charset="-122"/>
              <a:ea typeface="YouYuan" panose="02010509060101010101"/>
            </a:endParaRPr>
          </a:p>
        </p:txBody>
      </p:sp>
      <p:sp>
        <p:nvSpPr>
          <p:cNvPr id="42" name="矩形 41"/>
          <p:cNvSpPr/>
          <p:nvPr/>
        </p:nvSpPr>
        <p:spPr>
          <a:xfrm>
            <a:off x="216663" y="783940"/>
            <a:ext cx="5773076" cy="646331"/>
          </a:xfrm>
          <a:prstGeom prst="rect">
            <a:avLst/>
          </a:prstGeom>
        </p:spPr>
        <p:txBody>
          <a:bodyPr wrap="square">
            <a:spAutoFit/>
          </a:bodyPr>
          <a:lstStyle/>
          <a:p>
            <a:pPr defTabSz="963930"/>
            <a:r>
              <a:rPr lang="zh-CN" altLang="en-US" sz="3600" b="1" dirty="0">
                <a:solidFill>
                  <a:srgbClr val="006494"/>
                </a:solidFill>
                <a:ea typeface="YouYuan" panose="02010509060101010101"/>
                <a:cs typeface="+mn-ea"/>
                <a:sym typeface="+mn-lt"/>
              </a:rPr>
              <a:t>传统的 </a:t>
            </a:r>
            <a:r>
              <a:rPr lang="en-US" altLang="zh-CN" sz="3600" b="1"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Domain</a:t>
            </a:r>
            <a:r>
              <a:rPr lang="zh-CN" altLang="en-US" sz="3600" b="1" dirty="0">
                <a:solidFill>
                  <a:srgbClr val="006494"/>
                </a:solidFill>
                <a:latin typeface="Roboto" panose="02000000000000000000" pitchFamily="2" charset="0"/>
                <a:ea typeface="YouYuan" panose="02010509060101010101"/>
                <a:cs typeface="Roboto" panose="02000000000000000000" pitchFamily="2" charset="0"/>
                <a:sym typeface="+mn-lt"/>
              </a:rPr>
              <a:t> </a:t>
            </a:r>
            <a:r>
              <a:rPr lang="en-US" altLang="zh-CN" sz="3600" b="1"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Hijacking</a:t>
            </a:r>
            <a:endParaRPr lang="zh-CN" altLang="en-US" sz="3600" b="1" dirty="0">
              <a:solidFill>
                <a:srgbClr val="006494"/>
              </a:solidFill>
              <a:latin typeface="Roboto" panose="02000000000000000000" pitchFamily="2" charset="0"/>
              <a:ea typeface="YouYuan" panose="02010509060101010101"/>
              <a:cs typeface="Roboto" panose="02000000000000000000" pitchFamily="2" charset="0"/>
              <a:sym typeface="+mn-lt"/>
            </a:endParaRPr>
          </a:p>
        </p:txBody>
      </p:sp>
      <p:sp>
        <p:nvSpPr>
          <p:cNvPr id="43" name="矩形 42"/>
          <p:cNvSpPr/>
          <p:nvPr/>
        </p:nvSpPr>
        <p:spPr>
          <a:xfrm>
            <a:off x="263356" y="1480709"/>
            <a:ext cx="4776839" cy="400110"/>
          </a:xfrm>
          <a:prstGeom prst="rect">
            <a:avLst/>
          </a:prstGeom>
        </p:spPr>
        <p:txBody>
          <a:bodyPr wrap="square">
            <a:spAutoFit/>
          </a:bodyPr>
          <a:lstStyle/>
          <a:p>
            <a:pPr defTabSz="963930"/>
            <a:r>
              <a:rPr lang="zh-CN" altLang="en-US" sz="2000" dirty="0">
                <a:solidFill>
                  <a:srgbClr val="006494"/>
                </a:solidFill>
                <a:ea typeface="YouYuan" panose="02010509060101010101"/>
                <a:cs typeface="+mn-ea"/>
                <a:sym typeface="+mn-lt"/>
              </a:rPr>
              <a:t>在过去的</a:t>
            </a:r>
            <a:r>
              <a:rPr lang="en-US" altLang="zh-CN" sz="2000" dirty="0">
                <a:solidFill>
                  <a:srgbClr val="006494"/>
                </a:solidFill>
                <a:ea typeface="YouYuan" panose="02010509060101010101"/>
                <a:cs typeface="+mn-ea"/>
                <a:sym typeface="+mn-lt"/>
              </a:rPr>
              <a:t>20</a:t>
            </a:r>
            <a:r>
              <a:rPr lang="zh-CN" altLang="en-US" sz="2000" dirty="0">
                <a:solidFill>
                  <a:srgbClr val="006494"/>
                </a:solidFill>
                <a:ea typeface="YouYuan" panose="02010509060101010101"/>
                <a:cs typeface="+mn-ea"/>
                <a:sym typeface="+mn-lt"/>
              </a:rPr>
              <a:t>年里，它是如何被利用的？</a:t>
            </a:r>
          </a:p>
        </p:txBody>
      </p:sp>
    </p:spTree>
    <p:extLst>
      <p:ext uri="{BB962C8B-B14F-4D97-AF65-F5344CB8AC3E}">
        <p14:creationId xmlns:p14="http://schemas.microsoft.com/office/powerpoint/2010/main" val="1180758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nodeType="withEffect">
                                  <p:stCondLst>
                                    <p:cond delay="250"/>
                                  </p:stCondLst>
                                  <p:childTnLst>
                                    <p:set>
                                      <p:cBhvr>
                                        <p:cTn id="6" dur="1" fill="hold">
                                          <p:stCondLst>
                                            <p:cond delay="0"/>
                                          </p:stCondLst>
                                        </p:cTn>
                                        <p:tgtEl>
                                          <p:spTgt spid="22"/>
                                        </p:tgtEl>
                                        <p:attrNameLst>
                                          <p:attrName>style.visibility</p:attrName>
                                        </p:attrNameLst>
                                      </p:cBhvr>
                                      <p:to>
                                        <p:strVal val="visible"/>
                                      </p:to>
                                    </p:set>
                                    <p:anim calcmode="lin" valueType="num">
                                      <p:cBhvr>
                                        <p:cTn id="7" dur="750" fill="hold"/>
                                        <p:tgtEl>
                                          <p:spTgt spid="22"/>
                                        </p:tgtEl>
                                        <p:attrNameLst>
                                          <p:attrName>ppt_w</p:attrName>
                                        </p:attrNameLst>
                                      </p:cBhvr>
                                      <p:tavLst>
                                        <p:tav tm="0">
                                          <p:val>
                                            <p:strVal val="4*#ppt_w"/>
                                          </p:val>
                                        </p:tav>
                                        <p:tav tm="100000">
                                          <p:val>
                                            <p:strVal val="#ppt_w"/>
                                          </p:val>
                                        </p:tav>
                                      </p:tavLst>
                                    </p:anim>
                                    <p:anim calcmode="lin" valueType="num">
                                      <p:cBhvr>
                                        <p:cTn id="8" dur="750" fill="hold"/>
                                        <p:tgtEl>
                                          <p:spTgt spid="22"/>
                                        </p:tgtEl>
                                        <p:attrNameLst>
                                          <p:attrName>ppt_h</p:attrName>
                                        </p:attrNameLst>
                                      </p:cBhvr>
                                      <p:tavLst>
                                        <p:tav tm="0">
                                          <p:val>
                                            <p:strVal val="4*#ppt_h"/>
                                          </p:val>
                                        </p:tav>
                                        <p:tav tm="100000">
                                          <p:val>
                                            <p:strVal val="#ppt_h"/>
                                          </p:val>
                                        </p:tav>
                                      </p:tavLst>
                                    </p:anim>
                                  </p:childTnLst>
                                </p:cTn>
                              </p:par>
                            </p:childTnLst>
                          </p:cTn>
                        </p:par>
                        <p:par>
                          <p:cTn id="9" fill="hold">
                            <p:stCondLst>
                              <p:cond delay="1000"/>
                            </p:stCondLst>
                            <p:childTnLst>
                              <p:par>
                                <p:cTn id="10" presetID="26" presetClass="emph" presetSubtype="0" fill="hold" nodeType="afterEffect">
                                  <p:stCondLst>
                                    <p:cond delay="0"/>
                                  </p:stCondLst>
                                  <p:childTnLst>
                                    <p:animEffect transition="out" filter="fade">
                                      <p:cBhvr>
                                        <p:cTn id="11" dur="500" tmFilter="0, 0; .2, .5; .8, .5; 1, 0"/>
                                        <p:tgtEl>
                                          <p:spTgt spid="22"/>
                                        </p:tgtEl>
                                      </p:cBhvr>
                                    </p:animEffect>
                                    <p:animScale>
                                      <p:cBhvr>
                                        <p:cTn id="12" dur="250" autoRev="1" fill="hold"/>
                                        <p:tgtEl>
                                          <p:spTgt spid="22"/>
                                        </p:tgtEl>
                                      </p:cBhvr>
                                      <p:by x="105000" y="105000"/>
                                    </p:animScale>
                                  </p:childTnLst>
                                </p:cTn>
                              </p:par>
                            </p:childTnLst>
                          </p:cTn>
                        </p:par>
                        <p:par>
                          <p:cTn id="13" fill="hold">
                            <p:stCondLst>
                              <p:cond delay="1500"/>
                            </p:stCondLst>
                            <p:childTnLst>
                              <p:par>
                                <p:cTn id="14" presetID="22" presetClass="entr" presetSubtype="4"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down)">
                                      <p:cBhvr>
                                        <p:cTn id="16" dur="500"/>
                                        <p:tgtEl>
                                          <p:spTgt spid="4"/>
                                        </p:tgtEl>
                                      </p:cBhvr>
                                    </p:animEffect>
                                  </p:childTnLst>
                                </p:cTn>
                              </p:par>
                            </p:childTnLst>
                          </p:cTn>
                        </p:par>
                        <p:par>
                          <p:cTn id="17" fill="hold">
                            <p:stCondLst>
                              <p:cond delay="2000"/>
                            </p:stCondLst>
                            <p:childTnLst>
                              <p:par>
                                <p:cTn id="18" presetID="30" presetClass="entr" presetSubtype="0" fill="hold" nodeType="after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fade">
                                      <p:cBhvr>
                                        <p:cTn id="20" dur="800" decel="100000"/>
                                        <p:tgtEl>
                                          <p:spTgt spid="31"/>
                                        </p:tgtEl>
                                      </p:cBhvr>
                                    </p:animEffect>
                                    <p:anim calcmode="lin" valueType="num">
                                      <p:cBhvr>
                                        <p:cTn id="21" dur="800" decel="100000" fill="hold"/>
                                        <p:tgtEl>
                                          <p:spTgt spid="31"/>
                                        </p:tgtEl>
                                        <p:attrNameLst>
                                          <p:attrName>style.rotation</p:attrName>
                                        </p:attrNameLst>
                                      </p:cBhvr>
                                      <p:tavLst>
                                        <p:tav tm="0">
                                          <p:val>
                                            <p:fltVal val="-90"/>
                                          </p:val>
                                        </p:tav>
                                        <p:tav tm="100000">
                                          <p:val>
                                            <p:fltVal val="0"/>
                                          </p:val>
                                        </p:tav>
                                      </p:tavLst>
                                    </p:anim>
                                    <p:anim calcmode="lin" valueType="num">
                                      <p:cBhvr>
                                        <p:cTn id="22" dur="800" decel="100000" fill="hold"/>
                                        <p:tgtEl>
                                          <p:spTgt spid="31"/>
                                        </p:tgtEl>
                                        <p:attrNameLst>
                                          <p:attrName>ppt_x</p:attrName>
                                        </p:attrNameLst>
                                      </p:cBhvr>
                                      <p:tavLst>
                                        <p:tav tm="0">
                                          <p:val>
                                            <p:strVal val="#ppt_x+0.4"/>
                                          </p:val>
                                        </p:tav>
                                        <p:tav tm="100000">
                                          <p:val>
                                            <p:strVal val="#ppt_x-0.05"/>
                                          </p:val>
                                        </p:tav>
                                      </p:tavLst>
                                    </p:anim>
                                    <p:anim calcmode="lin" valueType="num">
                                      <p:cBhvr>
                                        <p:cTn id="23" dur="800" decel="100000" fill="hold"/>
                                        <p:tgtEl>
                                          <p:spTgt spid="31"/>
                                        </p:tgtEl>
                                        <p:attrNameLst>
                                          <p:attrName>ppt_y</p:attrName>
                                        </p:attrNameLst>
                                      </p:cBhvr>
                                      <p:tavLst>
                                        <p:tav tm="0">
                                          <p:val>
                                            <p:strVal val="#ppt_y-0.4"/>
                                          </p:val>
                                        </p:tav>
                                        <p:tav tm="100000">
                                          <p:val>
                                            <p:strVal val="#ppt_y+0.1"/>
                                          </p:val>
                                        </p:tav>
                                      </p:tavLst>
                                    </p:anim>
                                    <p:anim calcmode="lin" valueType="num">
                                      <p:cBhvr>
                                        <p:cTn id="24" dur="200" accel="100000" fill="hold">
                                          <p:stCondLst>
                                            <p:cond delay="800"/>
                                          </p:stCondLst>
                                        </p:cTn>
                                        <p:tgtEl>
                                          <p:spTgt spid="31"/>
                                        </p:tgtEl>
                                        <p:attrNameLst>
                                          <p:attrName>ppt_x</p:attrName>
                                        </p:attrNameLst>
                                      </p:cBhvr>
                                      <p:tavLst>
                                        <p:tav tm="0">
                                          <p:val>
                                            <p:strVal val="#ppt_x-0.05"/>
                                          </p:val>
                                        </p:tav>
                                        <p:tav tm="100000">
                                          <p:val>
                                            <p:strVal val="#ppt_x"/>
                                          </p:val>
                                        </p:tav>
                                      </p:tavLst>
                                    </p:anim>
                                    <p:anim calcmode="lin" valueType="num">
                                      <p:cBhvr>
                                        <p:cTn id="25" dur="200" accel="100000" fill="hold">
                                          <p:stCondLst>
                                            <p:cond delay="800"/>
                                          </p:stCondLst>
                                        </p:cTn>
                                        <p:tgtEl>
                                          <p:spTgt spid="31"/>
                                        </p:tgtEl>
                                        <p:attrNameLst>
                                          <p:attrName>ppt_y</p:attrName>
                                        </p:attrNameLst>
                                      </p:cBhvr>
                                      <p:tavLst>
                                        <p:tav tm="0">
                                          <p:val>
                                            <p:strVal val="#ppt_y+0.1"/>
                                          </p:val>
                                        </p:tav>
                                        <p:tav tm="100000">
                                          <p:val>
                                            <p:strVal val="#ppt_y"/>
                                          </p:val>
                                        </p:tav>
                                      </p:tavLst>
                                    </p:anim>
                                  </p:childTnLst>
                                </p:cTn>
                              </p:par>
                            </p:childTnLst>
                          </p:cTn>
                        </p:par>
                        <p:par>
                          <p:cTn id="26" fill="hold">
                            <p:stCondLst>
                              <p:cond delay="3000"/>
                            </p:stCondLst>
                            <p:childTnLst>
                              <p:par>
                                <p:cTn id="27" presetID="23" presetClass="entr" presetSubtype="32" fill="hold" nodeType="afterEffect">
                                  <p:stCondLst>
                                    <p:cond delay="0"/>
                                  </p:stCondLst>
                                  <p:childTnLst>
                                    <p:set>
                                      <p:cBhvr>
                                        <p:cTn id="28" dur="1" fill="hold">
                                          <p:stCondLst>
                                            <p:cond delay="0"/>
                                          </p:stCondLst>
                                        </p:cTn>
                                        <p:tgtEl>
                                          <p:spTgt spid="25"/>
                                        </p:tgtEl>
                                        <p:attrNameLst>
                                          <p:attrName>style.visibility</p:attrName>
                                        </p:attrNameLst>
                                      </p:cBhvr>
                                      <p:to>
                                        <p:strVal val="visible"/>
                                      </p:to>
                                    </p:set>
                                    <p:anim calcmode="lin" valueType="num">
                                      <p:cBhvr>
                                        <p:cTn id="29" dur="750" fill="hold"/>
                                        <p:tgtEl>
                                          <p:spTgt spid="25"/>
                                        </p:tgtEl>
                                        <p:attrNameLst>
                                          <p:attrName>ppt_w</p:attrName>
                                        </p:attrNameLst>
                                      </p:cBhvr>
                                      <p:tavLst>
                                        <p:tav tm="0">
                                          <p:val>
                                            <p:strVal val="4*#ppt_w"/>
                                          </p:val>
                                        </p:tav>
                                        <p:tav tm="100000">
                                          <p:val>
                                            <p:strVal val="#ppt_w"/>
                                          </p:val>
                                        </p:tav>
                                      </p:tavLst>
                                    </p:anim>
                                    <p:anim calcmode="lin" valueType="num">
                                      <p:cBhvr>
                                        <p:cTn id="30" dur="750" fill="hold"/>
                                        <p:tgtEl>
                                          <p:spTgt spid="25"/>
                                        </p:tgtEl>
                                        <p:attrNameLst>
                                          <p:attrName>ppt_h</p:attrName>
                                        </p:attrNameLst>
                                      </p:cBhvr>
                                      <p:tavLst>
                                        <p:tav tm="0">
                                          <p:val>
                                            <p:strVal val="4*#ppt_h"/>
                                          </p:val>
                                        </p:tav>
                                        <p:tav tm="100000">
                                          <p:val>
                                            <p:strVal val="#ppt_h"/>
                                          </p:val>
                                        </p:tav>
                                      </p:tavLst>
                                    </p:anim>
                                  </p:childTnLst>
                                </p:cTn>
                              </p:par>
                            </p:childTnLst>
                          </p:cTn>
                        </p:par>
                        <p:par>
                          <p:cTn id="31" fill="hold">
                            <p:stCondLst>
                              <p:cond delay="3750"/>
                            </p:stCondLst>
                            <p:childTnLst>
                              <p:par>
                                <p:cTn id="32" presetID="26" presetClass="emph" presetSubtype="0" fill="hold" nodeType="afterEffect">
                                  <p:stCondLst>
                                    <p:cond delay="0"/>
                                  </p:stCondLst>
                                  <p:childTnLst>
                                    <p:animEffect transition="out" filter="fade">
                                      <p:cBhvr>
                                        <p:cTn id="33" dur="500" tmFilter="0, 0; .2, .5; .8, .5; 1, 0"/>
                                        <p:tgtEl>
                                          <p:spTgt spid="25"/>
                                        </p:tgtEl>
                                      </p:cBhvr>
                                    </p:animEffect>
                                    <p:animScale>
                                      <p:cBhvr>
                                        <p:cTn id="34" dur="250" autoRev="1" fill="hold"/>
                                        <p:tgtEl>
                                          <p:spTgt spid="25"/>
                                        </p:tgtEl>
                                      </p:cBhvr>
                                      <p:by x="105000" y="105000"/>
                                    </p:animScale>
                                  </p:childTnLst>
                                </p:cTn>
                              </p:par>
                            </p:childTnLst>
                          </p:cTn>
                        </p:par>
                        <p:par>
                          <p:cTn id="35" fill="hold">
                            <p:stCondLst>
                              <p:cond delay="4250"/>
                            </p:stCondLst>
                            <p:childTnLst>
                              <p:par>
                                <p:cTn id="36" presetID="22" presetClass="entr" presetSubtype="4" fill="hold" nodeType="after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wipe(down)">
                                      <p:cBhvr>
                                        <p:cTn id="38" dur="500"/>
                                        <p:tgtEl>
                                          <p:spTgt spid="10"/>
                                        </p:tgtEl>
                                      </p:cBhvr>
                                    </p:animEffect>
                                  </p:childTnLst>
                                </p:cTn>
                              </p:par>
                            </p:childTnLst>
                          </p:cTn>
                        </p:par>
                        <p:par>
                          <p:cTn id="39" fill="hold">
                            <p:stCondLst>
                              <p:cond delay="4750"/>
                            </p:stCondLst>
                            <p:childTnLst>
                              <p:par>
                                <p:cTn id="40" presetID="30" presetClass="entr" presetSubtype="0" fill="hold" nodeType="afterEffect">
                                  <p:stCondLst>
                                    <p:cond delay="0"/>
                                  </p:stCondLst>
                                  <p:childTnLst>
                                    <p:set>
                                      <p:cBhvr>
                                        <p:cTn id="41" dur="1" fill="hold">
                                          <p:stCondLst>
                                            <p:cond delay="0"/>
                                          </p:stCondLst>
                                        </p:cTn>
                                        <p:tgtEl>
                                          <p:spTgt spid="34"/>
                                        </p:tgtEl>
                                        <p:attrNameLst>
                                          <p:attrName>style.visibility</p:attrName>
                                        </p:attrNameLst>
                                      </p:cBhvr>
                                      <p:to>
                                        <p:strVal val="visible"/>
                                      </p:to>
                                    </p:set>
                                    <p:animEffect transition="in" filter="fade">
                                      <p:cBhvr>
                                        <p:cTn id="42" dur="800" decel="100000"/>
                                        <p:tgtEl>
                                          <p:spTgt spid="34"/>
                                        </p:tgtEl>
                                      </p:cBhvr>
                                    </p:animEffect>
                                    <p:anim calcmode="lin" valueType="num">
                                      <p:cBhvr>
                                        <p:cTn id="43" dur="800" decel="100000" fill="hold"/>
                                        <p:tgtEl>
                                          <p:spTgt spid="34"/>
                                        </p:tgtEl>
                                        <p:attrNameLst>
                                          <p:attrName>style.rotation</p:attrName>
                                        </p:attrNameLst>
                                      </p:cBhvr>
                                      <p:tavLst>
                                        <p:tav tm="0">
                                          <p:val>
                                            <p:fltVal val="-90"/>
                                          </p:val>
                                        </p:tav>
                                        <p:tav tm="100000">
                                          <p:val>
                                            <p:fltVal val="0"/>
                                          </p:val>
                                        </p:tav>
                                      </p:tavLst>
                                    </p:anim>
                                    <p:anim calcmode="lin" valueType="num">
                                      <p:cBhvr>
                                        <p:cTn id="44" dur="800" decel="100000" fill="hold"/>
                                        <p:tgtEl>
                                          <p:spTgt spid="34"/>
                                        </p:tgtEl>
                                        <p:attrNameLst>
                                          <p:attrName>ppt_x</p:attrName>
                                        </p:attrNameLst>
                                      </p:cBhvr>
                                      <p:tavLst>
                                        <p:tav tm="0">
                                          <p:val>
                                            <p:strVal val="#ppt_x+0.4"/>
                                          </p:val>
                                        </p:tav>
                                        <p:tav tm="100000">
                                          <p:val>
                                            <p:strVal val="#ppt_x-0.05"/>
                                          </p:val>
                                        </p:tav>
                                      </p:tavLst>
                                    </p:anim>
                                    <p:anim calcmode="lin" valueType="num">
                                      <p:cBhvr>
                                        <p:cTn id="45" dur="800" decel="100000" fill="hold"/>
                                        <p:tgtEl>
                                          <p:spTgt spid="34"/>
                                        </p:tgtEl>
                                        <p:attrNameLst>
                                          <p:attrName>ppt_y</p:attrName>
                                        </p:attrNameLst>
                                      </p:cBhvr>
                                      <p:tavLst>
                                        <p:tav tm="0">
                                          <p:val>
                                            <p:strVal val="#ppt_y-0.4"/>
                                          </p:val>
                                        </p:tav>
                                        <p:tav tm="100000">
                                          <p:val>
                                            <p:strVal val="#ppt_y+0.1"/>
                                          </p:val>
                                        </p:tav>
                                      </p:tavLst>
                                    </p:anim>
                                    <p:anim calcmode="lin" valueType="num">
                                      <p:cBhvr>
                                        <p:cTn id="46" dur="200" accel="100000" fill="hold">
                                          <p:stCondLst>
                                            <p:cond delay="800"/>
                                          </p:stCondLst>
                                        </p:cTn>
                                        <p:tgtEl>
                                          <p:spTgt spid="34"/>
                                        </p:tgtEl>
                                        <p:attrNameLst>
                                          <p:attrName>ppt_x</p:attrName>
                                        </p:attrNameLst>
                                      </p:cBhvr>
                                      <p:tavLst>
                                        <p:tav tm="0">
                                          <p:val>
                                            <p:strVal val="#ppt_x-0.05"/>
                                          </p:val>
                                        </p:tav>
                                        <p:tav tm="100000">
                                          <p:val>
                                            <p:strVal val="#ppt_x"/>
                                          </p:val>
                                        </p:tav>
                                      </p:tavLst>
                                    </p:anim>
                                    <p:anim calcmode="lin" valueType="num">
                                      <p:cBhvr>
                                        <p:cTn id="47" dur="200" accel="100000" fill="hold">
                                          <p:stCondLst>
                                            <p:cond delay="800"/>
                                          </p:stCondLst>
                                        </p:cTn>
                                        <p:tgtEl>
                                          <p:spTgt spid="34"/>
                                        </p:tgtEl>
                                        <p:attrNameLst>
                                          <p:attrName>ppt_y</p:attrName>
                                        </p:attrNameLst>
                                      </p:cBhvr>
                                      <p:tavLst>
                                        <p:tav tm="0">
                                          <p:val>
                                            <p:strVal val="#ppt_y+0.1"/>
                                          </p:val>
                                        </p:tav>
                                        <p:tav tm="100000">
                                          <p:val>
                                            <p:strVal val="#ppt_y"/>
                                          </p:val>
                                        </p:tav>
                                      </p:tavLst>
                                    </p:anim>
                                  </p:childTnLst>
                                </p:cTn>
                              </p:par>
                            </p:childTnLst>
                          </p:cTn>
                        </p:par>
                        <p:par>
                          <p:cTn id="48" fill="hold">
                            <p:stCondLst>
                              <p:cond delay="5750"/>
                            </p:stCondLst>
                            <p:childTnLst>
                              <p:par>
                                <p:cTn id="49" presetID="23" presetClass="entr" presetSubtype="32" fill="hold" nodeType="afterEffect">
                                  <p:stCondLst>
                                    <p:cond delay="0"/>
                                  </p:stCondLst>
                                  <p:childTnLst>
                                    <p:set>
                                      <p:cBhvr>
                                        <p:cTn id="50" dur="1" fill="hold">
                                          <p:stCondLst>
                                            <p:cond delay="0"/>
                                          </p:stCondLst>
                                        </p:cTn>
                                        <p:tgtEl>
                                          <p:spTgt spid="28"/>
                                        </p:tgtEl>
                                        <p:attrNameLst>
                                          <p:attrName>style.visibility</p:attrName>
                                        </p:attrNameLst>
                                      </p:cBhvr>
                                      <p:to>
                                        <p:strVal val="visible"/>
                                      </p:to>
                                    </p:set>
                                    <p:anim calcmode="lin" valueType="num">
                                      <p:cBhvr>
                                        <p:cTn id="51" dur="750" fill="hold"/>
                                        <p:tgtEl>
                                          <p:spTgt spid="28"/>
                                        </p:tgtEl>
                                        <p:attrNameLst>
                                          <p:attrName>ppt_w</p:attrName>
                                        </p:attrNameLst>
                                      </p:cBhvr>
                                      <p:tavLst>
                                        <p:tav tm="0">
                                          <p:val>
                                            <p:strVal val="4*#ppt_w"/>
                                          </p:val>
                                        </p:tav>
                                        <p:tav tm="100000">
                                          <p:val>
                                            <p:strVal val="#ppt_w"/>
                                          </p:val>
                                        </p:tav>
                                      </p:tavLst>
                                    </p:anim>
                                    <p:anim calcmode="lin" valueType="num">
                                      <p:cBhvr>
                                        <p:cTn id="52" dur="750" fill="hold"/>
                                        <p:tgtEl>
                                          <p:spTgt spid="28"/>
                                        </p:tgtEl>
                                        <p:attrNameLst>
                                          <p:attrName>ppt_h</p:attrName>
                                        </p:attrNameLst>
                                      </p:cBhvr>
                                      <p:tavLst>
                                        <p:tav tm="0">
                                          <p:val>
                                            <p:strVal val="4*#ppt_h"/>
                                          </p:val>
                                        </p:tav>
                                        <p:tav tm="100000">
                                          <p:val>
                                            <p:strVal val="#ppt_h"/>
                                          </p:val>
                                        </p:tav>
                                      </p:tavLst>
                                    </p:anim>
                                  </p:childTnLst>
                                </p:cTn>
                              </p:par>
                            </p:childTnLst>
                          </p:cTn>
                        </p:par>
                        <p:par>
                          <p:cTn id="53" fill="hold">
                            <p:stCondLst>
                              <p:cond delay="6500"/>
                            </p:stCondLst>
                            <p:childTnLst>
                              <p:par>
                                <p:cTn id="54" presetID="26" presetClass="emph" presetSubtype="0" fill="hold" nodeType="afterEffect">
                                  <p:stCondLst>
                                    <p:cond delay="0"/>
                                  </p:stCondLst>
                                  <p:childTnLst>
                                    <p:animEffect transition="out" filter="fade">
                                      <p:cBhvr>
                                        <p:cTn id="55" dur="500" tmFilter="0, 0; .2, .5; .8, .5; 1, 0"/>
                                        <p:tgtEl>
                                          <p:spTgt spid="28"/>
                                        </p:tgtEl>
                                      </p:cBhvr>
                                    </p:animEffect>
                                    <p:animScale>
                                      <p:cBhvr>
                                        <p:cTn id="56" dur="250" autoRev="1" fill="hold"/>
                                        <p:tgtEl>
                                          <p:spTgt spid="28"/>
                                        </p:tgtEl>
                                      </p:cBhvr>
                                      <p:by x="105000" y="105000"/>
                                    </p:animScale>
                                  </p:childTnLst>
                                </p:cTn>
                              </p:par>
                            </p:childTnLst>
                          </p:cTn>
                        </p:par>
                        <p:par>
                          <p:cTn id="57" fill="hold">
                            <p:stCondLst>
                              <p:cond delay="7000"/>
                            </p:stCondLst>
                            <p:childTnLst>
                              <p:par>
                                <p:cTn id="58" presetID="22" presetClass="entr" presetSubtype="4" fill="hold" nodeType="afterEffect">
                                  <p:stCondLst>
                                    <p:cond delay="0"/>
                                  </p:stCondLst>
                                  <p:childTnLst>
                                    <p:set>
                                      <p:cBhvr>
                                        <p:cTn id="59" dur="1" fill="hold">
                                          <p:stCondLst>
                                            <p:cond delay="0"/>
                                          </p:stCondLst>
                                        </p:cTn>
                                        <p:tgtEl>
                                          <p:spTgt spid="16"/>
                                        </p:tgtEl>
                                        <p:attrNameLst>
                                          <p:attrName>style.visibility</p:attrName>
                                        </p:attrNameLst>
                                      </p:cBhvr>
                                      <p:to>
                                        <p:strVal val="visible"/>
                                      </p:to>
                                    </p:set>
                                    <p:animEffect transition="in" filter="wipe(down)">
                                      <p:cBhvr>
                                        <p:cTn id="60" dur="500"/>
                                        <p:tgtEl>
                                          <p:spTgt spid="16"/>
                                        </p:tgtEl>
                                      </p:cBhvr>
                                    </p:animEffect>
                                  </p:childTnLst>
                                </p:cTn>
                              </p:par>
                            </p:childTnLst>
                          </p:cTn>
                        </p:par>
                        <p:par>
                          <p:cTn id="61" fill="hold">
                            <p:stCondLst>
                              <p:cond delay="7500"/>
                            </p:stCondLst>
                            <p:childTnLst>
                              <p:par>
                                <p:cTn id="62" presetID="30" presetClass="entr" presetSubtype="0" fill="hold" nodeType="afterEffect">
                                  <p:stCondLst>
                                    <p:cond delay="0"/>
                                  </p:stCondLst>
                                  <p:childTnLst>
                                    <p:set>
                                      <p:cBhvr>
                                        <p:cTn id="63" dur="1" fill="hold">
                                          <p:stCondLst>
                                            <p:cond delay="0"/>
                                          </p:stCondLst>
                                        </p:cTn>
                                        <p:tgtEl>
                                          <p:spTgt spid="37"/>
                                        </p:tgtEl>
                                        <p:attrNameLst>
                                          <p:attrName>style.visibility</p:attrName>
                                        </p:attrNameLst>
                                      </p:cBhvr>
                                      <p:to>
                                        <p:strVal val="visible"/>
                                      </p:to>
                                    </p:set>
                                    <p:animEffect transition="in" filter="fade">
                                      <p:cBhvr>
                                        <p:cTn id="64" dur="800" decel="100000"/>
                                        <p:tgtEl>
                                          <p:spTgt spid="37"/>
                                        </p:tgtEl>
                                      </p:cBhvr>
                                    </p:animEffect>
                                    <p:anim calcmode="lin" valueType="num">
                                      <p:cBhvr>
                                        <p:cTn id="65" dur="800" decel="100000" fill="hold"/>
                                        <p:tgtEl>
                                          <p:spTgt spid="37"/>
                                        </p:tgtEl>
                                        <p:attrNameLst>
                                          <p:attrName>style.rotation</p:attrName>
                                        </p:attrNameLst>
                                      </p:cBhvr>
                                      <p:tavLst>
                                        <p:tav tm="0">
                                          <p:val>
                                            <p:fltVal val="-90"/>
                                          </p:val>
                                        </p:tav>
                                        <p:tav tm="100000">
                                          <p:val>
                                            <p:fltVal val="0"/>
                                          </p:val>
                                        </p:tav>
                                      </p:tavLst>
                                    </p:anim>
                                    <p:anim calcmode="lin" valueType="num">
                                      <p:cBhvr>
                                        <p:cTn id="66" dur="800" decel="100000" fill="hold"/>
                                        <p:tgtEl>
                                          <p:spTgt spid="37"/>
                                        </p:tgtEl>
                                        <p:attrNameLst>
                                          <p:attrName>ppt_x</p:attrName>
                                        </p:attrNameLst>
                                      </p:cBhvr>
                                      <p:tavLst>
                                        <p:tav tm="0">
                                          <p:val>
                                            <p:strVal val="#ppt_x+0.4"/>
                                          </p:val>
                                        </p:tav>
                                        <p:tav tm="100000">
                                          <p:val>
                                            <p:strVal val="#ppt_x-0.05"/>
                                          </p:val>
                                        </p:tav>
                                      </p:tavLst>
                                    </p:anim>
                                    <p:anim calcmode="lin" valueType="num">
                                      <p:cBhvr>
                                        <p:cTn id="67" dur="800" decel="100000" fill="hold"/>
                                        <p:tgtEl>
                                          <p:spTgt spid="37"/>
                                        </p:tgtEl>
                                        <p:attrNameLst>
                                          <p:attrName>ppt_y</p:attrName>
                                        </p:attrNameLst>
                                      </p:cBhvr>
                                      <p:tavLst>
                                        <p:tav tm="0">
                                          <p:val>
                                            <p:strVal val="#ppt_y-0.4"/>
                                          </p:val>
                                        </p:tav>
                                        <p:tav tm="100000">
                                          <p:val>
                                            <p:strVal val="#ppt_y+0.1"/>
                                          </p:val>
                                        </p:tav>
                                      </p:tavLst>
                                    </p:anim>
                                    <p:anim calcmode="lin" valueType="num">
                                      <p:cBhvr>
                                        <p:cTn id="68" dur="200" accel="100000" fill="hold">
                                          <p:stCondLst>
                                            <p:cond delay="800"/>
                                          </p:stCondLst>
                                        </p:cTn>
                                        <p:tgtEl>
                                          <p:spTgt spid="37"/>
                                        </p:tgtEl>
                                        <p:attrNameLst>
                                          <p:attrName>ppt_x</p:attrName>
                                        </p:attrNameLst>
                                      </p:cBhvr>
                                      <p:tavLst>
                                        <p:tav tm="0">
                                          <p:val>
                                            <p:strVal val="#ppt_x-0.05"/>
                                          </p:val>
                                        </p:tav>
                                        <p:tav tm="100000">
                                          <p:val>
                                            <p:strVal val="#ppt_x"/>
                                          </p:val>
                                        </p:tav>
                                      </p:tavLst>
                                    </p:anim>
                                    <p:anim calcmode="lin" valueType="num">
                                      <p:cBhvr>
                                        <p:cTn id="69" dur="200" accel="100000" fill="hold">
                                          <p:stCondLst>
                                            <p:cond delay="800"/>
                                          </p:stCondLst>
                                        </p:cTn>
                                        <p:tgtEl>
                                          <p:spTgt spid="37"/>
                                        </p:tgtEl>
                                        <p:attrNameLst>
                                          <p:attrName>ppt_y</p:attrName>
                                        </p:attrNameLst>
                                      </p:cBhvr>
                                      <p:tavLst>
                                        <p:tav tm="0">
                                          <p:val>
                                            <p:strVal val="#ppt_y+0.1"/>
                                          </p:val>
                                        </p:tav>
                                        <p:tav tm="100000">
                                          <p:val>
                                            <p:strVal val="#ppt_y"/>
                                          </p:val>
                                        </p:tav>
                                      </p:tavLst>
                                    </p:anim>
                                  </p:childTnLst>
                                </p:cTn>
                              </p:par>
                            </p:childTnLst>
                          </p:cTn>
                        </p:par>
                        <p:par>
                          <p:cTn id="70" fill="hold">
                            <p:stCondLst>
                              <p:cond delay="8500"/>
                            </p:stCondLst>
                            <p:childTnLst>
                              <p:par>
                                <p:cTn id="71" presetID="42" presetClass="entr" presetSubtype="0" fill="hold" grpId="0" nodeType="afterEffect">
                                  <p:stCondLst>
                                    <p:cond delay="0"/>
                                  </p:stCondLst>
                                  <p:childTnLst>
                                    <p:set>
                                      <p:cBhvr>
                                        <p:cTn id="72" dur="1" fill="hold">
                                          <p:stCondLst>
                                            <p:cond delay="0"/>
                                          </p:stCondLst>
                                        </p:cTn>
                                        <p:tgtEl>
                                          <p:spTgt spid="40"/>
                                        </p:tgtEl>
                                        <p:attrNameLst>
                                          <p:attrName>style.visibility</p:attrName>
                                        </p:attrNameLst>
                                      </p:cBhvr>
                                      <p:to>
                                        <p:strVal val="visible"/>
                                      </p:to>
                                    </p:set>
                                    <p:animEffect transition="in" filter="fade">
                                      <p:cBhvr>
                                        <p:cTn id="73" dur="1000"/>
                                        <p:tgtEl>
                                          <p:spTgt spid="40"/>
                                        </p:tgtEl>
                                      </p:cBhvr>
                                    </p:animEffect>
                                    <p:anim calcmode="lin" valueType="num">
                                      <p:cBhvr>
                                        <p:cTn id="74" dur="1000" fill="hold"/>
                                        <p:tgtEl>
                                          <p:spTgt spid="40"/>
                                        </p:tgtEl>
                                        <p:attrNameLst>
                                          <p:attrName>ppt_x</p:attrName>
                                        </p:attrNameLst>
                                      </p:cBhvr>
                                      <p:tavLst>
                                        <p:tav tm="0">
                                          <p:val>
                                            <p:strVal val="#ppt_x"/>
                                          </p:val>
                                        </p:tav>
                                        <p:tav tm="100000">
                                          <p:val>
                                            <p:strVal val="#ppt_x"/>
                                          </p:val>
                                        </p:tav>
                                      </p:tavLst>
                                    </p:anim>
                                    <p:anim calcmode="lin" valueType="num">
                                      <p:cBhvr>
                                        <p:cTn id="75"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20"/>
          <p:cNvGrpSpPr/>
          <p:nvPr/>
        </p:nvGrpSpPr>
        <p:grpSpPr>
          <a:xfrm>
            <a:off x="165637" y="2845637"/>
            <a:ext cx="1107996" cy="2119865"/>
            <a:chOff x="124694" y="2347215"/>
            <a:chExt cx="1107996" cy="2119865"/>
          </a:xfrm>
        </p:grpSpPr>
        <p:grpSp>
          <p:nvGrpSpPr>
            <p:cNvPr id="5" name="组合 21"/>
            <p:cNvGrpSpPr/>
            <p:nvPr/>
          </p:nvGrpSpPr>
          <p:grpSpPr>
            <a:xfrm>
              <a:off x="770183" y="2347215"/>
              <a:ext cx="179916" cy="1100108"/>
              <a:chOff x="4524245" y="3111810"/>
              <a:chExt cx="134937" cy="825081"/>
            </a:xfrm>
          </p:grpSpPr>
          <p:cxnSp>
            <p:nvCxnSpPr>
              <p:cNvPr id="7" name="直接连接符 37"/>
              <p:cNvCxnSpPr/>
              <p:nvPr/>
            </p:nvCxnSpPr>
            <p:spPr>
              <a:xfrm>
                <a:off x="4524246" y="3111810"/>
                <a:ext cx="13493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38"/>
              <p:cNvCxnSpPr/>
              <p:nvPr/>
            </p:nvCxnSpPr>
            <p:spPr>
              <a:xfrm>
                <a:off x="4524246" y="3125807"/>
                <a:ext cx="0" cy="746771"/>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39"/>
              <p:cNvCxnSpPr/>
              <p:nvPr/>
            </p:nvCxnSpPr>
            <p:spPr>
              <a:xfrm>
                <a:off x="4524245" y="3852541"/>
                <a:ext cx="127498" cy="8435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6" name="矩形 5"/>
            <p:cNvSpPr/>
            <p:nvPr/>
          </p:nvSpPr>
          <p:spPr>
            <a:xfrm>
              <a:off x="124694" y="3266751"/>
              <a:ext cx="1107996" cy="1200329"/>
            </a:xfrm>
            <a:prstGeom prst="rect">
              <a:avLst/>
            </a:prstGeom>
          </p:spPr>
          <p:txBody>
            <a:bodyPr wrap="none">
              <a:spAutoFit/>
            </a:bodyPr>
            <a:lstStyle/>
            <a:p>
              <a:r>
                <a:rPr lang="zh-CN" altLang="en-US" sz="7200" dirty="0">
                  <a:solidFill>
                    <a:srgbClr val="2ABDC7"/>
                  </a:solidFill>
                  <a:latin typeface="Calibri" panose="020F0502020204030204" pitchFamily="34" charset="0"/>
                  <a:ea typeface="微软雅黑" panose="020B0503020204020204" pitchFamily="34" charset="-122"/>
                  <a:cs typeface="Arial" panose="020B0604020202020204" pitchFamily="34" charset="0"/>
                </a:rPr>
                <a:t>“</a:t>
              </a:r>
              <a:endParaRPr lang="en-US" altLang="zh-CN" sz="7200" dirty="0">
                <a:solidFill>
                  <a:srgbClr val="2ABDC7"/>
                </a:solidFill>
                <a:latin typeface="Calibri" panose="020F0502020204030204" pitchFamily="34" charset="0"/>
                <a:ea typeface="微软雅黑" panose="020B0503020204020204" pitchFamily="34" charset="-122"/>
                <a:cs typeface="Arial" panose="020B0604020202020204" pitchFamily="34" charset="0"/>
              </a:endParaRPr>
            </a:p>
          </p:txBody>
        </p:sp>
      </p:grpSp>
      <p:grpSp>
        <p:nvGrpSpPr>
          <p:cNvPr id="10" name="组合 40"/>
          <p:cNvGrpSpPr/>
          <p:nvPr/>
        </p:nvGrpSpPr>
        <p:grpSpPr>
          <a:xfrm>
            <a:off x="3910721" y="2798991"/>
            <a:ext cx="1107996" cy="2119865"/>
            <a:chOff x="3869778" y="2347215"/>
            <a:chExt cx="1107996" cy="2119865"/>
          </a:xfrm>
        </p:grpSpPr>
        <p:grpSp>
          <p:nvGrpSpPr>
            <p:cNvPr id="11" name="组合 41"/>
            <p:cNvGrpSpPr/>
            <p:nvPr/>
          </p:nvGrpSpPr>
          <p:grpSpPr>
            <a:xfrm>
              <a:off x="4515267" y="2347215"/>
              <a:ext cx="179916" cy="1100108"/>
              <a:chOff x="4524245" y="3111810"/>
              <a:chExt cx="134937" cy="825081"/>
            </a:xfrm>
          </p:grpSpPr>
          <p:cxnSp>
            <p:nvCxnSpPr>
              <p:cNvPr id="13" name="直接连接符 43"/>
              <p:cNvCxnSpPr/>
              <p:nvPr/>
            </p:nvCxnSpPr>
            <p:spPr>
              <a:xfrm>
                <a:off x="4524246" y="3111810"/>
                <a:ext cx="13493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44"/>
              <p:cNvCxnSpPr/>
              <p:nvPr/>
            </p:nvCxnSpPr>
            <p:spPr>
              <a:xfrm>
                <a:off x="4524246" y="3111810"/>
                <a:ext cx="0" cy="746771"/>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45"/>
              <p:cNvCxnSpPr/>
              <p:nvPr/>
            </p:nvCxnSpPr>
            <p:spPr>
              <a:xfrm>
                <a:off x="4524245" y="3852541"/>
                <a:ext cx="127498" cy="8435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2" name="矩形 11"/>
            <p:cNvSpPr/>
            <p:nvPr/>
          </p:nvSpPr>
          <p:spPr>
            <a:xfrm>
              <a:off x="3869778" y="3266751"/>
              <a:ext cx="1107996" cy="1200329"/>
            </a:xfrm>
            <a:prstGeom prst="rect">
              <a:avLst/>
            </a:prstGeom>
          </p:spPr>
          <p:txBody>
            <a:bodyPr wrap="none">
              <a:spAutoFit/>
            </a:bodyPr>
            <a:lstStyle/>
            <a:p>
              <a:r>
                <a:rPr lang="zh-CN" altLang="en-US" sz="7200" dirty="0">
                  <a:solidFill>
                    <a:srgbClr val="4C4B50"/>
                  </a:solidFill>
                  <a:latin typeface="Calibri" panose="020F0502020204030204" pitchFamily="34" charset="0"/>
                  <a:ea typeface="微软雅黑" panose="020B0503020204020204" pitchFamily="34" charset="-122"/>
                  <a:cs typeface="Arial" panose="020B0604020202020204" pitchFamily="34" charset="0"/>
                </a:rPr>
                <a:t>“</a:t>
              </a:r>
              <a:endParaRPr lang="en-US" altLang="zh-CN" sz="7200" dirty="0">
                <a:solidFill>
                  <a:srgbClr val="4C4B50"/>
                </a:solidFill>
                <a:latin typeface="Calibri" panose="020F0502020204030204" pitchFamily="34" charset="0"/>
                <a:ea typeface="微软雅黑" panose="020B0503020204020204" pitchFamily="34" charset="-122"/>
                <a:cs typeface="Arial" panose="020B0604020202020204" pitchFamily="34" charset="0"/>
              </a:endParaRPr>
            </a:p>
          </p:txBody>
        </p:sp>
      </p:grpSp>
      <p:grpSp>
        <p:nvGrpSpPr>
          <p:cNvPr id="16" name="组合 46"/>
          <p:cNvGrpSpPr/>
          <p:nvPr/>
        </p:nvGrpSpPr>
        <p:grpSpPr>
          <a:xfrm>
            <a:off x="7655805" y="2752341"/>
            <a:ext cx="1107996" cy="2119865"/>
            <a:chOff x="7614862" y="2347215"/>
            <a:chExt cx="1107996" cy="2119865"/>
          </a:xfrm>
        </p:grpSpPr>
        <p:grpSp>
          <p:nvGrpSpPr>
            <p:cNvPr id="17" name="组合 47"/>
            <p:cNvGrpSpPr/>
            <p:nvPr/>
          </p:nvGrpSpPr>
          <p:grpSpPr>
            <a:xfrm>
              <a:off x="8260351" y="2347215"/>
              <a:ext cx="179916" cy="1100108"/>
              <a:chOff x="4524245" y="3111810"/>
              <a:chExt cx="134937" cy="825081"/>
            </a:xfrm>
          </p:grpSpPr>
          <p:cxnSp>
            <p:nvCxnSpPr>
              <p:cNvPr id="19" name="直接连接符 49"/>
              <p:cNvCxnSpPr/>
              <p:nvPr/>
            </p:nvCxnSpPr>
            <p:spPr>
              <a:xfrm>
                <a:off x="4524246" y="3111810"/>
                <a:ext cx="134936" cy="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50"/>
              <p:cNvCxnSpPr/>
              <p:nvPr/>
            </p:nvCxnSpPr>
            <p:spPr>
              <a:xfrm>
                <a:off x="4524246" y="3111810"/>
                <a:ext cx="0" cy="746771"/>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51"/>
              <p:cNvCxnSpPr/>
              <p:nvPr/>
            </p:nvCxnSpPr>
            <p:spPr>
              <a:xfrm>
                <a:off x="4524245" y="3852541"/>
                <a:ext cx="127498" cy="8435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8" name="矩形 17"/>
            <p:cNvSpPr/>
            <p:nvPr/>
          </p:nvSpPr>
          <p:spPr>
            <a:xfrm>
              <a:off x="7614862" y="3266751"/>
              <a:ext cx="1107996" cy="1200329"/>
            </a:xfrm>
            <a:prstGeom prst="rect">
              <a:avLst/>
            </a:prstGeom>
          </p:spPr>
          <p:txBody>
            <a:bodyPr wrap="none">
              <a:spAutoFit/>
            </a:bodyPr>
            <a:lstStyle/>
            <a:p>
              <a:r>
                <a:rPr lang="zh-CN" altLang="en-US" sz="7200" dirty="0">
                  <a:solidFill>
                    <a:srgbClr val="2ABDC7"/>
                  </a:solidFill>
                  <a:latin typeface="Calibri" panose="020F0502020204030204" pitchFamily="34" charset="0"/>
                  <a:ea typeface="微软雅黑" panose="020B0503020204020204" pitchFamily="34" charset="-122"/>
                  <a:cs typeface="Arial" panose="020B0604020202020204" pitchFamily="34" charset="0"/>
                </a:rPr>
                <a:t>“</a:t>
              </a:r>
              <a:endParaRPr lang="en-US" altLang="zh-CN" sz="7200" dirty="0">
                <a:solidFill>
                  <a:srgbClr val="2ABDC7"/>
                </a:solidFill>
                <a:latin typeface="Calibri" panose="020F0502020204030204" pitchFamily="34" charset="0"/>
                <a:ea typeface="微软雅黑" panose="020B0503020204020204" pitchFamily="34" charset="-122"/>
                <a:cs typeface="Arial" panose="020B0604020202020204" pitchFamily="34" charset="0"/>
              </a:endParaRPr>
            </a:p>
          </p:txBody>
        </p:sp>
      </p:grpSp>
      <p:grpSp>
        <p:nvGrpSpPr>
          <p:cNvPr id="22" name="组合 52"/>
          <p:cNvGrpSpPr/>
          <p:nvPr/>
        </p:nvGrpSpPr>
        <p:grpSpPr>
          <a:xfrm>
            <a:off x="1154198" y="3987263"/>
            <a:ext cx="1006013" cy="1025234"/>
            <a:chOff x="1113255" y="3451514"/>
            <a:chExt cx="1006013" cy="1025234"/>
          </a:xfrm>
        </p:grpSpPr>
        <p:sp>
          <p:nvSpPr>
            <p:cNvPr id="23" name="Freeform 5"/>
            <p:cNvSpPr>
              <a:spLocks noEditPoints="1"/>
            </p:cNvSpPr>
            <p:nvPr/>
          </p:nvSpPr>
          <p:spPr bwMode="auto">
            <a:xfrm>
              <a:off x="1113255" y="3451514"/>
              <a:ext cx="1006013" cy="1025234"/>
            </a:xfrm>
            <a:custGeom>
              <a:avLst/>
              <a:gdLst>
                <a:gd name="T0" fmla="*/ 468 w 936"/>
                <a:gd name="T1" fmla="*/ 0 h 936"/>
                <a:gd name="T2" fmla="*/ 936 w 936"/>
                <a:gd name="T3" fmla="*/ 468 h 936"/>
                <a:gd name="T4" fmla="*/ 468 w 936"/>
                <a:gd name="T5" fmla="*/ 936 h 936"/>
                <a:gd name="T6" fmla="*/ 0 w 936"/>
                <a:gd name="T7" fmla="*/ 468 h 936"/>
                <a:gd name="T8" fmla="*/ 468 w 936"/>
                <a:gd name="T9" fmla="*/ 0 h 936"/>
                <a:gd name="T10" fmla="*/ 468 w 936"/>
                <a:gd name="T11" fmla="*/ 39 h 936"/>
                <a:gd name="T12" fmla="*/ 896 w 936"/>
                <a:gd name="T13" fmla="*/ 468 h 936"/>
                <a:gd name="T14" fmla="*/ 468 w 936"/>
                <a:gd name="T15" fmla="*/ 896 h 936"/>
                <a:gd name="T16" fmla="*/ 39 w 936"/>
                <a:gd name="T17" fmla="*/ 468 h 936"/>
                <a:gd name="T18" fmla="*/ 468 w 936"/>
                <a:gd name="T19" fmla="*/ 39 h 936"/>
                <a:gd name="T20" fmla="*/ 468 w 936"/>
                <a:gd name="T21" fmla="*/ 79 h 936"/>
                <a:gd name="T22" fmla="*/ 857 w 936"/>
                <a:gd name="T23" fmla="*/ 468 h 936"/>
                <a:gd name="T24" fmla="*/ 468 w 936"/>
                <a:gd name="T25" fmla="*/ 857 h 936"/>
                <a:gd name="T26" fmla="*/ 79 w 936"/>
                <a:gd name="T27" fmla="*/ 468 h 936"/>
                <a:gd name="T28" fmla="*/ 468 w 936"/>
                <a:gd name="T29" fmla="*/ 79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6" h="936">
                  <a:moveTo>
                    <a:pt x="468" y="0"/>
                  </a:moveTo>
                  <a:cubicBezTo>
                    <a:pt x="726" y="0"/>
                    <a:pt x="936" y="209"/>
                    <a:pt x="936" y="468"/>
                  </a:cubicBezTo>
                  <a:cubicBezTo>
                    <a:pt x="936" y="726"/>
                    <a:pt x="726" y="936"/>
                    <a:pt x="468" y="936"/>
                  </a:cubicBezTo>
                  <a:cubicBezTo>
                    <a:pt x="209" y="936"/>
                    <a:pt x="0" y="726"/>
                    <a:pt x="0" y="468"/>
                  </a:cubicBezTo>
                  <a:cubicBezTo>
                    <a:pt x="0" y="209"/>
                    <a:pt x="209" y="0"/>
                    <a:pt x="468" y="0"/>
                  </a:cubicBezTo>
                  <a:close/>
                  <a:moveTo>
                    <a:pt x="468" y="39"/>
                  </a:moveTo>
                  <a:cubicBezTo>
                    <a:pt x="704" y="39"/>
                    <a:pt x="896" y="231"/>
                    <a:pt x="896" y="468"/>
                  </a:cubicBezTo>
                  <a:cubicBezTo>
                    <a:pt x="896" y="704"/>
                    <a:pt x="704" y="896"/>
                    <a:pt x="468" y="896"/>
                  </a:cubicBezTo>
                  <a:cubicBezTo>
                    <a:pt x="231" y="896"/>
                    <a:pt x="39" y="704"/>
                    <a:pt x="39" y="468"/>
                  </a:cubicBezTo>
                  <a:cubicBezTo>
                    <a:pt x="39" y="231"/>
                    <a:pt x="231" y="39"/>
                    <a:pt x="468" y="39"/>
                  </a:cubicBezTo>
                  <a:close/>
                  <a:moveTo>
                    <a:pt x="468" y="79"/>
                  </a:moveTo>
                  <a:cubicBezTo>
                    <a:pt x="683" y="79"/>
                    <a:pt x="857" y="253"/>
                    <a:pt x="857" y="468"/>
                  </a:cubicBezTo>
                  <a:cubicBezTo>
                    <a:pt x="857" y="683"/>
                    <a:pt x="683" y="857"/>
                    <a:pt x="468" y="857"/>
                  </a:cubicBezTo>
                  <a:cubicBezTo>
                    <a:pt x="253" y="857"/>
                    <a:pt x="79" y="683"/>
                    <a:pt x="79" y="468"/>
                  </a:cubicBezTo>
                  <a:cubicBezTo>
                    <a:pt x="79" y="253"/>
                    <a:pt x="253" y="79"/>
                    <a:pt x="468" y="79"/>
                  </a:cubicBezTo>
                  <a:close/>
                </a:path>
              </a:pathLst>
            </a:custGeom>
            <a:solidFill>
              <a:srgbClr val="2ABDC7"/>
            </a:solidFill>
            <a:ln>
              <a:noFill/>
            </a:ln>
            <a:extLst/>
          </p:spPr>
          <p:txBody>
            <a:bodyPr/>
            <a:lstStyle/>
            <a:p>
              <a:endParaRPr lang="zh-CN" altLang="en-US" sz="1799"/>
            </a:p>
          </p:txBody>
        </p:sp>
        <p:sp>
          <p:nvSpPr>
            <p:cNvPr id="24" name="文本框 23"/>
            <p:cNvSpPr txBox="1"/>
            <p:nvPr/>
          </p:nvSpPr>
          <p:spPr>
            <a:xfrm>
              <a:off x="1263499" y="3664097"/>
              <a:ext cx="649537" cy="646331"/>
            </a:xfrm>
            <a:prstGeom prst="rect">
              <a:avLst/>
            </a:prstGeom>
            <a:noFill/>
            <a:effectLst/>
          </p:spPr>
          <p:txBody>
            <a:bodyPr wrap="none" rtlCol="0">
              <a:spAutoFit/>
            </a:bodyPr>
            <a:lstStyle/>
            <a:p>
              <a:r>
                <a:rPr lang="en-US" altLang="zh-CN" sz="3600" b="1" dirty="0">
                  <a:solidFill>
                    <a:schemeClr val="bg1"/>
                  </a:solidFill>
                  <a:latin typeface="方正姚体" panose="02010601030101010101" pitchFamily="2" charset="-122"/>
                  <a:ea typeface="方正姚体" panose="02010601030101010101" pitchFamily="2" charset="-122"/>
                </a:rPr>
                <a:t>01</a:t>
              </a:r>
              <a:endParaRPr lang="en-US" altLang="zh-CN" sz="2800" b="1" dirty="0">
                <a:solidFill>
                  <a:schemeClr val="bg1"/>
                </a:solidFill>
                <a:latin typeface="方正姚体" panose="02010601030101010101" pitchFamily="2" charset="-122"/>
                <a:ea typeface="方正姚体" panose="02010601030101010101" pitchFamily="2" charset="-122"/>
              </a:endParaRPr>
            </a:p>
          </p:txBody>
        </p:sp>
      </p:grpSp>
      <p:grpSp>
        <p:nvGrpSpPr>
          <p:cNvPr id="25" name="组合 55"/>
          <p:cNvGrpSpPr/>
          <p:nvPr/>
        </p:nvGrpSpPr>
        <p:grpSpPr>
          <a:xfrm>
            <a:off x="4899282" y="3977591"/>
            <a:ext cx="1006013" cy="1025234"/>
            <a:chOff x="4858339" y="3441846"/>
            <a:chExt cx="1006013" cy="1025234"/>
          </a:xfrm>
        </p:grpSpPr>
        <p:sp>
          <p:nvSpPr>
            <p:cNvPr id="26" name="Freeform 5"/>
            <p:cNvSpPr>
              <a:spLocks noEditPoints="1"/>
            </p:cNvSpPr>
            <p:nvPr/>
          </p:nvSpPr>
          <p:spPr bwMode="auto">
            <a:xfrm>
              <a:off x="4858339" y="3441846"/>
              <a:ext cx="1006013" cy="1025234"/>
            </a:xfrm>
            <a:custGeom>
              <a:avLst/>
              <a:gdLst>
                <a:gd name="T0" fmla="*/ 468 w 936"/>
                <a:gd name="T1" fmla="*/ 0 h 936"/>
                <a:gd name="T2" fmla="*/ 936 w 936"/>
                <a:gd name="T3" fmla="*/ 468 h 936"/>
                <a:gd name="T4" fmla="*/ 468 w 936"/>
                <a:gd name="T5" fmla="*/ 936 h 936"/>
                <a:gd name="T6" fmla="*/ 0 w 936"/>
                <a:gd name="T7" fmla="*/ 468 h 936"/>
                <a:gd name="T8" fmla="*/ 468 w 936"/>
                <a:gd name="T9" fmla="*/ 0 h 936"/>
                <a:gd name="T10" fmla="*/ 468 w 936"/>
                <a:gd name="T11" fmla="*/ 39 h 936"/>
                <a:gd name="T12" fmla="*/ 896 w 936"/>
                <a:gd name="T13" fmla="*/ 468 h 936"/>
                <a:gd name="T14" fmla="*/ 468 w 936"/>
                <a:gd name="T15" fmla="*/ 896 h 936"/>
                <a:gd name="T16" fmla="*/ 39 w 936"/>
                <a:gd name="T17" fmla="*/ 468 h 936"/>
                <a:gd name="T18" fmla="*/ 468 w 936"/>
                <a:gd name="T19" fmla="*/ 39 h 936"/>
                <a:gd name="T20" fmla="*/ 468 w 936"/>
                <a:gd name="T21" fmla="*/ 79 h 936"/>
                <a:gd name="T22" fmla="*/ 857 w 936"/>
                <a:gd name="T23" fmla="*/ 468 h 936"/>
                <a:gd name="T24" fmla="*/ 468 w 936"/>
                <a:gd name="T25" fmla="*/ 857 h 936"/>
                <a:gd name="T26" fmla="*/ 79 w 936"/>
                <a:gd name="T27" fmla="*/ 468 h 936"/>
                <a:gd name="T28" fmla="*/ 468 w 936"/>
                <a:gd name="T29" fmla="*/ 79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6" h="936">
                  <a:moveTo>
                    <a:pt x="468" y="0"/>
                  </a:moveTo>
                  <a:cubicBezTo>
                    <a:pt x="726" y="0"/>
                    <a:pt x="936" y="209"/>
                    <a:pt x="936" y="468"/>
                  </a:cubicBezTo>
                  <a:cubicBezTo>
                    <a:pt x="936" y="726"/>
                    <a:pt x="726" y="936"/>
                    <a:pt x="468" y="936"/>
                  </a:cubicBezTo>
                  <a:cubicBezTo>
                    <a:pt x="209" y="936"/>
                    <a:pt x="0" y="726"/>
                    <a:pt x="0" y="468"/>
                  </a:cubicBezTo>
                  <a:cubicBezTo>
                    <a:pt x="0" y="209"/>
                    <a:pt x="209" y="0"/>
                    <a:pt x="468" y="0"/>
                  </a:cubicBezTo>
                  <a:close/>
                  <a:moveTo>
                    <a:pt x="468" y="39"/>
                  </a:moveTo>
                  <a:cubicBezTo>
                    <a:pt x="704" y="39"/>
                    <a:pt x="896" y="231"/>
                    <a:pt x="896" y="468"/>
                  </a:cubicBezTo>
                  <a:cubicBezTo>
                    <a:pt x="896" y="704"/>
                    <a:pt x="704" y="896"/>
                    <a:pt x="468" y="896"/>
                  </a:cubicBezTo>
                  <a:cubicBezTo>
                    <a:pt x="231" y="896"/>
                    <a:pt x="39" y="704"/>
                    <a:pt x="39" y="468"/>
                  </a:cubicBezTo>
                  <a:cubicBezTo>
                    <a:pt x="39" y="231"/>
                    <a:pt x="231" y="39"/>
                    <a:pt x="468" y="39"/>
                  </a:cubicBezTo>
                  <a:close/>
                  <a:moveTo>
                    <a:pt x="468" y="79"/>
                  </a:moveTo>
                  <a:cubicBezTo>
                    <a:pt x="683" y="79"/>
                    <a:pt x="857" y="253"/>
                    <a:pt x="857" y="468"/>
                  </a:cubicBezTo>
                  <a:cubicBezTo>
                    <a:pt x="857" y="683"/>
                    <a:pt x="683" y="857"/>
                    <a:pt x="468" y="857"/>
                  </a:cubicBezTo>
                  <a:cubicBezTo>
                    <a:pt x="253" y="857"/>
                    <a:pt x="79" y="683"/>
                    <a:pt x="79" y="468"/>
                  </a:cubicBezTo>
                  <a:cubicBezTo>
                    <a:pt x="79" y="253"/>
                    <a:pt x="253" y="79"/>
                    <a:pt x="468" y="79"/>
                  </a:cubicBezTo>
                  <a:close/>
                </a:path>
              </a:pathLst>
            </a:custGeom>
            <a:solidFill>
              <a:srgbClr val="4C4B50"/>
            </a:solidFill>
            <a:ln>
              <a:noFill/>
            </a:ln>
            <a:extLst/>
          </p:spPr>
          <p:txBody>
            <a:bodyPr/>
            <a:lstStyle/>
            <a:p>
              <a:endParaRPr lang="zh-CN" altLang="en-US" sz="1799"/>
            </a:p>
          </p:txBody>
        </p:sp>
        <p:sp>
          <p:nvSpPr>
            <p:cNvPr id="27" name="文本框 26"/>
            <p:cNvSpPr txBox="1"/>
            <p:nvPr/>
          </p:nvSpPr>
          <p:spPr>
            <a:xfrm>
              <a:off x="4999253" y="3654765"/>
              <a:ext cx="649537" cy="646331"/>
            </a:xfrm>
            <a:prstGeom prst="rect">
              <a:avLst/>
            </a:prstGeom>
            <a:noFill/>
            <a:effectLst/>
          </p:spPr>
          <p:txBody>
            <a:bodyPr wrap="none" rtlCol="0">
              <a:spAutoFit/>
            </a:bodyPr>
            <a:lstStyle/>
            <a:p>
              <a:r>
                <a:rPr lang="en-US" altLang="zh-CN" sz="3600" b="1" dirty="0">
                  <a:solidFill>
                    <a:schemeClr val="bg1"/>
                  </a:solidFill>
                  <a:latin typeface="方正姚体" panose="02010601030101010101" pitchFamily="2" charset="-122"/>
                  <a:ea typeface="方正姚体" panose="02010601030101010101" pitchFamily="2" charset="-122"/>
                </a:rPr>
                <a:t>02</a:t>
              </a:r>
              <a:endParaRPr lang="en-US" altLang="zh-CN" sz="2800" b="1" dirty="0">
                <a:solidFill>
                  <a:schemeClr val="bg1"/>
                </a:solidFill>
                <a:latin typeface="方正姚体" panose="02010601030101010101" pitchFamily="2" charset="-122"/>
                <a:ea typeface="方正姚体" panose="02010601030101010101" pitchFamily="2" charset="-122"/>
              </a:endParaRPr>
            </a:p>
          </p:txBody>
        </p:sp>
      </p:grpSp>
      <p:grpSp>
        <p:nvGrpSpPr>
          <p:cNvPr id="28" name="组合 58"/>
          <p:cNvGrpSpPr/>
          <p:nvPr/>
        </p:nvGrpSpPr>
        <p:grpSpPr>
          <a:xfrm>
            <a:off x="8644366" y="3921606"/>
            <a:ext cx="1006013" cy="1025234"/>
            <a:chOff x="8603423" y="3441846"/>
            <a:chExt cx="1006013" cy="1025234"/>
          </a:xfrm>
        </p:grpSpPr>
        <p:sp>
          <p:nvSpPr>
            <p:cNvPr id="29" name="Freeform 5"/>
            <p:cNvSpPr>
              <a:spLocks noEditPoints="1"/>
            </p:cNvSpPr>
            <p:nvPr/>
          </p:nvSpPr>
          <p:spPr bwMode="auto">
            <a:xfrm>
              <a:off x="8603423" y="3441846"/>
              <a:ext cx="1006013" cy="1025234"/>
            </a:xfrm>
            <a:custGeom>
              <a:avLst/>
              <a:gdLst>
                <a:gd name="T0" fmla="*/ 468 w 936"/>
                <a:gd name="T1" fmla="*/ 0 h 936"/>
                <a:gd name="T2" fmla="*/ 936 w 936"/>
                <a:gd name="T3" fmla="*/ 468 h 936"/>
                <a:gd name="T4" fmla="*/ 468 w 936"/>
                <a:gd name="T5" fmla="*/ 936 h 936"/>
                <a:gd name="T6" fmla="*/ 0 w 936"/>
                <a:gd name="T7" fmla="*/ 468 h 936"/>
                <a:gd name="T8" fmla="*/ 468 w 936"/>
                <a:gd name="T9" fmla="*/ 0 h 936"/>
                <a:gd name="T10" fmla="*/ 468 w 936"/>
                <a:gd name="T11" fmla="*/ 39 h 936"/>
                <a:gd name="T12" fmla="*/ 896 w 936"/>
                <a:gd name="T13" fmla="*/ 468 h 936"/>
                <a:gd name="T14" fmla="*/ 468 w 936"/>
                <a:gd name="T15" fmla="*/ 896 h 936"/>
                <a:gd name="T16" fmla="*/ 39 w 936"/>
                <a:gd name="T17" fmla="*/ 468 h 936"/>
                <a:gd name="T18" fmla="*/ 468 w 936"/>
                <a:gd name="T19" fmla="*/ 39 h 936"/>
                <a:gd name="T20" fmla="*/ 468 w 936"/>
                <a:gd name="T21" fmla="*/ 79 h 936"/>
                <a:gd name="T22" fmla="*/ 857 w 936"/>
                <a:gd name="T23" fmla="*/ 468 h 936"/>
                <a:gd name="T24" fmla="*/ 468 w 936"/>
                <a:gd name="T25" fmla="*/ 857 h 936"/>
                <a:gd name="T26" fmla="*/ 79 w 936"/>
                <a:gd name="T27" fmla="*/ 468 h 936"/>
                <a:gd name="T28" fmla="*/ 468 w 936"/>
                <a:gd name="T29" fmla="*/ 79 h 9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6" h="936">
                  <a:moveTo>
                    <a:pt x="468" y="0"/>
                  </a:moveTo>
                  <a:cubicBezTo>
                    <a:pt x="726" y="0"/>
                    <a:pt x="936" y="209"/>
                    <a:pt x="936" y="468"/>
                  </a:cubicBezTo>
                  <a:cubicBezTo>
                    <a:pt x="936" y="726"/>
                    <a:pt x="726" y="936"/>
                    <a:pt x="468" y="936"/>
                  </a:cubicBezTo>
                  <a:cubicBezTo>
                    <a:pt x="209" y="936"/>
                    <a:pt x="0" y="726"/>
                    <a:pt x="0" y="468"/>
                  </a:cubicBezTo>
                  <a:cubicBezTo>
                    <a:pt x="0" y="209"/>
                    <a:pt x="209" y="0"/>
                    <a:pt x="468" y="0"/>
                  </a:cubicBezTo>
                  <a:close/>
                  <a:moveTo>
                    <a:pt x="468" y="39"/>
                  </a:moveTo>
                  <a:cubicBezTo>
                    <a:pt x="704" y="39"/>
                    <a:pt x="896" y="231"/>
                    <a:pt x="896" y="468"/>
                  </a:cubicBezTo>
                  <a:cubicBezTo>
                    <a:pt x="896" y="704"/>
                    <a:pt x="704" y="896"/>
                    <a:pt x="468" y="896"/>
                  </a:cubicBezTo>
                  <a:cubicBezTo>
                    <a:pt x="231" y="896"/>
                    <a:pt x="39" y="704"/>
                    <a:pt x="39" y="468"/>
                  </a:cubicBezTo>
                  <a:cubicBezTo>
                    <a:pt x="39" y="231"/>
                    <a:pt x="231" y="39"/>
                    <a:pt x="468" y="39"/>
                  </a:cubicBezTo>
                  <a:close/>
                  <a:moveTo>
                    <a:pt x="468" y="79"/>
                  </a:moveTo>
                  <a:cubicBezTo>
                    <a:pt x="683" y="79"/>
                    <a:pt x="857" y="253"/>
                    <a:pt x="857" y="468"/>
                  </a:cubicBezTo>
                  <a:cubicBezTo>
                    <a:pt x="857" y="683"/>
                    <a:pt x="683" y="857"/>
                    <a:pt x="468" y="857"/>
                  </a:cubicBezTo>
                  <a:cubicBezTo>
                    <a:pt x="253" y="857"/>
                    <a:pt x="79" y="683"/>
                    <a:pt x="79" y="468"/>
                  </a:cubicBezTo>
                  <a:cubicBezTo>
                    <a:pt x="79" y="253"/>
                    <a:pt x="253" y="79"/>
                    <a:pt x="468" y="79"/>
                  </a:cubicBezTo>
                  <a:close/>
                </a:path>
              </a:pathLst>
            </a:custGeom>
            <a:solidFill>
              <a:srgbClr val="2ABDC7"/>
            </a:solidFill>
            <a:ln>
              <a:noFill/>
            </a:ln>
            <a:extLst/>
          </p:spPr>
          <p:txBody>
            <a:bodyPr/>
            <a:lstStyle/>
            <a:p>
              <a:endParaRPr lang="zh-CN" altLang="en-US" sz="1799"/>
            </a:p>
          </p:txBody>
        </p:sp>
        <p:sp>
          <p:nvSpPr>
            <p:cNvPr id="30" name="文本框 29"/>
            <p:cNvSpPr txBox="1"/>
            <p:nvPr/>
          </p:nvSpPr>
          <p:spPr>
            <a:xfrm>
              <a:off x="8744336" y="3654764"/>
              <a:ext cx="649537" cy="646331"/>
            </a:xfrm>
            <a:prstGeom prst="rect">
              <a:avLst/>
            </a:prstGeom>
            <a:noFill/>
            <a:effectLst/>
          </p:spPr>
          <p:txBody>
            <a:bodyPr wrap="none" rtlCol="0">
              <a:spAutoFit/>
            </a:bodyPr>
            <a:lstStyle/>
            <a:p>
              <a:r>
                <a:rPr lang="en-US" altLang="zh-CN" sz="3600" b="1" dirty="0">
                  <a:solidFill>
                    <a:schemeClr val="bg1"/>
                  </a:solidFill>
                  <a:latin typeface="方正姚体" panose="02010601030101010101" pitchFamily="2" charset="-122"/>
                  <a:ea typeface="方正姚体" panose="02010601030101010101" pitchFamily="2" charset="-122"/>
                </a:rPr>
                <a:t>03</a:t>
              </a:r>
              <a:endParaRPr lang="en-US" altLang="zh-CN" sz="2800" b="1" dirty="0">
                <a:solidFill>
                  <a:schemeClr val="bg1"/>
                </a:solidFill>
                <a:latin typeface="方正姚体" panose="02010601030101010101" pitchFamily="2" charset="-122"/>
                <a:ea typeface="方正姚体" panose="02010601030101010101" pitchFamily="2" charset="-122"/>
              </a:endParaRPr>
            </a:p>
          </p:txBody>
        </p:sp>
      </p:grpSp>
      <p:grpSp>
        <p:nvGrpSpPr>
          <p:cNvPr id="31" name="组合 61"/>
          <p:cNvGrpSpPr/>
          <p:nvPr/>
        </p:nvGrpSpPr>
        <p:grpSpPr>
          <a:xfrm>
            <a:off x="1154198" y="2685375"/>
            <a:ext cx="2877378" cy="992045"/>
            <a:chOff x="1113255" y="2177622"/>
            <a:chExt cx="2877378" cy="992045"/>
          </a:xfrm>
        </p:grpSpPr>
        <p:sp>
          <p:nvSpPr>
            <p:cNvPr id="32" name="矩形 31"/>
            <p:cNvSpPr/>
            <p:nvPr/>
          </p:nvSpPr>
          <p:spPr>
            <a:xfrm>
              <a:off x="1113255" y="2177622"/>
              <a:ext cx="2877378" cy="992045"/>
            </a:xfrm>
            <a:prstGeom prst="rect">
              <a:avLst/>
            </a:prstGeom>
            <a:solidFill>
              <a:srgbClr val="2ABDC7"/>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Calibri" panose="020F0502020204030204" pitchFamily="34" charset="0"/>
                <a:ea typeface="微软雅黑" panose="020B0503020204020204" pitchFamily="34" charset="-122"/>
              </a:endParaRPr>
            </a:p>
          </p:txBody>
        </p:sp>
        <p:sp>
          <p:nvSpPr>
            <p:cNvPr id="33" name="文本框 32"/>
            <p:cNvSpPr txBox="1"/>
            <p:nvPr/>
          </p:nvSpPr>
          <p:spPr>
            <a:xfrm>
              <a:off x="1242576" y="2306658"/>
              <a:ext cx="2581155" cy="707886"/>
            </a:xfrm>
            <a:prstGeom prst="rect">
              <a:avLst/>
            </a:prstGeom>
            <a:noFill/>
          </p:spPr>
          <p:txBody>
            <a:bodyPr wrap="none" rtlCol="0">
              <a:spAutoFit/>
            </a:bodyPr>
            <a:lstStyle/>
            <a:p>
              <a:pPr algn="ctr"/>
              <a:r>
                <a:rPr lang="en-GB" altLang="zh-CN" sz="2000" b="1" dirty="0">
                  <a:solidFill>
                    <a:srgbClr val="FFFFFF"/>
                  </a:solidFill>
                  <a:latin typeface="Roboto" panose="02000000000000000000" pitchFamily="2" charset="0"/>
                  <a:ea typeface="Roboto" panose="02000000000000000000" pitchFamily="2" charset="0"/>
                  <a:cs typeface="Roboto" panose="02000000000000000000" pitchFamily="2" charset="0"/>
                </a:rPr>
                <a:t>DOMAIN HIJACKING</a:t>
              </a:r>
            </a:p>
            <a:p>
              <a:pPr algn="ctr"/>
              <a:r>
                <a:rPr lang="en-GB" altLang="zh-CN" sz="2000" b="1" dirty="0">
                  <a:solidFill>
                    <a:srgbClr val="FFFFFF"/>
                  </a:solidFill>
                  <a:latin typeface="Roboto" panose="02000000000000000000" pitchFamily="2" charset="0"/>
                  <a:ea typeface="Roboto" panose="02000000000000000000" pitchFamily="2" charset="0"/>
                  <a:cs typeface="Roboto" panose="02000000000000000000" pitchFamily="2" charset="0"/>
                </a:rPr>
                <a:t>USING THE CLOUD</a:t>
              </a:r>
              <a:r>
                <a:rPr lang="en-GB" altLang="zh-CN" sz="2000" b="1" dirty="0">
                  <a:solidFill>
                    <a:srgbClr val="FFFFFF"/>
                  </a:solidFill>
                  <a:latin typeface="幼圆" panose="02010509060101010101" pitchFamily="49" charset="-122"/>
                  <a:ea typeface="幼圆" panose="02010509060101010101" pitchFamily="49" charset="-122"/>
                </a:rPr>
                <a:t>!</a:t>
              </a:r>
              <a:endParaRPr lang="zh-CN" altLang="en-US" sz="2000" b="1" dirty="0">
                <a:solidFill>
                  <a:srgbClr val="FFFFFF"/>
                </a:solidFill>
                <a:latin typeface="幼圆" panose="02010509060101010101" pitchFamily="49" charset="-122"/>
                <a:ea typeface="幼圆" panose="02010509060101010101" pitchFamily="49" charset="-122"/>
              </a:endParaRPr>
            </a:p>
          </p:txBody>
        </p:sp>
      </p:grpSp>
      <p:grpSp>
        <p:nvGrpSpPr>
          <p:cNvPr id="34" name="组合 64"/>
          <p:cNvGrpSpPr/>
          <p:nvPr/>
        </p:nvGrpSpPr>
        <p:grpSpPr>
          <a:xfrm>
            <a:off x="4899282" y="2676044"/>
            <a:ext cx="2877378" cy="992045"/>
            <a:chOff x="4858339" y="2177622"/>
            <a:chExt cx="2877378" cy="992045"/>
          </a:xfrm>
        </p:grpSpPr>
        <p:sp>
          <p:nvSpPr>
            <p:cNvPr id="35" name="矩形 34"/>
            <p:cNvSpPr/>
            <p:nvPr/>
          </p:nvSpPr>
          <p:spPr>
            <a:xfrm>
              <a:off x="4858339" y="2177622"/>
              <a:ext cx="2877378" cy="992045"/>
            </a:xfrm>
            <a:prstGeom prst="rect">
              <a:avLst/>
            </a:prstGeom>
            <a:solidFill>
              <a:srgbClr val="4C4B50"/>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Calibri" panose="020F0502020204030204" pitchFamily="34" charset="0"/>
                <a:ea typeface="微软雅黑" panose="020B0503020204020204" pitchFamily="34" charset="-122"/>
              </a:endParaRPr>
            </a:p>
          </p:txBody>
        </p:sp>
        <p:sp>
          <p:nvSpPr>
            <p:cNvPr id="36" name="文本框 35"/>
            <p:cNvSpPr txBox="1"/>
            <p:nvPr/>
          </p:nvSpPr>
          <p:spPr>
            <a:xfrm>
              <a:off x="5029266" y="2306658"/>
              <a:ext cx="2577949" cy="707886"/>
            </a:xfrm>
            <a:prstGeom prst="rect">
              <a:avLst/>
            </a:prstGeom>
            <a:noFill/>
          </p:spPr>
          <p:txBody>
            <a:bodyPr wrap="none" rtlCol="0">
              <a:spAutoFit/>
            </a:bodyPr>
            <a:lstStyle/>
            <a:p>
              <a:pPr algn="ctr"/>
              <a:r>
                <a:rPr lang="en-GB" altLang="zh-CN" sz="2000" b="1" dirty="0">
                  <a:solidFill>
                    <a:srgbClr val="FFFFFF"/>
                  </a:solidFill>
                  <a:latin typeface="Roboto" panose="02000000000000000000" pitchFamily="2" charset="0"/>
                  <a:ea typeface="Roboto" panose="02000000000000000000" pitchFamily="2" charset="0"/>
                  <a:cs typeface="Roboto" panose="02000000000000000000" pitchFamily="2" charset="0"/>
                </a:rPr>
                <a:t>CONTENT DELIVERY</a:t>
              </a:r>
            </a:p>
            <a:p>
              <a:pPr algn="ctr"/>
              <a:r>
                <a:rPr lang="en-GB" altLang="zh-CN" sz="2000" b="1" dirty="0">
                  <a:solidFill>
                    <a:srgbClr val="FFFFFF"/>
                  </a:solidFill>
                  <a:latin typeface="Roboto" panose="02000000000000000000" pitchFamily="2" charset="0"/>
                  <a:ea typeface="Roboto" panose="02000000000000000000" pitchFamily="2" charset="0"/>
                  <a:cs typeface="Roboto" panose="02000000000000000000" pitchFamily="2" charset="0"/>
                </a:rPr>
                <a:t>NETWORKS</a:t>
              </a:r>
              <a:endParaRPr lang="zh-CN" altLang="en-US" sz="2000" b="1" dirty="0">
                <a:solidFill>
                  <a:srgbClr val="FFFFFF"/>
                </a:solidFill>
                <a:latin typeface="Roboto" panose="02000000000000000000" pitchFamily="2" charset="0"/>
                <a:ea typeface="幼圆" panose="02010509060101010101" pitchFamily="49" charset="-122"/>
                <a:cs typeface="Roboto" panose="02000000000000000000" pitchFamily="2" charset="0"/>
              </a:endParaRPr>
            </a:p>
          </p:txBody>
        </p:sp>
      </p:grpSp>
      <p:grpSp>
        <p:nvGrpSpPr>
          <p:cNvPr id="37" name="组合 67"/>
          <p:cNvGrpSpPr/>
          <p:nvPr/>
        </p:nvGrpSpPr>
        <p:grpSpPr>
          <a:xfrm>
            <a:off x="8644366" y="2657388"/>
            <a:ext cx="2877378" cy="992045"/>
            <a:chOff x="8603423" y="2177622"/>
            <a:chExt cx="2877378" cy="992045"/>
          </a:xfrm>
        </p:grpSpPr>
        <p:sp>
          <p:nvSpPr>
            <p:cNvPr id="38" name="矩形 37"/>
            <p:cNvSpPr/>
            <p:nvPr/>
          </p:nvSpPr>
          <p:spPr>
            <a:xfrm>
              <a:off x="8603423" y="2177622"/>
              <a:ext cx="2877378" cy="992045"/>
            </a:xfrm>
            <a:prstGeom prst="rect">
              <a:avLst/>
            </a:prstGeom>
            <a:solidFill>
              <a:srgbClr val="2ABDC7"/>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Calibri" panose="020F0502020204030204" pitchFamily="34" charset="0"/>
                <a:ea typeface="微软雅黑" panose="020B0503020204020204" pitchFamily="34" charset="-122"/>
              </a:endParaRPr>
            </a:p>
          </p:txBody>
        </p:sp>
        <p:sp>
          <p:nvSpPr>
            <p:cNvPr id="39" name="文本框 38"/>
            <p:cNvSpPr txBox="1"/>
            <p:nvPr/>
          </p:nvSpPr>
          <p:spPr>
            <a:xfrm>
              <a:off x="9375903" y="2336260"/>
              <a:ext cx="1332416" cy="707886"/>
            </a:xfrm>
            <a:prstGeom prst="rect">
              <a:avLst/>
            </a:prstGeom>
            <a:noFill/>
          </p:spPr>
          <p:txBody>
            <a:bodyPr wrap="none" rtlCol="0">
              <a:spAutoFit/>
            </a:bodyPr>
            <a:lstStyle/>
            <a:p>
              <a:pPr algn="ctr"/>
              <a:r>
                <a:rPr lang="en-GB" altLang="zh-CN" sz="2000" b="1" dirty="0">
                  <a:solidFill>
                    <a:srgbClr val="FFFFFF"/>
                  </a:solidFill>
                  <a:latin typeface="Roboto" panose="02000000000000000000" pitchFamily="2" charset="0"/>
                  <a:ea typeface="Roboto" panose="02000000000000000000" pitchFamily="2" charset="0"/>
                  <a:cs typeface="Roboto" panose="02000000000000000000" pitchFamily="2" charset="0"/>
                </a:rPr>
                <a:t>CLOUD</a:t>
              </a:r>
            </a:p>
            <a:p>
              <a:pPr algn="ctr"/>
              <a:r>
                <a:rPr lang="en-GB" altLang="zh-CN" sz="2000" b="1" dirty="0">
                  <a:solidFill>
                    <a:srgbClr val="FFFFFF"/>
                  </a:solidFill>
                  <a:latin typeface="Roboto" panose="02000000000000000000" pitchFamily="2" charset="0"/>
                  <a:ea typeface="Roboto" panose="02000000000000000000" pitchFamily="2" charset="0"/>
                  <a:cs typeface="Roboto" panose="02000000000000000000" pitchFamily="2" charset="0"/>
                </a:rPr>
                <a:t>STORAGE</a:t>
              </a:r>
              <a:endParaRPr lang="zh-CN" altLang="en-US" sz="2000" b="1" dirty="0">
                <a:solidFill>
                  <a:srgbClr val="FFFFFF"/>
                </a:solidFill>
                <a:latin typeface="Roboto" panose="02000000000000000000" pitchFamily="2" charset="0"/>
                <a:ea typeface="幼圆" panose="02010509060101010101" pitchFamily="49" charset="-122"/>
                <a:cs typeface="Roboto" panose="02000000000000000000" pitchFamily="2" charset="0"/>
              </a:endParaRPr>
            </a:p>
          </p:txBody>
        </p:sp>
      </p:grpSp>
      <p:sp>
        <p:nvSpPr>
          <p:cNvPr id="40" name="TextBox 12"/>
          <p:cNvSpPr txBox="1"/>
          <p:nvPr/>
        </p:nvSpPr>
        <p:spPr>
          <a:xfrm>
            <a:off x="1057740" y="5177920"/>
            <a:ext cx="9888657" cy="1938992"/>
          </a:xfrm>
          <a:prstGeom prst="rect">
            <a:avLst/>
          </a:prstGeom>
          <a:noFill/>
        </p:spPr>
        <p:txBody>
          <a:bodyPr wrap="square" rtlCol="0">
            <a:spAutoFit/>
          </a:bodyPr>
          <a:lstStyle/>
          <a:p>
            <a:pPr marL="342900" indent="-342900">
              <a:lnSpc>
                <a:spcPct val="150000"/>
              </a:lnSpc>
              <a:buFontTx/>
              <a:buAutoNum type="arabicParenR"/>
            </a:pPr>
            <a:r>
              <a:rPr lang="zh-CN" altLang="en-US" sz="2000" dirty="0">
                <a:solidFill>
                  <a:srgbClr val="FF0000"/>
                </a:solidFill>
                <a:latin typeface="Microsoft YaHei" panose="020B0503020204020204" pitchFamily="34" charset="-122"/>
                <a:ea typeface="YouYuan" panose="02010509060101010101"/>
                <a:cs typeface="Roboto" panose="02000000000000000000" pitchFamily="2" charset="0"/>
                <a:sym typeface="+mn-lt"/>
              </a:rPr>
              <a:t>主要的云服务提供商！</a:t>
            </a:r>
            <a:endParaRPr lang="en-GB" altLang="zh-CN" sz="2000" dirty="0">
              <a:solidFill>
                <a:srgbClr val="FF0000"/>
              </a:solidFill>
              <a:latin typeface="Microsoft YaHei" panose="020B0503020204020204" pitchFamily="34" charset="-122"/>
              <a:ea typeface="YouYuan" panose="02010509060101010101"/>
              <a:cs typeface="Roboto" panose="02000000000000000000" pitchFamily="2" charset="0"/>
              <a:sym typeface="+mn-lt"/>
            </a:endParaRPr>
          </a:p>
          <a:p>
            <a:pPr marL="342900" indent="-342900">
              <a:lnSpc>
                <a:spcPct val="150000"/>
              </a:lnSpc>
              <a:buFontTx/>
              <a:buAutoNum type="arabicParenR"/>
            </a:pPr>
            <a:r>
              <a:rPr lang="zh-CN" altLang="en-US" sz="2000" dirty="0">
                <a:solidFill>
                  <a:srgbClr val="FF0000"/>
                </a:solidFill>
                <a:latin typeface="Microsoft YaHei" panose="020B0503020204020204" pitchFamily="34" charset="-122"/>
                <a:ea typeface="YouYuan" panose="02010509060101010101"/>
                <a:cs typeface="Roboto" panose="02000000000000000000" pitchFamily="2" charset="0"/>
                <a:sym typeface="+mn-lt"/>
              </a:rPr>
              <a:t>重新创建废弃的内容交付网络实例！</a:t>
            </a:r>
            <a:endParaRPr lang="en-GB" altLang="zh-CN" sz="2000" dirty="0">
              <a:solidFill>
                <a:srgbClr val="FF0000"/>
              </a:solidFill>
              <a:latin typeface="Microsoft YaHei" panose="020B0503020204020204" pitchFamily="34" charset="-122"/>
              <a:ea typeface="YouYuan" panose="02010509060101010101"/>
              <a:cs typeface="Roboto" panose="02000000000000000000" pitchFamily="2" charset="0"/>
              <a:sym typeface="+mn-lt"/>
            </a:endParaRPr>
          </a:p>
          <a:p>
            <a:pPr marL="342900" indent="-342900">
              <a:lnSpc>
                <a:spcPct val="150000"/>
              </a:lnSpc>
              <a:buFontTx/>
              <a:buAutoNum type="arabicParenR"/>
            </a:pPr>
            <a:r>
              <a:rPr lang="zh-CN" altLang="en-US" sz="2000" dirty="0">
                <a:solidFill>
                  <a:srgbClr val="FF0000"/>
                </a:solidFill>
                <a:latin typeface="Microsoft YaHei" panose="020B0503020204020204" pitchFamily="34" charset="-122"/>
                <a:ea typeface="YouYuan" panose="02010509060101010101"/>
                <a:cs typeface="Roboto" panose="02000000000000000000" pitchFamily="2" charset="0"/>
                <a:sym typeface="+mn-lt"/>
              </a:rPr>
              <a:t>重新创建废弃的云存储实例！</a:t>
            </a:r>
          </a:p>
          <a:p>
            <a:pPr marL="342900" indent="-342900">
              <a:lnSpc>
                <a:spcPct val="150000"/>
              </a:lnSpc>
              <a:buAutoNum type="arabicParenR"/>
            </a:pPr>
            <a:endParaRPr lang="en-US" altLang="zh-CN" sz="2000" dirty="0">
              <a:solidFill>
                <a:srgbClr val="FF0000"/>
              </a:solidFill>
              <a:latin typeface="Microsoft YaHei" panose="020B0503020204020204" pitchFamily="34" charset="-122"/>
              <a:ea typeface="YouYuan" panose="02010509060101010101"/>
              <a:cs typeface="Roboto" panose="02000000000000000000" pitchFamily="2" charset="0"/>
            </a:endParaRPr>
          </a:p>
        </p:txBody>
      </p:sp>
      <p:sp>
        <p:nvSpPr>
          <p:cNvPr id="42" name="矩形 41"/>
          <p:cNvSpPr/>
          <p:nvPr/>
        </p:nvSpPr>
        <p:spPr>
          <a:xfrm>
            <a:off x="165637" y="818566"/>
            <a:ext cx="6027735" cy="646331"/>
          </a:xfrm>
          <a:prstGeom prst="rect">
            <a:avLst/>
          </a:prstGeom>
        </p:spPr>
        <p:txBody>
          <a:bodyPr wrap="square">
            <a:spAutoFit/>
          </a:bodyPr>
          <a:lstStyle/>
          <a:p>
            <a:pPr defTabSz="963930"/>
            <a:r>
              <a:rPr lang="zh-CN" altLang="en-US" sz="3600" b="1" dirty="0">
                <a:solidFill>
                  <a:srgbClr val="006494"/>
                </a:solidFill>
                <a:ea typeface="YouYuan" panose="02010509060101010101"/>
                <a:cs typeface="+mn-ea"/>
                <a:sym typeface="+mn-lt"/>
              </a:rPr>
              <a:t>基于云的</a:t>
            </a:r>
            <a:r>
              <a:rPr lang="en-US" altLang="zh-CN" sz="3600" b="1"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Domain</a:t>
            </a:r>
            <a:r>
              <a:rPr lang="zh-CN" altLang="en-US" sz="3600" b="1" dirty="0">
                <a:solidFill>
                  <a:srgbClr val="006494"/>
                </a:solidFill>
                <a:latin typeface="Roboto" panose="02000000000000000000" pitchFamily="2" charset="0"/>
                <a:cs typeface="Roboto" panose="02000000000000000000" pitchFamily="2" charset="0"/>
                <a:sym typeface="+mn-lt"/>
              </a:rPr>
              <a:t> </a:t>
            </a:r>
            <a:r>
              <a:rPr lang="en-US" altLang="zh-CN" sz="3600" b="1"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Hijacking</a:t>
            </a:r>
            <a:endParaRPr lang="zh-CN" altLang="en-US" sz="3600" b="1" dirty="0">
              <a:solidFill>
                <a:srgbClr val="006494"/>
              </a:solidFill>
              <a:latin typeface="Roboto" panose="02000000000000000000" pitchFamily="2" charset="0"/>
              <a:cs typeface="Roboto" panose="02000000000000000000" pitchFamily="2" charset="0"/>
              <a:sym typeface="+mn-lt"/>
            </a:endParaRPr>
          </a:p>
        </p:txBody>
      </p:sp>
      <p:sp>
        <p:nvSpPr>
          <p:cNvPr id="43" name="矩形 42"/>
          <p:cNvSpPr/>
          <p:nvPr/>
        </p:nvSpPr>
        <p:spPr>
          <a:xfrm>
            <a:off x="182723" y="1435789"/>
            <a:ext cx="1616638" cy="369332"/>
          </a:xfrm>
          <a:prstGeom prst="rect">
            <a:avLst/>
          </a:prstGeom>
        </p:spPr>
        <p:txBody>
          <a:bodyPr wrap="square">
            <a:spAutoFit/>
          </a:bodyPr>
          <a:lstStyle/>
          <a:p>
            <a:pPr defTabSz="963930"/>
            <a:r>
              <a:rPr lang="zh-CN" altLang="en-US" dirty="0">
                <a:solidFill>
                  <a:srgbClr val="006494"/>
                </a:solidFill>
                <a:ea typeface="YouYuan" panose="02010509060101010101"/>
                <a:cs typeface="+mn-ea"/>
                <a:sym typeface="+mn-lt"/>
              </a:rPr>
              <a:t>现在和将来！</a:t>
            </a:r>
          </a:p>
        </p:txBody>
      </p:sp>
    </p:spTree>
    <p:extLst>
      <p:ext uri="{BB962C8B-B14F-4D97-AF65-F5344CB8AC3E}">
        <p14:creationId xmlns:p14="http://schemas.microsoft.com/office/powerpoint/2010/main" val="1720631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nodeType="withEffect">
                                  <p:stCondLst>
                                    <p:cond delay="250"/>
                                  </p:stCondLst>
                                  <p:childTnLst>
                                    <p:set>
                                      <p:cBhvr>
                                        <p:cTn id="6" dur="1" fill="hold">
                                          <p:stCondLst>
                                            <p:cond delay="0"/>
                                          </p:stCondLst>
                                        </p:cTn>
                                        <p:tgtEl>
                                          <p:spTgt spid="22"/>
                                        </p:tgtEl>
                                        <p:attrNameLst>
                                          <p:attrName>style.visibility</p:attrName>
                                        </p:attrNameLst>
                                      </p:cBhvr>
                                      <p:to>
                                        <p:strVal val="visible"/>
                                      </p:to>
                                    </p:set>
                                    <p:anim calcmode="lin" valueType="num">
                                      <p:cBhvr>
                                        <p:cTn id="7" dur="750" fill="hold"/>
                                        <p:tgtEl>
                                          <p:spTgt spid="22"/>
                                        </p:tgtEl>
                                        <p:attrNameLst>
                                          <p:attrName>ppt_w</p:attrName>
                                        </p:attrNameLst>
                                      </p:cBhvr>
                                      <p:tavLst>
                                        <p:tav tm="0">
                                          <p:val>
                                            <p:strVal val="4*#ppt_w"/>
                                          </p:val>
                                        </p:tav>
                                        <p:tav tm="100000">
                                          <p:val>
                                            <p:strVal val="#ppt_w"/>
                                          </p:val>
                                        </p:tav>
                                      </p:tavLst>
                                    </p:anim>
                                    <p:anim calcmode="lin" valueType="num">
                                      <p:cBhvr>
                                        <p:cTn id="8" dur="750" fill="hold"/>
                                        <p:tgtEl>
                                          <p:spTgt spid="22"/>
                                        </p:tgtEl>
                                        <p:attrNameLst>
                                          <p:attrName>ppt_h</p:attrName>
                                        </p:attrNameLst>
                                      </p:cBhvr>
                                      <p:tavLst>
                                        <p:tav tm="0">
                                          <p:val>
                                            <p:strVal val="4*#ppt_h"/>
                                          </p:val>
                                        </p:tav>
                                        <p:tav tm="100000">
                                          <p:val>
                                            <p:strVal val="#ppt_h"/>
                                          </p:val>
                                        </p:tav>
                                      </p:tavLst>
                                    </p:anim>
                                  </p:childTnLst>
                                </p:cTn>
                              </p:par>
                            </p:childTnLst>
                          </p:cTn>
                        </p:par>
                        <p:par>
                          <p:cTn id="9" fill="hold">
                            <p:stCondLst>
                              <p:cond delay="1000"/>
                            </p:stCondLst>
                            <p:childTnLst>
                              <p:par>
                                <p:cTn id="10" presetID="26" presetClass="emph" presetSubtype="0" fill="hold" nodeType="afterEffect">
                                  <p:stCondLst>
                                    <p:cond delay="0"/>
                                  </p:stCondLst>
                                  <p:childTnLst>
                                    <p:animEffect transition="out" filter="fade">
                                      <p:cBhvr>
                                        <p:cTn id="11" dur="500" tmFilter="0, 0; .2, .5; .8, .5; 1, 0"/>
                                        <p:tgtEl>
                                          <p:spTgt spid="22"/>
                                        </p:tgtEl>
                                      </p:cBhvr>
                                    </p:animEffect>
                                    <p:animScale>
                                      <p:cBhvr>
                                        <p:cTn id="12" dur="250" autoRev="1" fill="hold"/>
                                        <p:tgtEl>
                                          <p:spTgt spid="22"/>
                                        </p:tgtEl>
                                      </p:cBhvr>
                                      <p:by x="105000" y="105000"/>
                                    </p:animScale>
                                  </p:childTnLst>
                                </p:cTn>
                              </p:par>
                            </p:childTnLst>
                          </p:cTn>
                        </p:par>
                        <p:par>
                          <p:cTn id="13" fill="hold">
                            <p:stCondLst>
                              <p:cond delay="1500"/>
                            </p:stCondLst>
                            <p:childTnLst>
                              <p:par>
                                <p:cTn id="14" presetID="22" presetClass="entr" presetSubtype="4"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wipe(down)">
                                      <p:cBhvr>
                                        <p:cTn id="16" dur="500"/>
                                        <p:tgtEl>
                                          <p:spTgt spid="4"/>
                                        </p:tgtEl>
                                      </p:cBhvr>
                                    </p:animEffect>
                                  </p:childTnLst>
                                </p:cTn>
                              </p:par>
                            </p:childTnLst>
                          </p:cTn>
                        </p:par>
                        <p:par>
                          <p:cTn id="17" fill="hold">
                            <p:stCondLst>
                              <p:cond delay="2000"/>
                            </p:stCondLst>
                            <p:childTnLst>
                              <p:par>
                                <p:cTn id="18" presetID="30" presetClass="entr" presetSubtype="0" fill="hold" nodeType="after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fade">
                                      <p:cBhvr>
                                        <p:cTn id="20" dur="800" decel="100000"/>
                                        <p:tgtEl>
                                          <p:spTgt spid="31"/>
                                        </p:tgtEl>
                                      </p:cBhvr>
                                    </p:animEffect>
                                    <p:anim calcmode="lin" valueType="num">
                                      <p:cBhvr>
                                        <p:cTn id="21" dur="800" decel="100000" fill="hold"/>
                                        <p:tgtEl>
                                          <p:spTgt spid="31"/>
                                        </p:tgtEl>
                                        <p:attrNameLst>
                                          <p:attrName>style.rotation</p:attrName>
                                        </p:attrNameLst>
                                      </p:cBhvr>
                                      <p:tavLst>
                                        <p:tav tm="0">
                                          <p:val>
                                            <p:fltVal val="-90"/>
                                          </p:val>
                                        </p:tav>
                                        <p:tav tm="100000">
                                          <p:val>
                                            <p:fltVal val="0"/>
                                          </p:val>
                                        </p:tav>
                                      </p:tavLst>
                                    </p:anim>
                                    <p:anim calcmode="lin" valueType="num">
                                      <p:cBhvr>
                                        <p:cTn id="22" dur="800" decel="100000" fill="hold"/>
                                        <p:tgtEl>
                                          <p:spTgt spid="31"/>
                                        </p:tgtEl>
                                        <p:attrNameLst>
                                          <p:attrName>ppt_x</p:attrName>
                                        </p:attrNameLst>
                                      </p:cBhvr>
                                      <p:tavLst>
                                        <p:tav tm="0">
                                          <p:val>
                                            <p:strVal val="#ppt_x+0.4"/>
                                          </p:val>
                                        </p:tav>
                                        <p:tav tm="100000">
                                          <p:val>
                                            <p:strVal val="#ppt_x-0.05"/>
                                          </p:val>
                                        </p:tav>
                                      </p:tavLst>
                                    </p:anim>
                                    <p:anim calcmode="lin" valueType="num">
                                      <p:cBhvr>
                                        <p:cTn id="23" dur="800" decel="100000" fill="hold"/>
                                        <p:tgtEl>
                                          <p:spTgt spid="31"/>
                                        </p:tgtEl>
                                        <p:attrNameLst>
                                          <p:attrName>ppt_y</p:attrName>
                                        </p:attrNameLst>
                                      </p:cBhvr>
                                      <p:tavLst>
                                        <p:tav tm="0">
                                          <p:val>
                                            <p:strVal val="#ppt_y-0.4"/>
                                          </p:val>
                                        </p:tav>
                                        <p:tav tm="100000">
                                          <p:val>
                                            <p:strVal val="#ppt_y+0.1"/>
                                          </p:val>
                                        </p:tav>
                                      </p:tavLst>
                                    </p:anim>
                                    <p:anim calcmode="lin" valueType="num">
                                      <p:cBhvr>
                                        <p:cTn id="24" dur="200" accel="100000" fill="hold">
                                          <p:stCondLst>
                                            <p:cond delay="800"/>
                                          </p:stCondLst>
                                        </p:cTn>
                                        <p:tgtEl>
                                          <p:spTgt spid="31"/>
                                        </p:tgtEl>
                                        <p:attrNameLst>
                                          <p:attrName>ppt_x</p:attrName>
                                        </p:attrNameLst>
                                      </p:cBhvr>
                                      <p:tavLst>
                                        <p:tav tm="0">
                                          <p:val>
                                            <p:strVal val="#ppt_x-0.05"/>
                                          </p:val>
                                        </p:tav>
                                        <p:tav tm="100000">
                                          <p:val>
                                            <p:strVal val="#ppt_x"/>
                                          </p:val>
                                        </p:tav>
                                      </p:tavLst>
                                    </p:anim>
                                    <p:anim calcmode="lin" valueType="num">
                                      <p:cBhvr>
                                        <p:cTn id="25" dur="200" accel="100000" fill="hold">
                                          <p:stCondLst>
                                            <p:cond delay="800"/>
                                          </p:stCondLst>
                                        </p:cTn>
                                        <p:tgtEl>
                                          <p:spTgt spid="31"/>
                                        </p:tgtEl>
                                        <p:attrNameLst>
                                          <p:attrName>ppt_y</p:attrName>
                                        </p:attrNameLst>
                                      </p:cBhvr>
                                      <p:tavLst>
                                        <p:tav tm="0">
                                          <p:val>
                                            <p:strVal val="#ppt_y+0.1"/>
                                          </p:val>
                                        </p:tav>
                                        <p:tav tm="100000">
                                          <p:val>
                                            <p:strVal val="#ppt_y"/>
                                          </p:val>
                                        </p:tav>
                                      </p:tavLst>
                                    </p:anim>
                                  </p:childTnLst>
                                </p:cTn>
                              </p:par>
                            </p:childTnLst>
                          </p:cTn>
                        </p:par>
                        <p:par>
                          <p:cTn id="26" fill="hold">
                            <p:stCondLst>
                              <p:cond delay="3000"/>
                            </p:stCondLst>
                            <p:childTnLst>
                              <p:par>
                                <p:cTn id="27" presetID="23" presetClass="entr" presetSubtype="32" fill="hold" nodeType="afterEffect">
                                  <p:stCondLst>
                                    <p:cond delay="0"/>
                                  </p:stCondLst>
                                  <p:childTnLst>
                                    <p:set>
                                      <p:cBhvr>
                                        <p:cTn id="28" dur="1" fill="hold">
                                          <p:stCondLst>
                                            <p:cond delay="0"/>
                                          </p:stCondLst>
                                        </p:cTn>
                                        <p:tgtEl>
                                          <p:spTgt spid="25"/>
                                        </p:tgtEl>
                                        <p:attrNameLst>
                                          <p:attrName>style.visibility</p:attrName>
                                        </p:attrNameLst>
                                      </p:cBhvr>
                                      <p:to>
                                        <p:strVal val="visible"/>
                                      </p:to>
                                    </p:set>
                                    <p:anim calcmode="lin" valueType="num">
                                      <p:cBhvr>
                                        <p:cTn id="29" dur="750" fill="hold"/>
                                        <p:tgtEl>
                                          <p:spTgt spid="25"/>
                                        </p:tgtEl>
                                        <p:attrNameLst>
                                          <p:attrName>ppt_w</p:attrName>
                                        </p:attrNameLst>
                                      </p:cBhvr>
                                      <p:tavLst>
                                        <p:tav tm="0">
                                          <p:val>
                                            <p:strVal val="4*#ppt_w"/>
                                          </p:val>
                                        </p:tav>
                                        <p:tav tm="100000">
                                          <p:val>
                                            <p:strVal val="#ppt_w"/>
                                          </p:val>
                                        </p:tav>
                                      </p:tavLst>
                                    </p:anim>
                                    <p:anim calcmode="lin" valueType="num">
                                      <p:cBhvr>
                                        <p:cTn id="30" dur="750" fill="hold"/>
                                        <p:tgtEl>
                                          <p:spTgt spid="25"/>
                                        </p:tgtEl>
                                        <p:attrNameLst>
                                          <p:attrName>ppt_h</p:attrName>
                                        </p:attrNameLst>
                                      </p:cBhvr>
                                      <p:tavLst>
                                        <p:tav tm="0">
                                          <p:val>
                                            <p:strVal val="4*#ppt_h"/>
                                          </p:val>
                                        </p:tav>
                                        <p:tav tm="100000">
                                          <p:val>
                                            <p:strVal val="#ppt_h"/>
                                          </p:val>
                                        </p:tav>
                                      </p:tavLst>
                                    </p:anim>
                                  </p:childTnLst>
                                </p:cTn>
                              </p:par>
                            </p:childTnLst>
                          </p:cTn>
                        </p:par>
                        <p:par>
                          <p:cTn id="31" fill="hold">
                            <p:stCondLst>
                              <p:cond delay="3750"/>
                            </p:stCondLst>
                            <p:childTnLst>
                              <p:par>
                                <p:cTn id="32" presetID="26" presetClass="emph" presetSubtype="0" fill="hold" nodeType="afterEffect">
                                  <p:stCondLst>
                                    <p:cond delay="0"/>
                                  </p:stCondLst>
                                  <p:childTnLst>
                                    <p:animEffect transition="out" filter="fade">
                                      <p:cBhvr>
                                        <p:cTn id="33" dur="500" tmFilter="0, 0; .2, .5; .8, .5; 1, 0"/>
                                        <p:tgtEl>
                                          <p:spTgt spid="25"/>
                                        </p:tgtEl>
                                      </p:cBhvr>
                                    </p:animEffect>
                                    <p:animScale>
                                      <p:cBhvr>
                                        <p:cTn id="34" dur="250" autoRev="1" fill="hold"/>
                                        <p:tgtEl>
                                          <p:spTgt spid="25"/>
                                        </p:tgtEl>
                                      </p:cBhvr>
                                      <p:by x="105000" y="105000"/>
                                    </p:animScale>
                                  </p:childTnLst>
                                </p:cTn>
                              </p:par>
                            </p:childTnLst>
                          </p:cTn>
                        </p:par>
                        <p:par>
                          <p:cTn id="35" fill="hold">
                            <p:stCondLst>
                              <p:cond delay="4250"/>
                            </p:stCondLst>
                            <p:childTnLst>
                              <p:par>
                                <p:cTn id="36" presetID="22" presetClass="entr" presetSubtype="4" fill="hold" nodeType="after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wipe(down)">
                                      <p:cBhvr>
                                        <p:cTn id="38" dur="500"/>
                                        <p:tgtEl>
                                          <p:spTgt spid="10"/>
                                        </p:tgtEl>
                                      </p:cBhvr>
                                    </p:animEffect>
                                  </p:childTnLst>
                                </p:cTn>
                              </p:par>
                            </p:childTnLst>
                          </p:cTn>
                        </p:par>
                        <p:par>
                          <p:cTn id="39" fill="hold">
                            <p:stCondLst>
                              <p:cond delay="4750"/>
                            </p:stCondLst>
                            <p:childTnLst>
                              <p:par>
                                <p:cTn id="40" presetID="30" presetClass="entr" presetSubtype="0" fill="hold" nodeType="afterEffect">
                                  <p:stCondLst>
                                    <p:cond delay="0"/>
                                  </p:stCondLst>
                                  <p:childTnLst>
                                    <p:set>
                                      <p:cBhvr>
                                        <p:cTn id="41" dur="1" fill="hold">
                                          <p:stCondLst>
                                            <p:cond delay="0"/>
                                          </p:stCondLst>
                                        </p:cTn>
                                        <p:tgtEl>
                                          <p:spTgt spid="34"/>
                                        </p:tgtEl>
                                        <p:attrNameLst>
                                          <p:attrName>style.visibility</p:attrName>
                                        </p:attrNameLst>
                                      </p:cBhvr>
                                      <p:to>
                                        <p:strVal val="visible"/>
                                      </p:to>
                                    </p:set>
                                    <p:animEffect transition="in" filter="fade">
                                      <p:cBhvr>
                                        <p:cTn id="42" dur="800" decel="100000"/>
                                        <p:tgtEl>
                                          <p:spTgt spid="34"/>
                                        </p:tgtEl>
                                      </p:cBhvr>
                                    </p:animEffect>
                                    <p:anim calcmode="lin" valueType="num">
                                      <p:cBhvr>
                                        <p:cTn id="43" dur="800" decel="100000" fill="hold"/>
                                        <p:tgtEl>
                                          <p:spTgt spid="34"/>
                                        </p:tgtEl>
                                        <p:attrNameLst>
                                          <p:attrName>style.rotation</p:attrName>
                                        </p:attrNameLst>
                                      </p:cBhvr>
                                      <p:tavLst>
                                        <p:tav tm="0">
                                          <p:val>
                                            <p:fltVal val="-90"/>
                                          </p:val>
                                        </p:tav>
                                        <p:tav tm="100000">
                                          <p:val>
                                            <p:fltVal val="0"/>
                                          </p:val>
                                        </p:tav>
                                      </p:tavLst>
                                    </p:anim>
                                    <p:anim calcmode="lin" valueType="num">
                                      <p:cBhvr>
                                        <p:cTn id="44" dur="800" decel="100000" fill="hold"/>
                                        <p:tgtEl>
                                          <p:spTgt spid="34"/>
                                        </p:tgtEl>
                                        <p:attrNameLst>
                                          <p:attrName>ppt_x</p:attrName>
                                        </p:attrNameLst>
                                      </p:cBhvr>
                                      <p:tavLst>
                                        <p:tav tm="0">
                                          <p:val>
                                            <p:strVal val="#ppt_x+0.4"/>
                                          </p:val>
                                        </p:tav>
                                        <p:tav tm="100000">
                                          <p:val>
                                            <p:strVal val="#ppt_x-0.05"/>
                                          </p:val>
                                        </p:tav>
                                      </p:tavLst>
                                    </p:anim>
                                    <p:anim calcmode="lin" valueType="num">
                                      <p:cBhvr>
                                        <p:cTn id="45" dur="800" decel="100000" fill="hold"/>
                                        <p:tgtEl>
                                          <p:spTgt spid="34"/>
                                        </p:tgtEl>
                                        <p:attrNameLst>
                                          <p:attrName>ppt_y</p:attrName>
                                        </p:attrNameLst>
                                      </p:cBhvr>
                                      <p:tavLst>
                                        <p:tav tm="0">
                                          <p:val>
                                            <p:strVal val="#ppt_y-0.4"/>
                                          </p:val>
                                        </p:tav>
                                        <p:tav tm="100000">
                                          <p:val>
                                            <p:strVal val="#ppt_y+0.1"/>
                                          </p:val>
                                        </p:tav>
                                      </p:tavLst>
                                    </p:anim>
                                    <p:anim calcmode="lin" valueType="num">
                                      <p:cBhvr>
                                        <p:cTn id="46" dur="200" accel="100000" fill="hold">
                                          <p:stCondLst>
                                            <p:cond delay="800"/>
                                          </p:stCondLst>
                                        </p:cTn>
                                        <p:tgtEl>
                                          <p:spTgt spid="34"/>
                                        </p:tgtEl>
                                        <p:attrNameLst>
                                          <p:attrName>ppt_x</p:attrName>
                                        </p:attrNameLst>
                                      </p:cBhvr>
                                      <p:tavLst>
                                        <p:tav tm="0">
                                          <p:val>
                                            <p:strVal val="#ppt_x-0.05"/>
                                          </p:val>
                                        </p:tav>
                                        <p:tav tm="100000">
                                          <p:val>
                                            <p:strVal val="#ppt_x"/>
                                          </p:val>
                                        </p:tav>
                                      </p:tavLst>
                                    </p:anim>
                                    <p:anim calcmode="lin" valueType="num">
                                      <p:cBhvr>
                                        <p:cTn id="47" dur="200" accel="100000" fill="hold">
                                          <p:stCondLst>
                                            <p:cond delay="800"/>
                                          </p:stCondLst>
                                        </p:cTn>
                                        <p:tgtEl>
                                          <p:spTgt spid="34"/>
                                        </p:tgtEl>
                                        <p:attrNameLst>
                                          <p:attrName>ppt_y</p:attrName>
                                        </p:attrNameLst>
                                      </p:cBhvr>
                                      <p:tavLst>
                                        <p:tav tm="0">
                                          <p:val>
                                            <p:strVal val="#ppt_y+0.1"/>
                                          </p:val>
                                        </p:tav>
                                        <p:tav tm="100000">
                                          <p:val>
                                            <p:strVal val="#ppt_y"/>
                                          </p:val>
                                        </p:tav>
                                      </p:tavLst>
                                    </p:anim>
                                  </p:childTnLst>
                                </p:cTn>
                              </p:par>
                            </p:childTnLst>
                          </p:cTn>
                        </p:par>
                        <p:par>
                          <p:cTn id="48" fill="hold">
                            <p:stCondLst>
                              <p:cond delay="5750"/>
                            </p:stCondLst>
                            <p:childTnLst>
                              <p:par>
                                <p:cTn id="49" presetID="23" presetClass="entr" presetSubtype="32" fill="hold" nodeType="afterEffect">
                                  <p:stCondLst>
                                    <p:cond delay="0"/>
                                  </p:stCondLst>
                                  <p:childTnLst>
                                    <p:set>
                                      <p:cBhvr>
                                        <p:cTn id="50" dur="1" fill="hold">
                                          <p:stCondLst>
                                            <p:cond delay="0"/>
                                          </p:stCondLst>
                                        </p:cTn>
                                        <p:tgtEl>
                                          <p:spTgt spid="28"/>
                                        </p:tgtEl>
                                        <p:attrNameLst>
                                          <p:attrName>style.visibility</p:attrName>
                                        </p:attrNameLst>
                                      </p:cBhvr>
                                      <p:to>
                                        <p:strVal val="visible"/>
                                      </p:to>
                                    </p:set>
                                    <p:anim calcmode="lin" valueType="num">
                                      <p:cBhvr>
                                        <p:cTn id="51" dur="750" fill="hold"/>
                                        <p:tgtEl>
                                          <p:spTgt spid="28"/>
                                        </p:tgtEl>
                                        <p:attrNameLst>
                                          <p:attrName>ppt_w</p:attrName>
                                        </p:attrNameLst>
                                      </p:cBhvr>
                                      <p:tavLst>
                                        <p:tav tm="0">
                                          <p:val>
                                            <p:strVal val="4*#ppt_w"/>
                                          </p:val>
                                        </p:tav>
                                        <p:tav tm="100000">
                                          <p:val>
                                            <p:strVal val="#ppt_w"/>
                                          </p:val>
                                        </p:tav>
                                      </p:tavLst>
                                    </p:anim>
                                    <p:anim calcmode="lin" valueType="num">
                                      <p:cBhvr>
                                        <p:cTn id="52" dur="750" fill="hold"/>
                                        <p:tgtEl>
                                          <p:spTgt spid="28"/>
                                        </p:tgtEl>
                                        <p:attrNameLst>
                                          <p:attrName>ppt_h</p:attrName>
                                        </p:attrNameLst>
                                      </p:cBhvr>
                                      <p:tavLst>
                                        <p:tav tm="0">
                                          <p:val>
                                            <p:strVal val="4*#ppt_h"/>
                                          </p:val>
                                        </p:tav>
                                        <p:tav tm="100000">
                                          <p:val>
                                            <p:strVal val="#ppt_h"/>
                                          </p:val>
                                        </p:tav>
                                      </p:tavLst>
                                    </p:anim>
                                  </p:childTnLst>
                                </p:cTn>
                              </p:par>
                            </p:childTnLst>
                          </p:cTn>
                        </p:par>
                        <p:par>
                          <p:cTn id="53" fill="hold">
                            <p:stCondLst>
                              <p:cond delay="6500"/>
                            </p:stCondLst>
                            <p:childTnLst>
                              <p:par>
                                <p:cTn id="54" presetID="26" presetClass="emph" presetSubtype="0" fill="hold" nodeType="afterEffect">
                                  <p:stCondLst>
                                    <p:cond delay="0"/>
                                  </p:stCondLst>
                                  <p:childTnLst>
                                    <p:animEffect transition="out" filter="fade">
                                      <p:cBhvr>
                                        <p:cTn id="55" dur="500" tmFilter="0, 0; .2, .5; .8, .5; 1, 0"/>
                                        <p:tgtEl>
                                          <p:spTgt spid="28"/>
                                        </p:tgtEl>
                                      </p:cBhvr>
                                    </p:animEffect>
                                    <p:animScale>
                                      <p:cBhvr>
                                        <p:cTn id="56" dur="250" autoRev="1" fill="hold"/>
                                        <p:tgtEl>
                                          <p:spTgt spid="28"/>
                                        </p:tgtEl>
                                      </p:cBhvr>
                                      <p:by x="105000" y="105000"/>
                                    </p:animScale>
                                  </p:childTnLst>
                                </p:cTn>
                              </p:par>
                            </p:childTnLst>
                          </p:cTn>
                        </p:par>
                        <p:par>
                          <p:cTn id="57" fill="hold">
                            <p:stCondLst>
                              <p:cond delay="7000"/>
                            </p:stCondLst>
                            <p:childTnLst>
                              <p:par>
                                <p:cTn id="58" presetID="22" presetClass="entr" presetSubtype="4" fill="hold" nodeType="afterEffect">
                                  <p:stCondLst>
                                    <p:cond delay="0"/>
                                  </p:stCondLst>
                                  <p:childTnLst>
                                    <p:set>
                                      <p:cBhvr>
                                        <p:cTn id="59" dur="1" fill="hold">
                                          <p:stCondLst>
                                            <p:cond delay="0"/>
                                          </p:stCondLst>
                                        </p:cTn>
                                        <p:tgtEl>
                                          <p:spTgt spid="16"/>
                                        </p:tgtEl>
                                        <p:attrNameLst>
                                          <p:attrName>style.visibility</p:attrName>
                                        </p:attrNameLst>
                                      </p:cBhvr>
                                      <p:to>
                                        <p:strVal val="visible"/>
                                      </p:to>
                                    </p:set>
                                    <p:animEffect transition="in" filter="wipe(down)">
                                      <p:cBhvr>
                                        <p:cTn id="60" dur="500"/>
                                        <p:tgtEl>
                                          <p:spTgt spid="16"/>
                                        </p:tgtEl>
                                      </p:cBhvr>
                                    </p:animEffect>
                                  </p:childTnLst>
                                </p:cTn>
                              </p:par>
                            </p:childTnLst>
                          </p:cTn>
                        </p:par>
                        <p:par>
                          <p:cTn id="61" fill="hold">
                            <p:stCondLst>
                              <p:cond delay="7500"/>
                            </p:stCondLst>
                            <p:childTnLst>
                              <p:par>
                                <p:cTn id="62" presetID="30" presetClass="entr" presetSubtype="0" fill="hold" nodeType="afterEffect">
                                  <p:stCondLst>
                                    <p:cond delay="0"/>
                                  </p:stCondLst>
                                  <p:childTnLst>
                                    <p:set>
                                      <p:cBhvr>
                                        <p:cTn id="63" dur="1" fill="hold">
                                          <p:stCondLst>
                                            <p:cond delay="0"/>
                                          </p:stCondLst>
                                        </p:cTn>
                                        <p:tgtEl>
                                          <p:spTgt spid="37"/>
                                        </p:tgtEl>
                                        <p:attrNameLst>
                                          <p:attrName>style.visibility</p:attrName>
                                        </p:attrNameLst>
                                      </p:cBhvr>
                                      <p:to>
                                        <p:strVal val="visible"/>
                                      </p:to>
                                    </p:set>
                                    <p:animEffect transition="in" filter="fade">
                                      <p:cBhvr>
                                        <p:cTn id="64" dur="800" decel="100000"/>
                                        <p:tgtEl>
                                          <p:spTgt spid="37"/>
                                        </p:tgtEl>
                                      </p:cBhvr>
                                    </p:animEffect>
                                    <p:anim calcmode="lin" valueType="num">
                                      <p:cBhvr>
                                        <p:cTn id="65" dur="800" decel="100000" fill="hold"/>
                                        <p:tgtEl>
                                          <p:spTgt spid="37"/>
                                        </p:tgtEl>
                                        <p:attrNameLst>
                                          <p:attrName>style.rotation</p:attrName>
                                        </p:attrNameLst>
                                      </p:cBhvr>
                                      <p:tavLst>
                                        <p:tav tm="0">
                                          <p:val>
                                            <p:fltVal val="-90"/>
                                          </p:val>
                                        </p:tav>
                                        <p:tav tm="100000">
                                          <p:val>
                                            <p:fltVal val="0"/>
                                          </p:val>
                                        </p:tav>
                                      </p:tavLst>
                                    </p:anim>
                                    <p:anim calcmode="lin" valueType="num">
                                      <p:cBhvr>
                                        <p:cTn id="66" dur="800" decel="100000" fill="hold"/>
                                        <p:tgtEl>
                                          <p:spTgt spid="37"/>
                                        </p:tgtEl>
                                        <p:attrNameLst>
                                          <p:attrName>ppt_x</p:attrName>
                                        </p:attrNameLst>
                                      </p:cBhvr>
                                      <p:tavLst>
                                        <p:tav tm="0">
                                          <p:val>
                                            <p:strVal val="#ppt_x+0.4"/>
                                          </p:val>
                                        </p:tav>
                                        <p:tav tm="100000">
                                          <p:val>
                                            <p:strVal val="#ppt_x-0.05"/>
                                          </p:val>
                                        </p:tav>
                                      </p:tavLst>
                                    </p:anim>
                                    <p:anim calcmode="lin" valueType="num">
                                      <p:cBhvr>
                                        <p:cTn id="67" dur="800" decel="100000" fill="hold"/>
                                        <p:tgtEl>
                                          <p:spTgt spid="37"/>
                                        </p:tgtEl>
                                        <p:attrNameLst>
                                          <p:attrName>ppt_y</p:attrName>
                                        </p:attrNameLst>
                                      </p:cBhvr>
                                      <p:tavLst>
                                        <p:tav tm="0">
                                          <p:val>
                                            <p:strVal val="#ppt_y-0.4"/>
                                          </p:val>
                                        </p:tav>
                                        <p:tav tm="100000">
                                          <p:val>
                                            <p:strVal val="#ppt_y+0.1"/>
                                          </p:val>
                                        </p:tav>
                                      </p:tavLst>
                                    </p:anim>
                                    <p:anim calcmode="lin" valueType="num">
                                      <p:cBhvr>
                                        <p:cTn id="68" dur="200" accel="100000" fill="hold">
                                          <p:stCondLst>
                                            <p:cond delay="800"/>
                                          </p:stCondLst>
                                        </p:cTn>
                                        <p:tgtEl>
                                          <p:spTgt spid="37"/>
                                        </p:tgtEl>
                                        <p:attrNameLst>
                                          <p:attrName>ppt_x</p:attrName>
                                        </p:attrNameLst>
                                      </p:cBhvr>
                                      <p:tavLst>
                                        <p:tav tm="0">
                                          <p:val>
                                            <p:strVal val="#ppt_x-0.05"/>
                                          </p:val>
                                        </p:tav>
                                        <p:tav tm="100000">
                                          <p:val>
                                            <p:strVal val="#ppt_x"/>
                                          </p:val>
                                        </p:tav>
                                      </p:tavLst>
                                    </p:anim>
                                    <p:anim calcmode="lin" valueType="num">
                                      <p:cBhvr>
                                        <p:cTn id="69" dur="200" accel="100000" fill="hold">
                                          <p:stCondLst>
                                            <p:cond delay="800"/>
                                          </p:stCondLst>
                                        </p:cTn>
                                        <p:tgtEl>
                                          <p:spTgt spid="37"/>
                                        </p:tgtEl>
                                        <p:attrNameLst>
                                          <p:attrName>ppt_y</p:attrName>
                                        </p:attrNameLst>
                                      </p:cBhvr>
                                      <p:tavLst>
                                        <p:tav tm="0">
                                          <p:val>
                                            <p:strVal val="#ppt_y+0.1"/>
                                          </p:val>
                                        </p:tav>
                                        <p:tav tm="100000">
                                          <p:val>
                                            <p:strVal val="#ppt_y"/>
                                          </p:val>
                                        </p:tav>
                                      </p:tavLst>
                                    </p:anim>
                                  </p:childTnLst>
                                </p:cTn>
                              </p:par>
                            </p:childTnLst>
                          </p:cTn>
                        </p:par>
                        <p:par>
                          <p:cTn id="70" fill="hold">
                            <p:stCondLst>
                              <p:cond delay="8500"/>
                            </p:stCondLst>
                            <p:childTnLst>
                              <p:par>
                                <p:cTn id="71" presetID="42" presetClass="entr" presetSubtype="0" fill="hold" grpId="0" nodeType="afterEffect">
                                  <p:stCondLst>
                                    <p:cond delay="0"/>
                                  </p:stCondLst>
                                  <p:childTnLst>
                                    <p:set>
                                      <p:cBhvr>
                                        <p:cTn id="72" dur="1" fill="hold">
                                          <p:stCondLst>
                                            <p:cond delay="0"/>
                                          </p:stCondLst>
                                        </p:cTn>
                                        <p:tgtEl>
                                          <p:spTgt spid="40"/>
                                        </p:tgtEl>
                                        <p:attrNameLst>
                                          <p:attrName>style.visibility</p:attrName>
                                        </p:attrNameLst>
                                      </p:cBhvr>
                                      <p:to>
                                        <p:strVal val="visible"/>
                                      </p:to>
                                    </p:set>
                                    <p:animEffect transition="in" filter="fade">
                                      <p:cBhvr>
                                        <p:cTn id="73" dur="1000"/>
                                        <p:tgtEl>
                                          <p:spTgt spid="40"/>
                                        </p:tgtEl>
                                      </p:cBhvr>
                                    </p:animEffect>
                                    <p:anim calcmode="lin" valueType="num">
                                      <p:cBhvr>
                                        <p:cTn id="74" dur="1000" fill="hold"/>
                                        <p:tgtEl>
                                          <p:spTgt spid="40"/>
                                        </p:tgtEl>
                                        <p:attrNameLst>
                                          <p:attrName>ppt_x</p:attrName>
                                        </p:attrNameLst>
                                      </p:cBhvr>
                                      <p:tavLst>
                                        <p:tav tm="0">
                                          <p:val>
                                            <p:strVal val="#ppt_x"/>
                                          </p:val>
                                        </p:tav>
                                        <p:tav tm="100000">
                                          <p:val>
                                            <p:strVal val="#ppt_x"/>
                                          </p:val>
                                        </p:tav>
                                      </p:tavLst>
                                    </p:anim>
                                    <p:anim calcmode="lin" valueType="num">
                                      <p:cBhvr>
                                        <p:cTn id="75" dur="1000" fill="hold"/>
                                        <p:tgtEl>
                                          <p:spTgt spid="4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3"/>
          <p:cNvSpPr/>
          <p:nvPr/>
        </p:nvSpPr>
        <p:spPr>
          <a:xfrm>
            <a:off x="1964703" y="5377707"/>
            <a:ext cx="9849163" cy="648072"/>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a:r>
              <a:rPr lang="zh-CN" altLang="en-US" sz="2800" dirty="0">
                <a:solidFill>
                  <a:schemeClr val="bg1"/>
                </a:solidFill>
                <a:ea typeface="YouYuan" panose="02010509060101010101"/>
                <a:cs typeface="+mn-ea"/>
                <a:sym typeface="+mn-lt"/>
              </a:rPr>
              <a:t>这不是</a:t>
            </a:r>
            <a:r>
              <a:rPr lang="en-US" altLang="zh-CN" sz="2800" dirty="0">
                <a:solidFill>
                  <a:schemeClr val="bg1"/>
                </a:solidFill>
                <a:latin typeface="Roboto" panose="02000000000000000000" pitchFamily="2" charset="0"/>
                <a:ea typeface="Roboto" panose="02000000000000000000" pitchFamily="2" charset="0"/>
                <a:cs typeface="Roboto" panose="02000000000000000000" pitchFamily="2" charset="0"/>
                <a:sym typeface="+mn-lt"/>
              </a:rPr>
              <a:t>domain</a:t>
            </a:r>
            <a:r>
              <a:rPr lang="zh-CN" altLang="en-US" sz="2800" dirty="0">
                <a:solidFill>
                  <a:schemeClr val="bg1"/>
                </a:solidFill>
                <a:latin typeface="Roboto" panose="02000000000000000000" pitchFamily="2" charset="0"/>
                <a:ea typeface="YouYuan" panose="02010509060101010101"/>
                <a:cs typeface="Roboto" panose="02000000000000000000" pitchFamily="2" charset="0"/>
                <a:sym typeface="+mn-lt"/>
              </a:rPr>
              <a:t> </a:t>
            </a:r>
            <a:r>
              <a:rPr lang="en-US" altLang="zh-CN" sz="2800" dirty="0">
                <a:solidFill>
                  <a:schemeClr val="bg1"/>
                </a:solidFill>
                <a:latin typeface="Roboto" panose="02000000000000000000" pitchFamily="2" charset="0"/>
                <a:ea typeface="Roboto" panose="02000000000000000000" pitchFamily="2" charset="0"/>
                <a:cs typeface="Roboto" panose="02000000000000000000" pitchFamily="2" charset="0"/>
                <a:sym typeface="+mn-lt"/>
              </a:rPr>
              <a:t>fronting</a:t>
            </a:r>
            <a:endParaRPr lang="zh-CN" altLang="en-US" sz="2800" dirty="0">
              <a:solidFill>
                <a:schemeClr val="bg1"/>
              </a:solidFill>
              <a:latin typeface="Roboto" panose="02000000000000000000" pitchFamily="2" charset="0"/>
              <a:ea typeface="YouYuan" panose="02010509060101010101"/>
              <a:cs typeface="Roboto" panose="02000000000000000000" pitchFamily="2" charset="0"/>
              <a:sym typeface="+mn-lt"/>
            </a:endParaRPr>
          </a:p>
        </p:txBody>
      </p:sp>
      <p:sp>
        <p:nvSpPr>
          <p:cNvPr id="12" name="圆角矩形 11"/>
          <p:cNvSpPr/>
          <p:nvPr/>
        </p:nvSpPr>
        <p:spPr>
          <a:xfrm>
            <a:off x="1964704" y="3851829"/>
            <a:ext cx="9849162" cy="648072"/>
          </a:xfrm>
          <a:prstGeom prst="roundRect">
            <a:avLst/>
          </a:prstGeom>
          <a:solidFill>
            <a:srgbClr val="06A5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a:r>
              <a:rPr lang="zh-CN" altLang="en-US" sz="2800" dirty="0">
                <a:solidFill>
                  <a:schemeClr val="bg1"/>
                </a:solidFill>
                <a:ea typeface="YouYuan" panose="02010509060101010101"/>
                <a:cs typeface="+mn-ea"/>
                <a:sym typeface="+mn-lt"/>
              </a:rPr>
              <a:t>劫持废弃的域名</a:t>
            </a:r>
          </a:p>
        </p:txBody>
      </p:sp>
      <p:sp>
        <p:nvSpPr>
          <p:cNvPr id="20" name="圆角矩形 11">
            <a:extLst>
              <a:ext uri="{FF2B5EF4-FFF2-40B4-BE49-F238E27FC236}">
                <a16:creationId xmlns:a16="http://schemas.microsoft.com/office/drawing/2014/main" xmlns="" id="{2FD2E6EF-CA23-4802-9DAA-DF16E24A41C0}"/>
              </a:ext>
            </a:extLst>
          </p:cNvPr>
          <p:cNvSpPr/>
          <p:nvPr/>
        </p:nvSpPr>
        <p:spPr>
          <a:xfrm>
            <a:off x="1964704" y="2411441"/>
            <a:ext cx="9849163" cy="648072"/>
          </a:xfrm>
          <a:prstGeom prst="roundRect">
            <a:avLst/>
          </a:prstGeom>
          <a:solidFill>
            <a:srgbClr val="06A5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a:r>
              <a:rPr lang="zh-CN" altLang="en-US" sz="2800" dirty="0">
                <a:solidFill>
                  <a:schemeClr val="bg1"/>
                </a:solidFill>
                <a:ea typeface="YouYuan" panose="02010509060101010101"/>
                <a:cs typeface="+mn-ea"/>
                <a:sym typeface="+mn-lt"/>
              </a:rPr>
              <a:t>劫持以前使用过云</a:t>
            </a:r>
            <a:r>
              <a:rPr lang="en-US" altLang="zh-CN" sz="2800" dirty="0">
                <a:solidFill>
                  <a:schemeClr val="bg1"/>
                </a:solidFill>
                <a:latin typeface="Roboto" panose="02000000000000000000" pitchFamily="2" charset="0"/>
                <a:ea typeface="Roboto" panose="02000000000000000000" pitchFamily="2" charset="0"/>
                <a:cs typeface="Roboto" panose="02000000000000000000" pitchFamily="2" charset="0"/>
                <a:sym typeface="+mn-lt"/>
              </a:rPr>
              <a:t>A</a:t>
            </a:r>
            <a:r>
              <a:rPr lang="zh-CN" altLang="en-US" sz="2800" dirty="0">
                <a:solidFill>
                  <a:schemeClr val="bg1"/>
                </a:solidFill>
                <a:ea typeface="YouYuan" panose="02010509060101010101"/>
                <a:cs typeface="+mn-ea"/>
                <a:sym typeface="+mn-lt"/>
              </a:rPr>
              <a:t>的</a:t>
            </a:r>
            <a:r>
              <a:rPr lang="en-US" altLang="zh-CN" sz="2800" dirty="0">
                <a:solidFill>
                  <a:schemeClr val="bg1"/>
                </a:solidFill>
                <a:latin typeface="Roboto" panose="02000000000000000000" pitchFamily="2" charset="0"/>
                <a:ea typeface="Roboto" panose="02000000000000000000" pitchFamily="2" charset="0"/>
                <a:cs typeface="Roboto" panose="02000000000000000000" pitchFamily="2" charset="0"/>
                <a:sym typeface="+mn-lt"/>
              </a:rPr>
              <a:t>CDN</a:t>
            </a:r>
            <a:r>
              <a:rPr lang="zh-CN" altLang="en-US" sz="2800" dirty="0">
                <a:solidFill>
                  <a:schemeClr val="bg1"/>
                </a:solidFill>
                <a:ea typeface="YouYuan" panose="02010509060101010101"/>
                <a:cs typeface="+mn-ea"/>
                <a:sym typeface="+mn-lt"/>
              </a:rPr>
              <a:t>服务的域名</a:t>
            </a:r>
          </a:p>
        </p:txBody>
      </p:sp>
      <p:sp>
        <p:nvSpPr>
          <p:cNvPr id="21" name="文本框 38">
            <a:extLst>
              <a:ext uri="{FF2B5EF4-FFF2-40B4-BE49-F238E27FC236}">
                <a16:creationId xmlns:a16="http://schemas.microsoft.com/office/drawing/2014/main" xmlns="" id="{260A0719-CB87-4880-87A9-ED33A356C312}"/>
              </a:ext>
            </a:extLst>
          </p:cNvPr>
          <p:cNvSpPr txBox="1"/>
          <p:nvPr/>
        </p:nvSpPr>
        <p:spPr>
          <a:xfrm>
            <a:off x="230922" y="859537"/>
            <a:ext cx="9299808" cy="928372"/>
          </a:xfrm>
          <a:prstGeom prst="rect">
            <a:avLst/>
          </a:prstGeom>
          <a:noFill/>
        </p:spPr>
        <p:txBody>
          <a:bodyPr wrap="none" lIns="96434" tIns="48217" rIns="96434" bIns="48217" rtlCol="0">
            <a:spAutoFit/>
          </a:bodyPr>
          <a:lstStyle/>
          <a:p>
            <a:pPr defTabSz="963930"/>
            <a:r>
              <a:rPr lang="zh-CN" altLang="en-US" sz="3600" b="1" dirty="0">
                <a:solidFill>
                  <a:srgbClr val="006494"/>
                </a:solidFill>
                <a:latin typeface="Roboto" panose="02000000000000000000" pitchFamily="2" charset="0"/>
                <a:ea typeface="YouYuan" panose="02010509060101010101"/>
                <a:cs typeface="Roboto" panose="02000000000000000000" pitchFamily="2" charset="0"/>
                <a:sym typeface="+mn-lt"/>
              </a:rPr>
              <a:t>云</a:t>
            </a:r>
            <a:r>
              <a:rPr lang="en-GB" altLang="zh-CN" sz="3600" b="1"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A – </a:t>
            </a:r>
            <a:r>
              <a:rPr lang="zh-CN" altLang="en-US" sz="3600" b="1" dirty="0">
                <a:solidFill>
                  <a:srgbClr val="006494"/>
                </a:solidFill>
                <a:latin typeface="Roboto" panose="02000000000000000000" pitchFamily="2" charset="0"/>
                <a:ea typeface="YouYuan" panose="02010509060101010101"/>
                <a:cs typeface="Roboto" panose="02000000000000000000" pitchFamily="2" charset="0"/>
                <a:sym typeface="+mn-lt"/>
              </a:rPr>
              <a:t>内容分发网络</a:t>
            </a:r>
            <a:r>
              <a:rPr lang="en-GB" altLang="zh-CN" sz="2800" b="1"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 </a:t>
            </a:r>
            <a:r>
              <a:rPr lang="en-US" altLang="zh-CN" sz="2800" b="1"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(CDN) </a:t>
            </a:r>
            <a:r>
              <a:rPr lang="en-GB" altLang="zh-CN" sz="3600" b="1"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Domain Hijacking</a:t>
            </a:r>
          </a:p>
          <a:p>
            <a:r>
              <a:rPr lang="zh-CN" altLang="en-US" dirty="0">
                <a:solidFill>
                  <a:srgbClr val="006494"/>
                </a:solidFill>
                <a:latin typeface="Roboto" panose="02000000000000000000" pitchFamily="2" charset="0"/>
                <a:ea typeface="YouYuan" panose="02010509060101010101"/>
                <a:cs typeface="Roboto" panose="02000000000000000000" pitchFamily="2" charset="0"/>
              </a:rPr>
              <a:t>澄清</a:t>
            </a:r>
            <a:endParaRPr lang="en-US" dirty="0">
              <a:solidFill>
                <a:srgbClr val="006494"/>
              </a:solidFill>
              <a:latin typeface="Roboto" panose="02000000000000000000" pitchFamily="2" charset="0"/>
              <a:ea typeface="YouYuan" panose="02010509060101010101"/>
              <a:cs typeface="Roboto" panose="02000000000000000000" pitchFamily="2" charset="0"/>
            </a:endParaRPr>
          </a:p>
        </p:txBody>
      </p:sp>
      <p:sp>
        <p:nvSpPr>
          <p:cNvPr id="22" name="Shape 1678">
            <a:extLst>
              <a:ext uri="{FF2B5EF4-FFF2-40B4-BE49-F238E27FC236}">
                <a16:creationId xmlns:a16="http://schemas.microsoft.com/office/drawing/2014/main" xmlns="" id="{9ED9BD36-3E7A-4682-957D-E7D5BB5EF30D}"/>
              </a:ext>
            </a:extLst>
          </p:cNvPr>
          <p:cNvSpPr/>
          <p:nvPr/>
        </p:nvSpPr>
        <p:spPr>
          <a:xfrm>
            <a:off x="833996" y="3476621"/>
            <a:ext cx="957451" cy="1142150"/>
          </a:xfrm>
          <a:custGeom>
            <a:avLst/>
            <a:gdLst/>
            <a:ahLst/>
            <a:cxnLst>
              <a:cxn ang="0">
                <a:pos x="wd2" y="hd2"/>
              </a:cxn>
              <a:cxn ang="5400000">
                <a:pos x="wd2" y="hd2"/>
              </a:cxn>
              <a:cxn ang="10800000">
                <a:pos x="wd2" y="hd2"/>
              </a:cxn>
              <a:cxn ang="16200000">
                <a:pos x="wd2" y="hd2"/>
              </a:cxn>
            </a:cxnLst>
            <a:rect l="0" t="0" r="r" b="b"/>
            <a:pathLst>
              <a:path w="21600" h="21600" extrusionOk="0">
                <a:moveTo>
                  <a:pt x="7369" y="0"/>
                </a:moveTo>
                <a:cubicBezTo>
                  <a:pt x="254" y="1938"/>
                  <a:pt x="8386" y="7754"/>
                  <a:pt x="8640" y="8031"/>
                </a:cubicBezTo>
                <a:cubicBezTo>
                  <a:pt x="2033" y="8031"/>
                  <a:pt x="2033" y="8031"/>
                  <a:pt x="2033" y="8031"/>
                </a:cubicBezTo>
                <a:cubicBezTo>
                  <a:pt x="1525" y="8031"/>
                  <a:pt x="1525" y="8031"/>
                  <a:pt x="1525" y="8031"/>
                </a:cubicBezTo>
                <a:cubicBezTo>
                  <a:pt x="762" y="8031"/>
                  <a:pt x="0" y="8862"/>
                  <a:pt x="0" y="9692"/>
                </a:cubicBezTo>
                <a:cubicBezTo>
                  <a:pt x="0" y="9692"/>
                  <a:pt x="0" y="9692"/>
                  <a:pt x="0" y="9692"/>
                </a:cubicBezTo>
                <a:cubicBezTo>
                  <a:pt x="0" y="10523"/>
                  <a:pt x="254" y="11354"/>
                  <a:pt x="1016" y="11631"/>
                </a:cubicBezTo>
                <a:cubicBezTo>
                  <a:pt x="508" y="11908"/>
                  <a:pt x="0" y="12462"/>
                  <a:pt x="0" y="13015"/>
                </a:cubicBezTo>
                <a:cubicBezTo>
                  <a:pt x="0" y="13015"/>
                  <a:pt x="0" y="13015"/>
                  <a:pt x="0" y="13015"/>
                </a:cubicBezTo>
                <a:cubicBezTo>
                  <a:pt x="0" y="14123"/>
                  <a:pt x="508" y="14677"/>
                  <a:pt x="1271" y="14954"/>
                </a:cubicBezTo>
                <a:cubicBezTo>
                  <a:pt x="1016" y="15231"/>
                  <a:pt x="1016" y="15785"/>
                  <a:pt x="1016" y="16062"/>
                </a:cubicBezTo>
                <a:cubicBezTo>
                  <a:pt x="1016" y="16062"/>
                  <a:pt x="1016" y="16062"/>
                  <a:pt x="1016" y="16062"/>
                </a:cubicBezTo>
                <a:cubicBezTo>
                  <a:pt x="1016" y="17169"/>
                  <a:pt x="1779" y="18000"/>
                  <a:pt x="2541" y="18000"/>
                </a:cubicBezTo>
                <a:cubicBezTo>
                  <a:pt x="2795" y="18000"/>
                  <a:pt x="2795" y="18000"/>
                  <a:pt x="2795" y="18000"/>
                </a:cubicBezTo>
                <a:cubicBezTo>
                  <a:pt x="2287" y="18277"/>
                  <a:pt x="2287" y="18831"/>
                  <a:pt x="2287" y="19385"/>
                </a:cubicBezTo>
                <a:cubicBezTo>
                  <a:pt x="2287" y="19385"/>
                  <a:pt x="2287" y="19385"/>
                  <a:pt x="2287" y="19385"/>
                </a:cubicBezTo>
                <a:cubicBezTo>
                  <a:pt x="2287" y="20492"/>
                  <a:pt x="3049" y="21323"/>
                  <a:pt x="3812" y="21323"/>
                </a:cubicBezTo>
                <a:cubicBezTo>
                  <a:pt x="7369" y="21323"/>
                  <a:pt x="7369" y="21323"/>
                  <a:pt x="7369" y="21323"/>
                </a:cubicBezTo>
                <a:cubicBezTo>
                  <a:pt x="11435" y="21323"/>
                  <a:pt x="11435" y="21323"/>
                  <a:pt x="11435" y="21323"/>
                </a:cubicBezTo>
                <a:cubicBezTo>
                  <a:pt x="11689" y="21323"/>
                  <a:pt x="11689" y="21323"/>
                  <a:pt x="11689" y="21323"/>
                </a:cubicBezTo>
                <a:cubicBezTo>
                  <a:pt x="12960" y="19662"/>
                  <a:pt x="12960" y="19662"/>
                  <a:pt x="12960" y="19662"/>
                </a:cubicBezTo>
                <a:cubicBezTo>
                  <a:pt x="16772" y="19108"/>
                  <a:pt x="16772" y="19108"/>
                  <a:pt x="16772" y="19108"/>
                </a:cubicBezTo>
                <a:cubicBezTo>
                  <a:pt x="16772" y="21600"/>
                  <a:pt x="16772" y="21600"/>
                  <a:pt x="16772" y="21600"/>
                </a:cubicBezTo>
                <a:cubicBezTo>
                  <a:pt x="21600" y="21600"/>
                  <a:pt x="21600" y="21600"/>
                  <a:pt x="21600" y="21600"/>
                </a:cubicBezTo>
                <a:cubicBezTo>
                  <a:pt x="21600" y="6923"/>
                  <a:pt x="21600" y="6923"/>
                  <a:pt x="21600" y="6923"/>
                </a:cubicBezTo>
                <a:cubicBezTo>
                  <a:pt x="16772" y="6923"/>
                  <a:pt x="16772" y="6923"/>
                  <a:pt x="16772" y="6923"/>
                </a:cubicBezTo>
                <a:cubicBezTo>
                  <a:pt x="16772" y="8862"/>
                  <a:pt x="16772" y="8862"/>
                  <a:pt x="16772" y="8862"/>
                </a:cubicBezTo>
                <a:cubicBezTo>
                  <a:pt x="15501" y="8862"/>
                  <a:pt x="15501" y="8862"/>
                  <a:pt x="15501" y="8862"/>
                </a:cubicBezTo>
                <a:cubicBezTo>
                  <a:pt x="14485" y="4431"/>
                  <a:pt x="8132" y="4708"/>
                  <a:pt x="7369" y="0"/>
                </a:cubicBezTo>
                <a:close/>
              </a:path>
            </a:pathLst>
          </a:custGeom>
          <a:solidFill>
            <a:srgbClr val="06A5BB"/>
          </a:solidFill>
          <a:ln w="12700">
            <a:miter lim="400000"/>
          </a:ln>
        </p:spPr>
        <p:txBody>
          <a:bodyPr lIns="34290" tIns="34290" rIns="34290" bIns="34290"/>
          <a:lstStyle/>
          <a:p>
            <a:endParaRPr/>
          </a:p>
        </p:txBody>
      </p:sp>
      <p:sp>
        <p:nvSpPr>
          <p:cNvPr id="23" name="Shape 1678">
            <a:extLst>
              <a:ext uri="{FF2B5EF4-FFF2-40B4-BE49-F238E27FC236}">
                <a16:creationId xmlns:a16="http://schemas.microsoft.com/office/drawing/2014/main" xmlns="" id="{E74163F8-376E-40BC-8F90-ADFC63720775}"/>
              </a:ext>
            </a:extLst>
          </p:cNvPr>
          <p:cNvSpPr/>
          <p:nvPr/>
        </p:nvSpPr>
        <p:spPr>
          <a:xfrm>
            <a:off x="833996" y="1958211"/>
            <a:ext cx="957451" cy="1198132"/>
          </a:xfrm>
          <a:custGeom>
            <a:avLst/>
            <a:gdLst/>
            <a:ahLst/>
            <a:cxnLst>
              <a:cxn ang="0">
                <a:pos x="wd2" y="hd2"/>
              </a:cxn>
              <a:cxn ang="5400000">
                <a:pos x="wd2" y="hd2"/>
              </a:cxn>
              <a:cxn ang="10800000">
                <a:pos x="wd2" y="hd2"/>
              </a:cxn>
              <a:cxn ang="16200000">
                <a:pos x="wd2" y="hd2"/>
              </a:cxn>
            </a:cxnLst>
            <a:rect l="0" t="0" r="r" b="b"/>
            <a:pathLst>
              <a:path w="21600" h="21600" extrusionOk="0">
                <a:moveTo>
                  <a:pt x="7369" y="0"/>
                </a:moveTo>
                <a:cubicBezTo>
                  <a:pt x="254" y="1938"/>
                  <a:pt x="8386" y="7754"/>
                  <a:pt x="8640" y="8031"/>
                </a:cubicBezTo>
                <a:cubicBezTo>
                  <a:pt x="2033" y="8031"/>
                  <a:pt x="2033" y="8031"/>
                  <a:pt x="2033" y="8031"/>
                </a:cubicBezTo>
                <a:cubicBezTo>
                  <a:pt x="1525" y="8031"/>
                  <a:pt x="1525" y="8031"/>
                  <a:pt x="1525" y="8031"/>
                </a:cubicBezTo>
                <a:cubicBezTo>
                  <a:pt x="762" y="8031"/>
                  <a:pt x="0" y="8862"/>
                  <a:pt x="0" y="9692"/>
                </a:cubicBezTo>
                <a:cubicBezTo>
                  <a:pt x="0" y="9692"/>
                  <a:pt x="0" y="9692"/>
                  <a:pt x="0" y="9692"/>
                </a:cubicBezTo>
                <a:cubicBezTo>
                  <a:pt x="0" y="10523"/>
                  <a:pt x="254" y="11354"/>
                  <a:pt x="1016" y="11631"/>
                </a:cubicBezTo>
                <a:cubicBezTo>
                  <a:pt x="508" y="11908"/>
                  <a:pt x="0" y="12462"/>
                  <a:pt x="0" y="13015"/>
                </a:cubicBezTo>
                <a:cubicBezTo>
                  <a:pt x="0" y="13015"/>
                  <a:pt x="0" y="13015"/>
                  <a:pt x="0" y="13015"/>
                </a:cubicBezTo>
                <a:cubicBezTo>
                  <a:pt x="0" y="14123"/>
                  <a:pt x="508" y="14677"/>
                  <a:pt x="1271" y="14954"/>
                </a:cubicBezTo>
                <a:cubicBezTo>
                  <a:pt x="1016" y="15231"/>
                  <a:pt x="1016" y="15785"/>
                  <a:pt x="1016" y="16062"/>
                </a:cubicBezTo>
                <a:cubicBezTo>
                  <a:pt x="1016" y="16062"/>
                  <a:pt x="1016" y="16062"/>
                  <a:pt x="1016" y="16062"/>
                </a:cubicBezTo>
                <a:cubicBezTo>
                  <a:pt x="1016" y="17169"/>
                  <a:pt x="1779" y="18000"/>
                  <a:pt x="2541" y="18000"/>
                </a:cubicBezTo>
                <a:cubicBezTo>
                  <a:pt x="2795" y="18000"/>
                  <a:pt x="2795" y="18000"/>
                  <a:pt x="2795" y="18000"/>
                </a:cubicBezTo>
                <a:cubicBezTo>
                  <a:pt x="2287" y="18277"/>
                  <a:pt x="2287" y="18831"/>
                  <a:pt x="2287" y="19385"/>
                </a:cubicBezTo>
                <a:cubicBezTo>
                  <a:pt x="2287" y="19385"/>
                  <a:pt x="2287" y="19385"/>
                  <a:pt x="2287" y="19385"/>
                </a:cubicBezTo>
                <a:cubicBezTo>
                  <a:pt x="2287" y="20492"/>
                  <a:pt x="3049" y="21323"/>
                  <a:pt x="3812" y="21323"/>
                </a:cubicBezTo>
                <a:cubicBezTo>
                  <a:pt x="7369" y="21323"/>
                  <a:pt x="7369" y="21323"/>
                  <a:pt x="7369" y="21323"/>
                </a:cubicBezTo>
                <a:cubicBezTo>
                  <a:pt x="11435" y="21323"/>
                  <a:pt x="11435" y="21323"/>
                  <a:pt x="11435" y="21323"/>
                </a:cubicBezTo>
                <a:cubicBezTo>
                  <a:pt x="11689" y="21323"/>
                  <a:pt x="11689" y="21323"/>
                  <a:pt x="11689" y="21323"/>
                </a:cubicBezTo>
                <a:cubicBezTo>
                  <a:pt x="12960" y="19662"/>
                  <a:pt x="12960" y="19662"/>
                  <a:pt x="12960" y="19662"/>
                </a:cubicBezTo>
                <a:cubicBezTo>
                  <a:pt x="16772" y="19108"/>
                  <a:pt x="16772" y="19108"/>
                  <a:pt x="16772" y="19108"/>
                </a:cubicBezTo>
                <a:cubicBezTo>
                  <a:pt x="16772" y="21600"/>
                  <a:pt x="16772" y="21600"/>
                  <a:pt x="16772" y="21600"/>
                </a:cubicBezTo>
                <a:cubicBezTo>
                  <a:pt x="21600" y="21600"/>
                  <a:pt x="21600" y="21600"/>
                  <a:pt x="21600" y="21600"/>
                </a:cubicBezTo>
                <a:cubicBezTo>
                  <a:pt x="21600" y="6923"/>
                  <a:pt x="21600" y="6923"/>
                  <a:pt x="21600" y="6923"/>
                </a:cubicBezTo>
                <a:cubicBezTo>
                  <a:pt x="16772" y="6923"/>
                  <a:pt x="16772" y="6923"/>
                  <a:pt x="16772" y="6923"/>
                </a:cubicBezTo>
                <a:cubicBezTo>
                  <a:pt x="16772" y="8862"/>
                  <a:pt x="16772" y="8862"/>
                  <a:pt x="16772" y="8862"/>
                </a:cubicBezTo>
                <a:cubicBezTo>
                  <a:pt x="15501" y="8862"/>
                  <a:pt x="15501" y="8862"/>
                  <a:pt x="15501" y="8862"/>
                </a:cubicBezTo>
                <a:cubicBezTo>
                  <a:pt x="14485" y="4431"/>
                  <a:pt x="8132" y="4708"/>
                  <a:pt x="7369" y="0"/>
                </a:cubicBezTo>
                <a:close/>
              </a:path>
            </a:pathLst>
          </a:custGeom>
          <a:solidFill>
            <a:srgbClr val="06A5BB"/>
          </a:solidFill>
          <a:ln w="12700">
            <a:miter lim="400000"/>
          </a:ln>
        </p:spPr>
        <p:txBody>
          <a:bodyPr lIns="34290" tIns="34290" rIns="34290" bIns="34290"/>
          <a:lstStyle/>
          <a:p>
            <a:endParaRPr/>
          </a:p>
        </p:txBody>
      </p:sp>
      <p:sp>
        <p:nvSpPr>
          <p:cNvPr id="24" name="Shape 1678">
            <a:extLst>
              <a:ext uri="{FF2B5EF4-FFF2-40B4-BE49-F238E27FC236}">
                <a16:creationId xmlns:a16="http://schemas.microsoft.com/office/drawing/2014/main" xmlns="" id="{8B17E2B2-386D-4341-B7F7-854BA85EB8B5}"/>
              </a:ext>
            </a:extLst>
          </p:cNvPr>
          <p:cNvSpPr/>
          <p:nvPr/>
        </p:nvSpPr>
        <p:spPr>
          <a:xfrm rot="10800000">
            <a:off x="833996" y="5323012"/>
            <a:ext cx="957452" cy="1053418"/>
          </a:xfrm>
          <a:custGeom>
            <a:avLst/>
            <a:gdLst/>
            <a:ahLst/>
            <a:cxnLst>
              <a:cxn ang="0">
                <a:pos x="wd2" y="hd2"/>
              </a:cxn>
              <a:cxn ang="5400000">
                <a:pos x="wd2" y="hd2"/>
              </a:cxn>
              <a:cxn ang="10800000">
                <a:pos x="wd2" y="hd2"/>
              </a:cxn>
              <a:cxn ang="16200000">
                <a:pos x="wd2" y="hd2"/>
              </a:cxn>
            </a:cxnLst>
            <a:rect l="0" t="0" r="r" b="b"/>
            <a:pathLst>
              <a:path w="21600" h="21600" extrusionOk="0">
                <a:moveTo>
                  <a:pt x="7369" y="0"/>
                </a:moveTo>
                <a:cubicBezTo>
                  <a:pt x="254" y="1938"/>
                  <a:pt x="8386" y="7754"/>
                  <a:pt x="8640" y="8031"/>
                </a:cubicBezTo>
                <a:cubicBezTo>
                  <a:pt x="2033" y="8031"/>
                  <a:pt x="2033" y="8031"/>
                  <a:pt x="2033" y="8031"/>
                </a:cubicBezTo>
                <a:cubicBezTo>
                  <a:pt x="1525" y="8031"/>
                  <a:pt x="1525" y="8031"/>
                  <a:pt x="1525" y="8031"/>
                </a:cubicBezTo>
                <a:cubicBezTo>
                  <a:pt x="762" y="8031"/>
                  <a:pt x="0" y="8862"/>
                  <a:pt x="0" y="9692"/>
                </a:cubicBezTo>
                <a:cubicBezTo>
                  <a:pt x="0" y="9692"/>
                  <a:pt x="0" y="9692"/>
                  <a:pt x="0" y="9692"/>
                </a:cubicBezTo>
                <a:cubicBezTo>
                  <a:pt x="0" y="10523"/>
                  <a:pt x="254" y="11354"/>
                  <a:pt x="1016" y="11631"/>
                </a:cubicBezTo>
                <a:cubicBezTo>
                  <a:pt x="508" y="11908"/>
                  <a:pt x="0" y="12462"/>
                  <a:pt x="0" y="13015"/>
                </a:cubicBezTo>
                <a:cubicBezTo>
                  <a:pt x="0" y="13015"/>
                  <a:pt x="0" y="13015"/>
                  <a:pt x="0" y="13015"/>
                </a:cubicBezTo>
                <a:cubicBezTo>
                  <a:pt x="0" y="14123"/>
                  <a:pt x="508" y="14677"/>
                  <a:pt x="1271" y="14954"/>
                </a:cubicBezTo>
                <a:cubicBezTo>
                  <a:pt x="1016" y="15231"/>
                  <a:pt x="1016" y="15785"/>
                  <a:pt x="1016" y="16062"/>
                </a:cubicBezTo>
                <a:cubicBezTo>
                  <a:pt x="1016" y="16062"/>
                  <a:pt x="1016" y="16062"/>
                  <a:pt x="1016" y="16062"/>
                </a:cubicBezTo>
                <a:cubicBezTo>
                  <a:pt x="1016" y="17169"/>
                  <a:pt x="1779" y="18000"/>
                  <a:pt x="2541" y="18000"/>
                </a:cubicBezTo>
                <a:cubicBezTo>
                  <a:pt x="2795" y="18000"/>
                  <a:pt x="2795" y="18000"/>
                  <a:pt x="2795" y="18000"/>
                </a:cubicBezTo>
                <a:cubicBezTo>
                  <a:pt x="2287" y="18277"/>
                  <a:pt x="2287" y="18831"/>
                  <a:pt x="2287" y="19385"/>
                </a:cubicBezTo>
                <a:cubicBezTo>
                  <a:pt x="2287" y="19385"/>
                  <a:pt x="2287" y="19385"/>
                  <a:pt x="2287" y="19385"/>
                </a:cubicBezTo>
                <a:cubicBezTo>
                  <a:pt x="2287" y="20492"/>
                  <a:pt x="3049" y="21323"/>
                  <a:pt x="3812" y="21323"/>
                </a:cubicBezTo>
                <a:cubicBezTo>
                  <a:pt x="7369" y="21323"/>
                  <a:pt x="7369" y="21323"/>
                  <a:pt x="7369" y="21323"/>
                </a:cubicBezTo>
                <a:cubicBezTo>
                  <a:pt x="11435" y="21323"/>
                  <a:pt x="11435" y="21323"/>
                  <a:pt x="11435" y="21323"/>
                </a:cubicBezTo>
                <a:cubicBezTo>
                  <a:pt x="11689" y="21323"/>
                  <a:pt x="11689" y="21323"/>
                  <a:pt x="11689" y="21323"/>
                </a:cubicBezTo>
                <a:cubicBezTo>
                  <a:pt x="12960" y="19662"/>
                  <a:pt x="12960" y="19662"/>
                  <a:pt x="12960" y="19662"/>
                </a:cubicBezTo>
                <a:cubicBezTo>
                  <a:pt x="16772" y="19108"/>
                  <a:pt x="16772" y="19108"/>
                  <a:pt x="16772" y="19108"/>
                </a:cubicBezTo>
                <a:cubicBezTo>
                  <a:pt x="16772" y="21600"/>
                  <a:pt x="16772" y="21600"/>
                  <a:pt x="16772" y="21600"/>
                </a:cubicBezTo>
                <a:cubicBezTo>
                  <a:pt x="21600" y="21600"/>
                  <a:pt x="21600" y="21600"/>
                  <a:pt x="21600" y="21600"/>
                </a:cubicBezTo>
                <a:cubicBezTo>
                  <a:pt x="21600" y="6923"/>
                  <a:pt x="21600" y="6923"/>
                  <a:pt x="21600" y="6923"/>
                </a:cubicBezTo>
                <a:cubicBezTo>
                  <a:pt x="16772" y="6923"/>
                  <a:pt x="16772" y="6923"/>
                  <a:pt x="16772" y="6923"/>
                </a:cubicBezTo>
                <a:cubicBezTo>
                  <a:pt x="16772" y="8862"/>
                  <a:pt x="16772" y="8862"/>
                  <a:pt x="16772" y="8862"/>
                </a:cubicBezTo>
                <a:cubicBezTo>
                  <a:pt x="15501" y="8862"/>
                  <a:pt x="15501" y="8862"/>
                  <a:pt x="15501" y="8862"/>
                </a:cubicBezTo>
                <a:cubicBezTo>
                  <a:pt x="14485" y="4431"/>
                  <a:pt x="8132" y="4708"/>
                  <a:pt x="7369" y="0"/>
                </a:cubicBezTo>
                <a:close/>
              </a:path>
            </a:pathLst>
          </a:custGeom>
          <a:solidFill>
            <a:srgbClr val="FF0000"/>
          </a:solidFill>
          <a:ln w="12700">
            <a:miter lim="400000"/>
          </a:ln>
        </p:spPr>
        <p:txBody>
          <a:bodyPr lIns="34290" tIns="34290" rIns="34290" bIns="34290"/>
          <a:lstStyle/>
          <a:p>
            <a:endParaRPr/>
          </a:p>
        </p:txBody>
      </p:sp>
    </p:spTree>
    <p:extLst>
      <p:ext uri="{BB962C8B-B14F-4D97-AF65-F5344CB8AC3E}">
        <p14:creationId xmlns:p14="http://schemas.microsoft.com/office/powerpoint/2010/main" val="30966010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82"/>
          <p:cNvGrpSpPr/>
          <p:nvPr/>
        </p:nvGrpSpPr>
        <p:grpSpPr>
          <a:xfrm>
            <a:off x="584811" y="1549182"/>
            <a:ext cx="2523949" cy="4310537"/>
            <a:chOff x="1108288" y="2186627"/>
            <a:chExt cx="2523949" cy="4310537"/>
          </a:xfrm>
        </p:grpSpPr>
        <p:sp>
          <p:nvSpPr>
            <p:cNvPr id="5" name="任意多边形 83"/>
            <p:cNvSpPr/>
            <p:nvPr/>
          </p:nvSpPr>
          <p:spPr>
            <a:xfrm>
              <a:off x="1108288" y="2186627"/>
              <a:ext cx="2523949" cy="4310537"/>
            </a:xfrm>
            <a:custGeom>
              <a:avLst/>
              <a:gdLst>
                <a:gd name="connsiteX0" fmla="*/ 113408 w 2523949"/>
                <a:gd name="connsiteY0" fmla="*/ 1709102 h 4310537"/>
                <a:gd name="connsiteX1" fmla="*/ 113408 w 2523949"/>
                <a:gd name="connsiteY1" fmla="*/ 1934122 h 4310537"/>
                <a:gd name="connsiteX2" fmla="*/ 113408 w 2523949"/>
                <a:gd name="connsiteY2" fmla="*/ 1949425 h 4310537"/>
                <a:gd name="connsiteX3" fmla="*/ 113408 w 2523949"/>
                <a:gd name="connsiteY3" fmla="*/ 1956221 h 4310537"/>
                <a:gd name="connsiteX4" fmla="*/ 113408 w 2523949"/>
                <a:gd name="connsiteY4" fmla="*/ 2124622 h 4310537"/>
                <a:gd name="connsiteX5" fmla="*/ 113408 w 2523949"/>
                <a:gd name="connsiteY5" fmla="*/ 2139925 h 4310537"/>
                <a:gd name="connsiteX6" fmla="*/ 113408 w 2523949"/>
                <a:gd name="connsiteY6" fmla="*/ 2146721 h 4310537"/>
                <a:gd name="connsiteX7" fmla="*/ 113408 w 2523949"/>
                <a:gd name="connsiteY7" fmla="*/ 2989710 h 4310537"/>
                <a:gd name="connsiteX8" fmla="*/ 113408 w 2523949"/>
                <a:gd name="connsiteY8" fmla="*/ 2996506 h 4310537"/>
                <a:gd name="connsiteX9" fmla="*/ 113408 w 2523949"/>
                <a:gd name="connsiteY9" fmla="*/ 3011809 h 4310537"/>
                <a:gd name="connsiteX10" fmla="*/ 113408 w 2523949"/>
                <a:gd name="connsiteY10" fmla="*/ 3180210 h 4310537"/>
                <a:gd name="connsiteX11" fmla="*/ 113408 w 2523949"/>
                <a:gd name="connsiteY11" fmla="*/ 3187006 h 4310537"/>
                <a:gd name="connsiteX12" fmla="*/ 113408 w 2523949"/>
                <a:gd name="connsiteY12" fmla="*/ 3202309 h 4310537"/>
                <a:gd name="connsiteX13" fmla="*/ 113408 w 2523949"/>
                <a:gd name="connsiteY13" fmla="*/ 3402691 h 4310537"/>
                <a:gd name="connsiteX14" fmla="*/ 113407 w 2523949"/>
                <a:gd name="connsiteY14" fmla="*/ 3402691 h 4310537"/>
                <a:gd name="connsiteX15" fmla="*/ 113407 w 2523949"/>
                <a:gd name="connsiteY15" fmla="*/ 3415286 h 4310537"/>
                <a:gd name="connsiteX16" fmla="*/ 230338 w 2523949"/>
                <a:gd name="connsiteY16" fmla="*/ 3618864 h 4310537"/>
                <a:gd name="connsiteX17" fmla="*/ 1145042 w 2523949"/>
                <a:gd name="connsiteY17" fmla="*/ 4146658 h 4310537"/>
                <a:gd name="connsiteX18" fmla="*/ 1378905 w 2523949"/>
                <a:gd name="connsiteY18" fmla="*/ 4146658 h 4310537"/>
                <a:gd name="connsiteX19" fmla="*/ 2293609 w 2523949"/>
                <a:gd name="connsiteY19" fmla="*/ 3618864 h 4310537"/>
                <a:gd name="connsiteX20" fmla="*/ 2410541 w 2523949"/>
                <a:gd name="connsiteY20" fmla="*/ 3415286 h 4310537"/>
                <a:gd name="connsiteX21" fmla="*/ 2410541 w 2523949"/>
                <a:gd name="connsiteY21" fmla="*/ 3306564 h 4310537"/>
                <a:gd name="connsiteX22" fmla="*/ 2410541 w 2523949"/>
                <a:gd name="connsiteY22" fmla="*/ 3224786 h 4310537"/>
                <a:gd name="connsiteX23" fmla="*/ 2410541 w 2523949"/>
                <a:gd name="connsiteY23" fmla="*/ 3223087 h 4310537"/>
                <a:gd name="connsiteX24" fmla="*/ 2410541 w 2523949"/>
                <a:gd name="connsiteY24" fmla="*/ 3211196 h 4310537"/>
                <a:gd name="connsiteX25" fmla="*/ 2410541 w 2523949"/>
                <a:gd name="connsiteY25" fmla="*/ 3202938 h 4310537"/>
                <a:gd name="connsiteX26" fmla="*/ 2410541 w 2523949"/>
                <a:gd name="connsiteY26" fmla="*/ 3178919 h 4310537"/>
                <a:gd name="connsiteX27" fmla="*/ 2410541 w 2523949"/>
                <a:gd name="connsiteY27" fmla="*/ 3116064 h 4310537"/>
                <a:gd name="connsiteX28" fmla="*/ 2410541 w 2523949"/>
                <a:gd name="connsiteY28" fmla="*/ 3048349 h 4310537"/>
                <a:gd name="connsiteX29" fmla="*/ 2410541 w 2523949"/>
                <a:gd name="connsiteY29" fmla="*/ 3012438 h 4310537"/>
                <a:gd name="connsiteX30" fmla="*/ 2410541 w 2523949"/>
                <a:gd name="connsiteY30" fmla="*/ 2948758 h 4310537"/>
                <a:gd name="connsiteX31" fmla="*/ 2410541 w 2523949"/>
                <a:gd name="connsiteY31" fmla="*/ 2884161 h 4310537"/>
                <a:gd name="connsiteX32" fmla="*/ 2410542 w 2523949"/>
                <a:gd name="connsiteY32" fmla="*/ 2884161 h 4310537"/>
                <a:gd name="connsiteX33" fmla="*/ 2410542 w 2523949"/>
                <a:gd name="connsiteY33" fmla="*/ 2879860 h 4310537"/>
                <a:gd name="connsiteX34" fmla="*/ 2410542 w 2523949"/>
                <a:gd name="connsiteY34" fmla="*/ 2859294 h 4310537"/>
                <a:gd name="connsiteX35" fmla="*/ 2410542 w 2523949"/>
                <a:gd name="connsiteY35" fmla="*/ 2857762 h 4310537"/>
                <a:gd name="connsiteX36" fmla="*/ 2410542 w 2523949"/>
                <a:gd name="connsiteY36" fmla="*/ 2837195 h 4310537"/>
                <a:gd name="connsiteX37" fmla="*/ 2410542 w 2523949"/>
                <a:gd name="connsiteY37" fmla="*/ 2823937 h 4310537"/>
                <a:gd name="connsiteX38" fmla="*/ 2410542 w 2523949"/>
                <a:gd name="connsiteY38" fmla="*/ 2801838 h 4310537"/>
                <a:gd name="connsiteX39" fmla="*/ 2410542 w 2523949"/>
                <a:gd name="connsiteY39" fmla="*/ 2756982 h 4310537"/>
                <a:gd name="connsiteX40" fmla="*/ 2410542 w 2523949"/>
                <a:gd name="connsiteY40" fmla="*/ 2754097 h 4310537"/>
                <a:gd name="connsiteX41" fmla="*/ 2410542 w 2523949"/>
                <a:gd name="connsiteY41" fmla="*/ 2734884 h 4310537"/>
                <a:gd name="connsiteX42" fmla="*/ 2410542 w 2523949"/>
                <a:gd name="connsiteY42" fmla="*/ 2731998 h 4310537"/>
                <a:gd name="connsiteX43" fmla="*/ 2410542 w 2523949"/>
                <a:gd name="connsiteY43" fmla="*/ 2668794 h 4310537"/>
                <a:gd name="connsiteX44" fmla="*/ 2410542 w 2523949"/>
                <a:gd name="connsiteY44" fmla="*/ 2646695 h 4310537"/>
                <a:gd name="connsiteX45" fmla="*/ 2410542 w 2523949"/>
                <a:gd name="connsiteY45" fmla="*/ 2636115 h 4310537"/>
                <a:gd name="connsiteX46" fmla="*/ 2410542 w 2523949"/>
                <a:gd name="connsiteY46" fmla="*/ 2614017 h 4310537"/>
                <a:gd name="connsiteX47" fmla="*/ 2410542 w 2523949"/>
                <a:gd name="connsiteY47" fmla="*/ 2566482 h 4310537"/>
                <a:gd name="connsiteX48" fmla="*/ 2410542 w 2523949"/>
                <a:gd name="connsiteY48" fmla="*/ 2544384 h 4310537"/>
                <a:gd name="connsiteX49" fmla="*/ 2410542 w 2523949"/>
                <a:gd name="connsiteY49" fmla="*/ 2495147 h 4310537"/>
                <a:gd name="connsiteX50" fmla="*/ 2410542 w 2523949"/>
                <a:gd name="connsiteY50" fmla="*/ 2473049 h 4310537"/>
                <a:gd name="connsiteX51" fmla="*/ 2410542 w 2523949"/>
                <a:gd name="connsiteY51" fmla="*/ 2445615 h 4310537"/>
                <a:gd name="connsiteX52" fmla="*/ 2410542 w 2523949"/>
                <a:gd name="connsiteY52" fmla="*/ 2423517 h 4310537"/>
                <a:gd name="connsiteX53" fmla="*/ 2410542 w 2523949"/>
                <a:gd name="connsiteY53" fmla="*/ 2332532 h 4310537"/>
                <a:gd name="connsiteX54" fmla="*/ 2410542 w 2523949"/>
                <a:gd name="connsiteY54" fmla="*/ 2310433 h 4310537"/>
                <a:gd name="connsiteX55" fmla="*/ 2410542 w 2523949"/>
                <a:gd name="connsiteY55" fmla="*/ 2304647 h 4310537"/>
                <a:gd name="connsiteX56" fmla="*/ 2410542 w 2523949"/>
                <a:gd name="connsiteY56" fmla="*/ 2282549 h 4310537"/>
                <a:gd name="connsiteX57" fmla="*/ 2410542 w 2523949"/>
                <a:gd name="connsiteY57" fmla="*/ 2146721 h 4310537"/>
                <a:gd name="connsiteX58" fmla="*/ 2410542 w 2523949"/>
                <a:gd name="connsiteY58" fmla="*/ 2142032 h 4310537"/>
                <a:gd name="connsiteX59" fmla="*/ 2410542 w 2523949"/>
                <a:gd name="connsiteY59" fmla="*/ 2139925 h 4310537"/>
                <a:gd name="connsiteX60" fmla="*/ 2410542 w 2523949"/>
                <a:gd name="connsiteY60" fmla="*/ 2137864 h 4310537"/>
                <a:gd name="connsiteX61" fmla="*/ 2410542 w 2523949"/>
                <a:gd name="connsiteY61" fmla="*/ 2124622 h 4310537"/>
                <a:gd name="connsiteX62" fmla="*/ 2410542 w 2523949"/>
                <a:gd name="connsiteY62" fmla="*/ 2123432 h 4310537"/>
                <a:gd name="connsiteX63" fmla="*/ 2410542 w 2523949"/>
                <a:gd name="connsiteY63" fmla="*/ 2119933 h 4310537"/>
                <a:gd name="connsiteX64" fmla="*/ 2410542 w 2523949"/>
                <a:gd name="connsiteY64" fmla="*/ 2097049 h 4310537"/>
                <a:gd name="connsiteX65" fmla="*/ 2410542 w 2523949"/>
                <a:gd name="connsiteY65" fmla="*/ 1981658 h 4310537"/>
                <a:gd name="connsiteX66" fmla="*/ 2410542 w 2523949"/>
                <a:gd name="connsiteY66" fmla="*/ 1956221 h 4310537"/>
                <a:gd name="connsiteX67" fmla="*/ 2410542 w 2523949"/>
                <a:gd name="connsiteY67" fmla="*/ 1949425 h 4310537"/>
                <a:gd name="connsiteX68" fmla="*/ 2410542 w 2523949"/>
                <a:gd name="connsiteY68" fmla="*/ 1947364 h 4310537"/>
                <a:gd name="connsiteX69" fmla="*/ 2410542 w 2523949"/>
                <a:gd name="connsiteY69" fmla="*/ 1934122 h 4310537"/>
                <a:gd name="connsiteX70" fmla="*/ 2410542 w 2523949"/>
                <a:gd name="connsiteY70" fmla="*/ 1932932 h 4310537"/>
                <a:gd name="connsiteX71" fmla="*/ 2410542 w 2523949"/>
                <a:gd name="connsiteY71" fmla="*/ 1906549 h 4310537"/>
                <a:gd name="connsiteX72" fmla="*/ 2410542 w 2523949"/>
                <a:gd name="connsiteY72" fmla="*/ 1882214 h 4310537"/>
                <a:gd name="connsiteX73" fmla="*/ 2410542 w 2523949"/>
                <a:gd name="connsiteY73" fmla="*/ 1861030 h 4310537"/>
                <a:gd name="connsiteX74" fmla="*/ 2410542 w 2523949"/>
                <a:gd name="connsiteY74" fmla="*/ 1791158 h 4310537"/>
                <a:gd name="connsiteX75" fmla="*/ 2410542 w 2523949"/>
                <a:gd name="connsiteY75" fmla="*/ 1747978 h 4310537"/>
                <a:gd name="connsiteX76" fmla="*/ 2410542 w 2523949"/>
                <a:gd name="connsiteY76" fmla="*/ 1709102 h 4310537"/>
                <a:gd name="connsiteX77" fmla="*/ 1261975 w 2523949"/>
                <a:gd name="connsiteY77" fmla="*/ 135606 h 4310537"/>
                <a:gd name="connsiteX78" fmla="*/ 1145043 w 2523949"/>
                <a:gd name="connsiteY78" fmla="*/ 162467 h 4310537"/>
                <a:gd name="connsiteX79" fmla="*/ 230339 w 2523949"/>
                <a:gd name="connsiteY79" fmla="*/ 690261 h 4310537"/>
                <a:gd name="connsiteX80" fmla="*/ 113408 w 2523949"/>
                <a:gd name="connsiteY80" fmla="*/ 893838 h 4310537"/>
                <a:gd name="connsiteX81" fmla="*/ 113408 w 2523949"/>
                <a:gd name="connsiteY81" fmla="*/ 1082390 h 4310537"/>
                <a:gd name="connsiteX82" fmla="*/ 2410542 w 2523949"/>
                <a:gd name="connsiteY82" fmla="*/ 1082390 h 4310537"/>
                <a:gd name="connsiteX83" fmla="*/ 2410542 w 2523949"/>
                <a:gd name="connsiteY83" fmla="*/ 893838 h 4310537"/>
                <a:gd name="connsiteX84" fmla="*/ 2293610 w 2523949"/>
                <a:gd name="connsiteY84" fmla="*/ 690261 h 4310537"/>
                <a:gd name="connsiteX85" fmla="*/ 1378906 w 2523949"/>
                <a:gd name="connsiteY85" fmla="*/ 162467 h 4310537"/>
                <a:gd name="connsiteX86" fmla="*/ 1261975 w 2523949"/>
                <a:gd name="connsiteY86" fmla="*/ 135606 h 4310537"/>
                <a:gd name="connsiteX87" fmla="*/ 1261975 w 2523949"/>
                <a:gd name="connsiteY87" fmla="*/ 0 h 4310537"/>
                <a:gd name="connsiteX88" fmla="*/ 1390452 w 2523949"/>
                <a:gd name="connsiteY88" fmla="*/ 29513 h 4310537"/>
                <a:gd name="connsiteX89" fmla="*/ 2395472 w 2523949"/>
                <a:gd name="connsiteY89" fmla="*/ 609420 h 4310537"/>
                <a:gd name="connsiteX90" fmla="*/ 2523949 w 2523949"/>
                <a:gd name="connsiteY90" fmla="*/ 833098 h 4310537"/>
                <a:gd name="connsiteX91" fmla="*/ 2523949 w 2523949"/>
                <a:gd name="connsiteY91" fmla="*/ 1974790 h 4310537"/>
                <a:gd name="connsiteX92" fmla="*/ 2523949 w 2523949"/>
                <a:gd name="connsiteY92" fmla="*/ 1976098 h 4310537"/>
                <a:gd name="connsiteX93" fmla="*/ 2523949 w 2523949"/>
                <a:gd name="connsiteY93" fmla="*/ 1990647 h 4310537"/>
                <a:gd name="connsiteX94" fmla="*/ 2523949 w 2523949"/>
                <a:gd name="connsiteY94" fmla="*/ 1992912 h 4310537"/>
                <a:gd name="connsiteX95" fmla="*/ 2523949 w 2523949"/>
                <a:gd name="connsiteY95" fmla="*/ 2000379 h 4310537"/>
                <a:gd name="connsiteX96" fmla="*/ 2523949 w 2523949"/>
                <a:gd name="connsiteY96" fmla="*/ 2180255 h 4310537"/>
                <a:gd name="connsiteX97" fmla="*/ 2523949 w 2523949"/>
                <a:gd name="connsiteY97" fmla="*/ 2204536 h 4310537"/>
                <a:gd name="connsiteX98" fmla="*/ 2523949 w 2523949"/>
                <a:gd name="connsiteY98" fmla="*/ 2358928 h 4310537"/>
                <a:gd name="connsiteX99" fmla="*/ 2523949 w 2523949"/>
                <a:gd name="connsiteY99" fmla="*/ 2383208 h 4310537"/>
                <a:gd name="connsiteX100" fmla="*/ 2523949 w 2523949"/>
                <a:gd name="connsiteY100" fmla="*/ 2513815 h 4310537"/>
                <a:gd name="connsiteX101" fmla="*/ 2523949 w 2523949"/>
                <a:gd name="connsiteY101" fmla="*/ 2538095 h 4310537"/>
                <a:gd name="connsiteX102" fmla="*/ 2523949 w 2523949"/>
                <a:gd name="connsiteY102" fmla="*/ 2646616 h 4310537"/>
                <a:gd name="connsiteX103" fmla="*/ 2523949 w 2523949"/>
                <a:gd name="connsiteY103" fmla="*/ 2670896 h 4310537"/>
                <a:gd name="connsiteX104" fmla="*/ 2523949 w 2523949"/>
                <a:gd name="connsiteY104" fmla="*/ 2759029 h 4310537"/>
                <a:gd name="connsiteX105" fmla="*/ 2523949 w 2523949"/>
                <a:gd name="connsiteY105" fmla="*/ 2783310 h 4310537"/>
                <a:gd name="connsiteX106" fmla="*/ 2523949 w 2523949"/>
                <a:gd name="connsiteY106" fmla="*/ 2852754 h 4310537"/>
                <a:gd name="connsiteX107" fmla="*/ 2523949 w 2523949"/>
                <a:gd name="connsiteY107" fmla="*/ 2877035 h 4310537"/>
                <a:gd name="connsiteX108" fmla="*/ 2523949 w 2523949"/>
                <a:gd name="connsiteY108" fmla="*/ 2929490 h 4310537"/>
                <a:gd name="connsiteX109" fmla="*/ 2523949 w 2523949"/>
                <a:gd name="connsiteY109" fmla="*/ 2953771 h 4310537"/>
                <a:gd name="connsiteX110" fmla="*/ 2523949 w 2523949"/>
                <a:gd name="connsiteY110" fmla="*/ 2990936 h 4310537"/>
                <a:gd name="connsiteX111" fmla="*/ 2523949 w 2523949"/>
                <a:gd name="connsiteY111" fmla="*/ 3015216 h 4310537"/>
                <a:gd name="connsiteX112" fmla="*/ 2523949 w 2523949"/>
                <a:gd name="connsiteY112" fmla="*/ 3074750 h 4310537"/>
                <a:gd name="connsiteX113" fmla="*/ 2523949 w 2523949"/>
                <a:gd name="connsiteY113" fmla="*/ 3099031 h 4310537"/>
                <a:gd name="connsiteX114" fmla="*/ 2523949 w 2523949"/>
                <a:gd name="connsiteY114" fmla="*/ 3117790 h 4310537"/>
                <a:gd name="connsiteX115" fmla="*/ 2523949 w 2523949"/>
                <a:gd name="connsiteY115" fmla="*/ 3135912 h 4310537"/>
                <a:gd name="connsiteX116" fmla="*/ 2523949 w 2523949"/>
                <a:gd name="connsiteY116" fmla="*/ 3142071 h 4310537"/>
                <a:gd name="connsiteX117" fmla="*/ 2523949 w 2523949"/>
                <a:gd name="connsiteY117" fmla="*/ 3143379 h 4310537"/>
                <a:gd name="connsiteX118" fmla="*/ 2523949 w 2523949"/>
                <a:gd name="connsiteY118" fmla="*/ 3157927 h 4310537"/>
                <a:gd name="connsiteX119" fmla="*/ 2523949 w 2523949"/>
                <a:gd name="connsiteY119" fmla="*/ 3160193 h 4310537"/>
                <a:gd name="connsiteX120" fmla="*/ 2523949 w 2523949"/>
                <a:gd name="connsiteY120" fmla="*/ 3347536 h 4310537"/>
                <a:gd name="connsiteX121" fmla="*/ 2523949 w 2523949"/>
                <a:gd name="connsiteY121" fmla="*/ 3402691 h 4310537"/>
                <a:gd name="connsiteX122" fmla="*/ 2523948 w 2523949"/>
                <a:gd name="connsiteY122" fmla="*/ 3402691 h 4310537"/>
                <a:gd name="connsiteX123" fmla="*/ 2523948 w 2523949"/>
                <a:gd name="connsiteY123" fmla="*/ 3411812 h 4310537"/>
                <a:gd name="connsiteX124" fmla="*/ 2523948 w 2523949"/>
                <a:gd name="connsiteY124" fmla="*/ 3475886 h 4310537"/>
                <a:gd name="connsiteX125" fmla="*/ 2395471 w 2523949"/>
                <a:gd name="connsiteY125" fmla="*/ 3699565 h 4310537"/>
                <a:gd name="connsiteX126" fmla="*/ 1390451 w 2523949"/>
                <a:gd name="connsiteY126" fmla="*/ 4279472 h 4310537"/>
                <a:gd name="connsiteX127" fmla="*/ 1133497 w 2523949"/>
                <a:gd name="connsiteY127" fmla="*/ 4279472 h 4310537"/>
                <a:gd name="connsiteX128" fmla="*/ 128477 w 2523949"/>
                <a:gd name="connsiteY128" fmla="*/ 3699565 h 4310537"/>
                <a:gd name="connsiteX129" fmla="*/ 0 w 2523949"/>
                <a:gd name="connsiteY129" fmla="*/ 3475886 h 4310537"/>
                <a:gd name="connsiteX130" fmla="*/ 0 w 2523949"/>
                <a:gd name="connsiteY130" fmla="*/ 2884161 h 4310537"/>
                <a:gd name="connsiteX131" fmla="*/ 1 w 2523949"/>
                <a:gd name="connsiteY131" fmla="*/ 2884161 h 4310537"/>
                <a:gd name="connsiteX132" fmla="*/ 1 w 2523949"/>
                <a:gd name="connsiteY132" fmla="*/ 2000379 h 4310537"/>
                <a:gd name="connsiteX133" fmla="*/ 1 w 2523949"/>
                <a:gd name="connsiteY133" fmla="*/ 1992912 h 4310537"/>
                <a:gd name="connsiteX134" fmla="*/ 1 w 2523949"/>
                <a:gd name="connsiteY134" fmla="*/ 1976098 h 4310537"/>
                <a:gd name="connsiteX135" fmla="*/ 1 w 2523949"/>
                <a:gd name="connsiteY135" fmla="*/ 833098 h 4310537"/>
                <a:gd name="connsiteX136" fmla="*/ 128478 w 2523949"/>
                <a:gd name="connsiteY136" fmla="*/ 609420 h 4310537"/>
                <a:gd name="connsiteX137" fmla="*/ 1133498 w 2523949"/>
                <a:gd name="connsiteY137" fmla="*/ 29513 h 4310537"/>
                <a:gd name="connsiteX138" fmla="*/ 1261975 w 2523949"/>
                <a:gd name="connsiteY138" fmla="*/ 0 h 431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2523949" h="4310537">
                  <a:moveTo>
                    <a:pt x="113408" y="1709102"/>
                  </a:moveTo>
                  <a:lnTo>
                    <a:pt x="113408" y="1934122"/>
                  </a:lnTo>
                  <a:lnTo>
                    <a:pt x="113408" y="1949425"/>
                  </a:lnTo>
                  <a:lnTo>
                    <a:pt x="113408" y="1956221"/>
                  </a:lnTo>
                  <a:lnTo>
                    <a:pt x="113408" y="2124622"/>
                  </a:lnTo>
                  <a:lnTo>
                    <a:pt x="113408" y="2139925"/>
                  </a:lnTo>
                  <a:lnTo>
                    <a:pt x="113408" y="2146721"/>
                  </a:lnTo>
                  <a:lnTo>
                    <a:pt x="113408" y="2989710"/>
                  </a:lnTo>
                  <a:lnTo>
                    <a:pt x="113408" y="2996506"/>
                  </a:lnTo>
                  <a:lnTo>
                    <a:pt x="113408" y="3011809"/>
                  </a:lnTo>
                  <a:lnTo>
                    <a:pt x="113408" y="3180210"/>
                  </a:lnTo>
                  <a:lnTo>
                    <a:pt x="113408" y="3187006"/>
                  </a:lnTo>
                  <a:lnTo>
                    <a:pt x="113408" y="3202309"/>
                  </a:lnTo>
                  <a:lnTo>
                    <a:pt x="113408" y="3402691"/>
                  </a:lnTo>
                  <a:lnTo>
                    <a:pt x="113407" y="3402691"/>
                  </a:lnTo>
                  <a:lnTo>
                    <a:pt x="113407" y="3415286"/>
                  </a:lnTo>
                  <a:cubicBezTo>
                    <a:pt x="113407" y="3490685"/>
                    <a:pt x="166215" y="3581164"/>
                    <a:pt x="230338" y="3618864"/>
                  </a:cubicBezTo>
                  <a:cubicBezTo>
                    <a:pt x="230338" y="3618864"/>
                    <a:pt x="230338" y="3618864"/>
                    <a:pt x="1145042" y="4146658"/>
                  </a:cubicBezTo>
                  <a:cubicBezTo>
                    <a:pt x="1209166" y="4184357"/>
                    <a:pt x="1314782" y="4184357"/>
                    <a:pt x="1378905" y="4146658"/>
                  </a:cubicBezTo>
                  <a:cubicBezTo>
                    <a:pt x="1378905" y="4146658"/>
                    <a:pt x="1378905" y="4146658"/>
                    <a:pt x="2293609" y="3618864"/>
                  </a:cubicBezTo>
                  <a:cubicBezTo>
                    <a:pt x="2357733" y="3581164"/>
                    <a:pt x="2410541" y="3490685"/>
                    <a:pt x="2410541" y="3415286"/>
                  </a:cubicBezTo>
                  <a:cubicBezTo>
                    <a:pt x="2410541" y="3415286"/>
                    <a:pt x="2410541" y="3415286"/>
                    <a:pt x="2410541" y="3306564"/>
                  </a:cubicBezTo>
                  <a:lnTo>
                    <a:pt x="2410541" y="3224786"/>
                  </a:lnTo>
                  <a:lnTo>
                    <a:pt x="2410541" y="3223087"/>
                  </a:lnTo>
                  <a:lnTo>
                    <a:pt x="2410541" y="3211196"/>
                  </a:lnTo>
                  <a:lnTo>
                    <a:pt x="2410541" y="3202938"/>
                  </a:lnTo>
                  <a:lnTo>
                    <a:pt x="2410541" y="3178919"/>
                  </a:lnTo>
                  <a:lnTo>
                    <a:pt x="2410541" y="3116064"/>
                  </a:lnTo>
                  <a:lnTo>
                    <a:pt x="2410541" y="3048349"/>
                  </a:lnTo>
                  <a:lnTo>
                    <a:pt x="2410541" y="3012438"/>
                  </a:lnTo>
                  <a:lnTo>
                    <a:pt x="2410541" y="2948758"/>
                  </a:lnTo>
                  <a:lnTo>
                    <a:pt x="2410541" y="2884161"/>
                  </a:lnTo>
                  <a:lnTo>
                    <a:pt x="2410542" y="2884161"/>
                  </a:lnTo>
                  <a:lnTo>
                    <a:pt x="2410542" y="2879860"/>
                  </a:lnTo>
                  <a:lnTo>
                    <a:pt x="2410542" y="2859294"/>
                  </a:lnTo>
                  <a:lnTo>
                    <a:pt x="2410542" y="2857762"/>
                  </a:lnTo>
                  <a:lnTo>
                    <a:pt x="2410542" y="2837195"/>
                  </a:lnTo>
                  <a:lnTo>
                    <a:pt x="2410542" y="2823937"/>
                  </a:lnTo>
                  <a:lnTo>
                    <a:pt x="2410542" y="2801838"/>
                  </a:lnTo>
                  <a:lnTo>
                    <a:pt x="2410542" y="2756982"/>
                  </a:lnTo>
                  <a:lnTo>
                    <a:pt x="2410542" y="2754097"/>
                  </a:lnTo>
                  <a:lnTo>
                    <a:pt x="2410542" y="2734884"/>
                  </a:lnTo>
                  <a:lnTo>
                    <a:pt x="2410542" y="2731998"/>
                  </a:lnTo>
                  <a:lnTo>
                    <a:pt x="2410542" y="2668794"/>
                  </a:lnTo>
                  <a:lnTo>
                    <a:pt x="2410542" y="2646695"/>
                  </a:lnTo>
                  <a:lnTo>
                    <a:pt x="2410542" y="2636115"/>
                  </a:lnTo>
                  <a:lnTo>
                    <a:pt x="2410542" y="2614017"/>
                  </a:lnTo>
                  <a:lnTo>
                    <a:pt x="2410542" y="2566482"/>
                  </a:lnTo>
                  <a:lnTo>
                    <a:pt x="2410542" y="2544384"/>
                  </a:lnTo>
                  <a:lnTo>
                    <a:pt x="2410542" y="2495147"/>
                  </a:lnTo>
                  <a:lnTo>
                    <a:pt x="2410542" y="2473049"/>
                  </a:lnTo>
                  <a:lnTo>
                    <a:pt x="2410542" y="2445615"/>
                  </a:lnTo>
                  <a:lnTo>
                    <a:pt x="2410542" y="2423517"/>
                  </a:lnTo>
                  <a:lnTo>
                    <a:pt x="2410542" y="2332532"/>
                  </a:lnTo>
                  <a:lnTo>
                    <a:pt x="2410542" y="2310433"/>
                  </a:lnTo>
                  <a:lnTo>
                    <a:pt x="2410542" y="2304647"/>
                  </a:lnTo>
                  <a:lnTo>
                    <a:pt x="2410542" y="2282549"/>
                  </a:lnTo>
                  <a:lnTo>
                    <a:pt x="2410542" y="2146721"/>
                  </a:lnTo>
                  <a:lnTo>
                    <a:pt x="2410542" y="2142032"/>
                  </a:lnTo>
                  <a:lnTo>
                    <a:pt x="2410542" y="2139925"/>
                  </a:lnTo>
                  <a:lnTo>
                    <a:pt x="2410542" y="2137864"/>
                  </a:lnTo>
                  <a:lnTo>
                    <a:pt x="2410542" y="2124622"/>
                  </a:lnTo>
                  <a:lnTo>
                    <a:pt x="2410542" y="2123432"/>
                  </a:lnTo>
                  <a:lnTo>
                    <a:pt x="2410542" y="2119933"/>
                  </a:lnTo>
                  <a:lnTo>
                    <a:pt x="2410542" y="2097049"/>
                  </a:lnTo>
                  <a:cubicBezTo>
                    <a:pt x="2410542" y="2073661"/>
                    <a:pt x="2410542" y="2037517"/>
                    <a:pt x="2410542" y="1981658"/>
                  </a:cubicBezTo>
                  <a:lnTo>
                    <a:pt x="2410542" y="1956221"/>
                  </a:lnTo>
                  <a:lnTo>
                    <a:pt x="2410542" y="1949425"/>
                  </a:lnTo>
                  <a:lnTo>
                    <a:pt x="2410542" y="1947364"/>
                  </a:lnTo>
                  <a:lnTo>
                    <a:pt x="2410542" y="1934122"/>
                  </a:lnTo>
                  <a:lnTo>
                    <a:pt x="2410542" y="1932932"/>
                  </a:lnTo>
                  <a:lnTo>
                    <a:pt x="2410542" y="1906549"/>
                  </a:lnTo>
                  <a:lnTo>
                    <a:pt x="2410542" y="1882214"/>
                  </a:lnTo>
                  <a:lnTo>
                    <a:pt x="2410542" y="1861030"/>
                  </a:lnTo>
                  <a:lnTo>
                    <a:pt x="2410542" y="1791158"/>
                  </a:lnTo>
                  <a:lnTo>
                    <a:pt x="2410542" y="1747978"/>
                  </a:lnTo>
                  <a:lnTo>
                    <a:pt x="2410542" y="1709102"/>
                  </a:lnTo>
                  <a:close/>
                  <a:moveTo>
                    <a:pt x="1261975" y="135606"/>
                  </a:moveTo>
                  <a:cubicBezTo>
                    <a:pt x="1219540" y="135606"/>
                    <a:pt x="1177106" y="144559"/>
                    <a:pt x="1145043" y="162467"/>
                  </a:cubicBezTo>
                  <a:cubicBezTo>
                    <a:pt x="1145043" y="162467"/>
                    <a:pt x="1145043" y="162467"/>
                    <a:pt x="230339" y="690261"/>
                  </a:cubicBezTo>
                  <a:cubicBezTo>
                    <a:pt x="166216" y="727960"/>
                    <a:pt x="113408" y="820324"/>
                    <a:pt x="113408" y="893838"/>
                  </a:cubicBezTo>
                  <a:lnTo>
                    <a:pt x="113408" y="1082390"/>
                  </a:lnTo>
                  <a:lnTo>
                    <a:pt x="2410542" y="1082390"/>
                  </a:lnTo>
                  <a:lnTo>
                    <a:pt x="2410542" y="893838"/>
                  </a:lnTo>
                  <a:cubicBezTo>
                    <a:pt x="2410542" y="820324"/>
                    <a:pt x="2357734" y="727960"/>
                    <a:pt x="2293610" y="690261"/>
                  </a:cubicBezTo>
                  <a:cubicBezTo>
                    <a:pt x="2293610" y="690261"/>
                    <a:pt x="2293610" y="690261"/>
                    <a:pt x="1378906" y="162467"/>
                  </a:cubicBezTo>
                  <a:cubicBezTo>
                    <a:pt x="1346844" y="144559"/>
                    <a:pt x="1304410" y="135606"/>
                    <a:pt x="1261975" y="135606"/>
                  </a:cubicBezTo>
                  <a:close/>
                  <a:moveTo>
                    <a:pt x="1261975" y="0"/>
                  </a:moveTo>
                  <a:cubicBezTo>
                    <a:pt x="1308600" y="0"/>
                    <a:pt x="1355224" y="9837"/>
                    <a:pt x="1390452" y="29513"/>
                  </a:cubicBezTo>
                  <a:cubicBezTo>
                    <a:pt x="2395472" y="609420"/>
                    <a:pt x="2395472" y="609420"/>
                    <a:pt x="2395472" y="609420"/>
                  </a:cubicBezTo>
                  <a:cubicBezTo>
                    <a:pt x="2465927" y="650842"/>
                    <a:pt x="2523949" y="752325"/>
                    <a:pt x="2523949" y="833098"/>
                  </a:cubicBezTo>
                  <a:cubicBezTo>
                    <a:pt x="2523949" y="1702959"/>
                    <a:pt x="2523949" y="1920424"/>
                    <a:pt x="2523949" y="1974790"/>
                  </a:cubicBezTo>
                  <a:lnTo>
                    <a:pt x="2523949" y="1976098"/>
                  </a:lnTo>
                  <a:lnTo>
                    <a:pt x="2523949" y="1990647"/>
                  </a:lnTo>
                  <a:lnTo>
                    <a:pt x="2523949" y="1992912"/>
                  </a:lnTo>
                  <a:lnTo>
                    <a:pt x="2523949" y="2000379"/>
                  </a:lnTo>
                  <a:lnTo>
                    <a:pt x="2523949" y="2180255"/>
                  </a:lnTo>
                  <a:lnTo>
                    <a:pt x="2523949" y="2204536"/>
                  </a:lnTo>
                  <a:lnTo>
                    <a:pt x="2523949" y="2358928"/>
                  </a:lnTo>
                  <a:lnTo>
                    <a:pt x="2523949" y="2383208"/>
                  </a:lnTo>
                  <a:lnTo>
                    <a:pt x="2523949" y="2513815"/>
                  </a:lnTo>
                  <a:lnTo>
                    <a:pt x="2523949" y="2538095"/>
                  </a:lnTo>
                  <a:lnTo>
                    <a:pt x="2523949" y="2646616"/>
                  </a:lnTo>
                  <a:lnTo>
                    <a:pt x="2523949" y="2670896"/>
                  </a:lnTo>
                  <a:lnTo>
                    <a:pt x="2523949" y="2759029"/>
                  </a:lnTo>
                  <a:lnTo>
                    <a:pt x="2523949" y="2783310"/>
                  </a:lnTo>
                  <a:lnTo>
                    <a:pt x="2523949" y="2852754"/>
                  </a:lnTo>
                  <a:lnTo>
                    <a:pt x="2523949" y="2877035"/>
                  </a:lnTo>
                  <a:lnTo>
                    <a:pt x="2523949" y="2929490"/>
                  </a:lnTo>
                  <a:lnTo>
                    <a:pt x="2523949" y="2953771"/>
                  </a:lnTo>
                  <a:lnTo>
                    <a:pt x="2523949" y="2990936"/>
                  </a:lnTo>
                  <a:lnTo>
                    <a:pt x="2523949" y="3015216"/>
                  </a:lnTo>
                  <a:lnTo>
                    <a:pt x="2523949" y="3074750"/>
                  </a:lnTo>
                  <a:lnTo>
                    <a:pt x="2523949" y="3099031"/>
                  </a:lnTo>
                  <a:lnTo>
                    <a:pt x="2523949" y="3117790"/>
                  </a:lnTo>
                  <a:cubicBezTo>
                    <a:pt x="2523949" y="3135912"/>
                    <a:pt x="2523949" y="3135912"/>
                    <a:pt x="2523949" y="3135912"/>
                  </a:cubicBezTo>
                  <a:lnTo>
                    <a:pt x="2523949" y="3142071"/>
                  </a:lnTo>
                  <a:lnTo>
                    <a:pt x="2523949" y="3143379"/>
                  </a:lnTo>
                  <a:lnTo>
                    <a:pt x="2523949" y="3157927"/>
                  </a:lnTo>
                  <a:lnTo>
                    <a:pt x="2523949" y="3160193"/>
                  </a:lnTo>
                  <a:lnTo>
                    <a:pt x="2523949" y="3347536"/>
                  </a:lnTo>
                  <a:lnTo>
                    <a:pt x="2523949" y="3402691"/>
                  </a:lnTo>
                  <a:lnTo>
                    <a:pt x="2523948" y="3402691"/>
                  </a:lnTo>
                  <a:lnTo>
                    <a:pt x="2523948" y="3411812"/>
                  </a:lnTo>
                  <a:cubicBezTo>
                    <a:pt x="2523948" y="3475886"/>
                    <a:pt x="2523948" y="3475886"/>
                    <a:pt x="2523948" y="3475886"/>
                  </a:cubicBezTo>
                  <a:cubicBezTo>
                    <a:pt x="2523948" y="3558730"/>
                    <a:pt x="2465926" y="3658142"/>
                    <a:pt x="2395471" y="3699565"/>
                  </a:cubicBezTo>
                  <a:cubicBezTo>
                    <a:pt x="1390451" y="4279472"/>
                    <a:pt x="1390451" y="4279472"/>
                    <a:pt x="1390451" y="4279472"/>
                  </a:cubicBezTo>
                  <a:cubicBezTo>
                    <a:pt x="1319996" y="4320893"/>
                    <a:pt x="1203952" y="4320893"/>
                    <a:pt x="1133497" y="4279472"/>
                  </a:cubicBezTo>
                  <a:cubicBezTo>
                    <a:pt x="128477" y="3699565"/>
                    <a:pt x="128477" y="3699565"/>
                    <a:pt x="128477" y="3699565"/>
                  </a:cubicBezTo>
                  <a:cubicBezTo>
                    <a:pt x="58022" y="3658142"/>
                    <a:pt x="0" y="3558730"/>
                    <a:pt x="0" y="3475886"/>
                  </a:cubicBezTo>
                  <a:lnTo>
                    <a:pt x="0" y="2884161"/>
                  </a:lnTo>
                  <a:lnTo>
                    <a:pt x="1" y="2884161"/>
                  </a:lnTo>
                  <a:lnTo>
                    <a:pt x="1" y="2000379"/>
                  </a:lnTo>
                  <a:lnTo>
                    <a:pt x="1" y="1992912"/>
                  </a:lnTo>
                  <a:lnTo>
                    <a:pt x="1" y="1976098"/>
                  </a:lnTo>
                  <a:lnTo>
                    <a:pt x="1" y="833098"/>
                  </a:lnTo>
                  <a:cubicBezTo>
                    <a:pt x="1" y="752325"/>
                    <a:pt x="58023" y="650842"/>
                    <a:pt x="128478" y="609420"/>
                  </a:cubicBezTo>
                  <a:cubicBezTo>
                    <a:pt x="1133498" y="29513"/>
                    <a:pt x="1133498" y="29513"/>
                    <a:pt x="1133498" y="29513"/>
                  </a:cubicBezTo>
                  <a:cubicBezTo>
                    <a:pt x="1168726" y="9837"/>
                    <a:pt x="1215350" y="0"/>
                    <a:pt x="1261975" y="0"/>
                  </a:cubicBezTo>
                  <a:close/>
                </a:path>
              </a:pathLst>
            </a:custGeom>
            <a:solidFill>
              <a:srgbClr val="2ABDC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p>
          </p:txBody>
        </p:sp>
        <p:sp>
          <p:nvSpPr>
            <p:cNvPr id="6" name="TextBox 29"/>
            <p:cNvSpPr txBox="1"/>
            <p:nvPr/>
          </p:nvSpPr>
          <p:spPr>
            <a:xfrm>
              <a:off x="1527138" y="4283315"/>
              <a:ext cx="1799499" cy="1107996"/>
            </a:xfrm>
            <a:prstGeom prst="rect">
              <a:avLst/>
            </a:prstGeom>
            <a:noFill/>
          </p:spPr>
          <p:txBody>
            <a:bodyPr wrap="square" lIns="0" tIns="0" rIns="0" bIns="0" rtlCol="0">
              <a:spAutoFit/>
            </a:bodyPr>
            <a:lstStyle/>
            <a:p>
              <a:pPr defTabSz="963930"/>
              <a:r>
                <a:rPr lang="zh-CN" altLang="en-US" sz="2400" b="1" dirty="0">
                  <a:solidFill>
                    <a:srgbClr val="006494"/>
                  </a:solidFill>
                  <a:ea typeface="YouYuan" panose="02010509060101010101"/>
                  <a:cs typeface="+mn-ea"/>
                  <a:sym typeface="+mn-lt"/>
                </a:rPr>
                <a:t>获取</a:t>
              </a:r>
              <a:r>
                <a:rPr lang="zh-CN" altLang="en-US" sz="2400" dirty="0">
                  <a:solidFill>
                    <a:srgbClr val="006494"/>
                  </a:solidFill>
                  <a:ea typeface="YouYuan" panose="02010509060101010101"/>
                  <a:cs typeface="+mn-ea"/>
                  <a:sym typeface="+mn-lt"/>
                </a:rPr>
                <a:t>大量个</a:t>
              </a:r>
              <a:r>
                <a:rPr lang="en-US" altLang="zh-CN" sz="2400"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DNS</a:t>
              </a:r>
              <a:r>
                <a:rPr lang="zh-CN" altLang="en-US" sz="2400" dirty="0">
                  <a:solidFill>
                    <a:srgbClr val="006494"/>
                  </a:solidFill>
                  <a:latin typeface="Roboto" panose="02000000000000000000" pitchFamily="2" charset="0"/>
                  <a:ea typeface="YouYuan" panose="02010509060101010101"/>
                  <a:cs typeface="Roboto" panose="02000000000000000000" pitchFamily="2" charset="0"/>
                  <a:sym typeface="+mn-lt"/>
                </a:rPr>
                <a:t> </a:t>
              </a:r>
              <a:r>
                <a:rPr lang="en-US" altLang="zh-CN" sz="2400"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CNAME</a:t>
              </a:r>
              <a:r>
                <a:rPr lang="zh-CN" altLang="en-US" sz="2400" dirty="0">
                  <a:solidFill>
                    <a:srgbClr val="006494"/>
                  </a:solidFill>
                  <a:ea typeface="YouYuan" panose="02010509060101010101"/>
                  <a:cs typeface="+mn-ea"/>
                  <a:sym typeface="+mn-lt"/>
                </a:rPr>
                <a:t>记录</a:t>
              </a:r>
            </a:p>
          </p:txBody>
        </p:sp>
        <p:sp>
          <p:nvSpPr>
            <p:cNvPr id="7" name="TextBox 30"/>
            <p:cNvSpPr txBox="1"/>
            <p:nvPr/>
          </p:nvSpPr>
          <p:spPr>
            <a:xfrm>
              <a:off x="1469438" y="3352862"/>
              <a:ext cx="1797320" cy="430887"/>
            </a:xfrm>
            <a:prstGeom prst="rect">
              <a:avLst/>
            </a:prstGeom>
            <a:noFill/>
          </p:spPr>
          <p:txBody>
            <a:bodyPr wrap="square" lIns="0" tIns="0" rIns="0" bIns="0" rtlCol="0">
              <a:spAutoFit/>
            </a:bodyPr>
            <a:lstStyle/>
            <a:p>
              <a:pPr algn="ctr"/>
              <a:r>
                <a:rPr lang="en-GB" altLang="zh-CN" sz="2800" b="1" dirty="0">
                  <a:solidFill>
                    <a:srgbClr val="FFFFFF"/>
                  </a:solidFill>
                  <a:latin typeface="Roboto" panose="02000000000000000000" pitchFamily="2" charset="0"/>
                  <a:ea typeface="Roboto" panose="02000000000000000000" pitchFamily="2" charset="0"/>
                  <a:cs typeface="Roboto" panose="02000000000000000000" pitchFamily="2" charset="0"/>
                </a:rPr>
                <a:t>DNS</a:t>
              </a:r>
              <a:endParaRPr lang="zh-CN" altLang="en-US" sz="2800" b="1" dirty="0">
                <a:solidFill>
                  <a:srgbClr val="FFFFFF"/>
                </a:solidFill>
                <a:latin typeface="Roboto" panose="02000000000000000000" pitchFamily="2" charset="0"/>
                <a:ea typeface="幼圆" panose="02010509060101010101" pitchFamily="49" charset="-122"/>
                <a:cs typeface="Roboto" panose="02000000000000000000" pitchFamily="2" charset="0"/>
              </a:endParaRPr>
            </a:p>
          </p:txBody>
        </p:sp>
        <p:sp>
          <p:nvSpPr>
            <p:cNvPr id="8" name="TextBox 20"/>
            <p:cNvSpPr txBox="1"/>
            <p:nvPr/>
          </p:nvSpPr>
          <p:spPr>
            <a:xfrm>
              <a:off x="2155459" y="2551571"/>
              <a:ext cx="429605" cy="615553"/>
            </a:xfrm>
            <a:prstGeom prst="rect">
              <a:avLst/>
            </a:prstGeom>
            <a:noFill/>
          </p:spPr>
          <p:txBody>
            <a:bodyPr wrap="none" lIns="0" tIns="0" rIns="0" bIns="0" rtlCol="0">
              <a:spAutoFit/>
            </a:bodyPr>
            <a:lstStyle/>
            <a:p>
              <a:pPr algn="ctr"/>
              <a:r>
                <a:rPr lang="en-US" altLang="zh-CN" sz="4000" spc="400" dirty="0">
                  <a:solidFill>
                    <a:srgbClr val="2ABDC7"/>
                  </a:solidFill>
                  <a:latin typeface="Agency FB" panose="020B0503020202020204" pitchFamily="34" charset="0"/>
                  <a:ea typeface="微软雅黑" pitchFamily="34" charset="-122"/>
                </a:rPr>
                <a:t>01</a:t>
              </a:r>
              <a:endParaRPr lang="zh-CN" altLang="en-US" sz="4000" spc="400" dirty="0">
                <a:solidFill>
                  <a:srgbClr val="2ABDC7"/>
                </a:solidFill>
                <a:latin typeface="Agency FB" panose="020B0503020202020204" pitchFamily="34" charset="0"/>
                <a:ea typeface="微软雅黑" pitchFamily="34" charset="-122"/>
              </a:endParaRPr>
            </a:p>
          </p:txBody>
        </p:sp>
      </p:grpSp>
      <p:grpSp>
        <p:nvGrpSpPr>
          <p:cNvPr id="9" name="组合 87"/>
          <p:cNvGrpSpPr/>
          <p:nvPr/>
        </p:nvGrpSpPr>
        <p:grpSpPr>
          <a:xfrm>
            <a:off x="6241428" y="1549182"/>
            <a:ext cx="2523949" cy="4310537"/>
            <a:chOff x="1108288" y="2186627"/>
            <a:chExt cx="2523949" cy="4310537"/>
          </a:xfrm>
        </p:grpSpPr>
        <p:sp>
          <p:nvSpPr>
            <p:cNvPr id="10" name="任意多边形 88"/>
            <p:cNvSpPr/>
            <p:nvPr/>
          </p:nvSpPr>
          <p:spPr>
            <a:xfrm>
              <a:off x="1108288" y="2186627"/>
              <a:ext cx="2523949" cy="4310537"/>
            </a:xfrm>
            <a:custGeom>
              <a:avLst/>
              <a:gdLst>
                <a:gd name="connsiteX0" fmla="*/ 113408 w 2523949"/>
                <a:gd name="connsiteY0" fmla="*/ 1709102 h 4310537"/>
                <a:gd name="connsiteX1" fmla="*/ 113408 w 2523949"/>
                <a:gd name="connsiteY1" fmla="*/ 1934122 h 4310537"/>
                <a:gd name="connsiteX2" fmla="*/ 113408 w 2523949"/>
                <a:gd name="connsiteY2" fmla="*/ 1949425 h 4310537"/>
                <a:gd name="connsiteX3" fmla="*/ 113408 w 2523949"/>
                <a:gd name="connsiteY3" fmla="*/ 1956221 h 4310537"/>
                <a:gd name="connsiteX4" fmla="*/ 113408 w 2523949"/>
                <a:gd name="connsiteY4" fmla="*/ 2124622 h 4310537"/>
                <a:gd name="connsiteX5" fmla="*/ 113408 w 2523949"/>
                <a:gd name="connsiteY5" fmla="*/ 2139925 h 4310537"/>
                <a:gd name="connsiteX6" fmla="*/ 113408 w 2523949"/>
                <a:gd name="connsiteY6" fmla="*/ 2146721 h 4310537"/>
                <a:gd name="connsiteX7" fmla="*/ 113408 w 2523949"/>
                <a:gd name="connsiteY7" fmla="*/ 2989710 h 4310537"/>
                <a:gd name="connsiteX8" fmla="*/ 113408 w 2523949"/>
                <a:gd name="connsiteY8" fmla="*/ 2996506 h 4310537"/>
                <a:gd name="connsiteX9" fmla="*/ 113408 w 2523949"/>
                <a:gd name="connsiteY9" fmla="*/ 3011809 h 4310537"/>
                <a:gd name="connsiteX10" fmla="*/ 113408 w 2523949"/>
                <a:gd name="connsiteY10" fmla="*/ 3180210 h 4310537"/>
                <a:gd name="connsiteX11" fmla="*/ 113408 w 2523949"/>
                <a:gd name="connsiteY11" fmla="*/ 3187006 h 4310537"/>
                <a:gd name="connsiteX12" fmla="*/ 113408 w 2523949"/>
                <a:gd name="connsiteY12" fmla="*/ 3202309 h 4310537"/>
                <a:gd name="connsiteX13" fmla="*/ 113408 w 2523949"/>
                <a:gd name="connsiteY13" fmla="*/ 3402691 h 4310537"/>
                <a:gd name="connsiteX14" fmla="*/ 113407 w 2523949"/>
                <a:gd name="connsiteY14" fmla="*/ 3402691 h 4310537"/>
                <a:gd name="connsiteX15" fmla="*/ 113407 w 2523949"/>
                <a:gd name="connsiteY15" fmla="*/ 3415286 h 4310537"/>
                <a:gd name="connsiteX16" fmla="*/ 230338 w 2523949"/>
                <a:gd name="connsiteY16" fmla="*/ 3618864 h 4310537"/>
                <a:gd name="connsiteX17" fmla="*/ 1145042 w 2523949"/>
                <a:gd name="connsiteY17" fmla="*/ 4146658 h 4310537"/>
                <a:gd name="connsiteX18" fmla="*/ 1378905 w 2523949"/>
                <a:gd name="connsiteY18" fmla="*/ 4146658 h 4310537"/>
                <a:gd name="connsiteX19" fmla="*/ 2293609 w 2523949"/>
                <a:gd name="connsiteY19" fmla="*/ 3618864 h 4310537"/>
                <a:gd name="connsiteX20" fmla="*/ 2410541 w 2523949"/>
                <a:gd name="connsiteY20" fmla="*/ 3415286 h 4310537"/>
                <a:gd name="connsiteX21" fmla="*/ 2410541 w 2523949"/>
                <a:gd name="connsiteY21" fmla="*/ 3306564 h 4310537"/>
                <a:gd name="connsiteX22" fmla="*/ 2410541 w 2523949"/>
                <a:gd name="connsiteY22" fmla="*/ 3224786 h 4310537"/>
                <a:gd name="connsiteX23" fmla="*/ 2410541 w 2523949"/>
                <a:gd name="connsiteY23" fmla="*/ 3223087 h 4310537"/>
                <a:gd name="connsiteX24" fmla="*/ 2410541 w 2523949"/>
                <a:gd name="connsiteY24" fmla="*/ 3211196 h 4310537"/>
                <a:gd name="connsiteX25" fmla="*/ 2410541 w 2523949"/>
                <a:gd name="connsiteY25" fmla="*/ 3202938 h 4310537"/>
                <a:gd name="connsiteX26" fmla="*/ 2410541 w 2523949"/>
                <a:gd name="connsiteY26" fmla="*/ 3178919 h 4310537"/>
                <a:gd name="connsiteX27" fmla="*/ 2410541 w 2523949"/>
                <a:gd name="connsiteY27" fmla="*/ 3116064 h 4310537"/>
                <a:gd name="connsiteX28" fmla="*/ 2410541 w 2523949"/>
                <a:gd name="connsiteY28" fmla="*/ 3048349 h 4310537"/>
                <a:gd name="connsiteX29" fmla="*/ 2410541 w 2523949"/>
                <a:gd name="connsiteY29" fmla="*/ 3012438 h 4310537"/>
                <a:gd name="connsiteX30" fmla="*/ 2410541 w 2523949"/>
                <a:gd name="connsiteY30" fmla="*/ 2948758 h 4310537"/>
                <a:gd name="connsiteX31" fmla="*/ 2410541 w 2523949"/>
                <a:gd name="connsiteY31" fmla="*/ 2884161 h 4310537"/>
                <a:gd name="connsiteX32" fmla="*/ 2410542 w 2523949"/>
                <a:gd name="connsiteY32" fmla="*/ 2884161 h 4310537"/>
                <a:gd name="connsiteX33" fmla="*/ 2410542 w 2523949"/>
                <a:gd name="connsiteY33" fmla="*/ 2879860 h 4310537"/>
                <a:gd name="connsiteX34" fmla="*/ 2410542 w 2523949"/>
                <a:gd name="connsiteY34" fmla="*/ 2859294 h 4310537"/>
                <a:gd name="connsiteX35" fmla="*/ 2410542 w 2523949"/>
                <a:gd name="connsiteY35" fmla="*/ 2857762 h 4310537"/>
                <a:gd name="connsiteX36" fmla="*/ 2410542 w 2523949"/>
                <a:gd name="connsiteY36" fmla="*/ 2837195 h 4310537"/>
                <a:gd name="connsiteX37" fmla="*/ 2410542 w 2523949"/>
                <a:gd name="connsiteY37" fmla="*/ 2823937 h 4310537"/>
                <a:gd name="connsiteX38" fmla="*/ 2410542 w 2523949"/>
                <a:gd name="connsiteY38" fmla="*/ 2801838 h 4310537"/>
                <a:gd name="connsiteX39" fmla="*/ 2410542 w 2523949"/>
                <a:gd name="connsiteY39" fmla="*/ 2756982 h 4310537"/>
                <a:gd name="connsiteX40" fmla="*/ 2410542 w 2523949"/>
                <a:gd name="connsiteY40" fmla="*/ 2754097 h 4310537"/>
                <a:gd name="connsiteX41" fmla="*/ 2410542 w 2523949"/>
                <a:gd name="connsiteY41" fmla="*/ 2734884 h 4310537"/>
                <a:gd name="connsiteX42" fmla="*/ 2410542 w 2523949"/>
                <a:gd name="connsiteY42" fmla="*/ 2731998 h 4310537"/>
                <a:gd name="connsiteX43" fmla="*/ 2410542 w 2523949"/>
                <a:gd name="connsiteY43" fmla="*/ 2668794 h 4310537"/>
                <a:gd name="connsiteX44" fmla="*/ 2410542 w 2523949"/>
                <a:gd name="connsiteY44" fmla="*/ 2646695 h 4310537"/>
                <a:gd name="connsiteX45" fmla="*/ 2410542 w 2523949"/>
                <a:gd name="connsiteY45" fmla="*/ 2636115 h 4310537"/>
                <a:gd name="connsiteX46" fmla="*/ 2410542 w 2523949"/>
                <a:gd name="connsiteY46" fmla="*/ 2614017 h 4310537"/>
                <a:gd name="connsiteX47" fmla="*/ 2410542 w 2523949"/>
                <a:gd name="connsiteY47" fmla="*/ 2566482 h 4310537"/>
                <a:gd name="connsiteX48" fmla="*/ 2410542 w 2523949"/>
                <a:gd name="connsiteY48" fmla="*/ 2544384 h 4310537"/>
                <a:gd name="connsiteX49" fmla="*/ 2410542 w 2523949"/>
                <a:gd name="connsiteY49" fmla="*/ 2495147 h 4310537"/>
                <a:gd name="connsiteX50" fmla="*/ 2410542 w 2523949"/>
                <a:gd name="connsiteY50" fmla="*/ 2473049 h 4310537"/>
                <a:gd name="connsiteX51" fmla="*/ 2410542 w 2523949"/>
                <a:gd name="connsiteY51" fmla="*/ 2445615 h 4310537"/>
                <a:gd name="connsiteX52" fmla="*/ 2410542 w 2523949"/>
                <a:gd name="connsiteY52" fmla="*/ 2423517 h 4310537"/>
                <a:gd name="connsiteX53" fmla="*/ 2410542 w 2523949"/>
                <a:gd name="connsiteY53" fmla="*/ 2332532 h 4310537"/>
                <a:gd name="connsiteX54" fmla="*/ 2410542 w 2523949"/>
                <a:gd name="connsiteY54" fmla="*/ 2310433 h 4310537"/>
                <a:gd name="connsiteX55" fmla="*/ 2410542 w 2523949"/>
                <a:gd name="connsiteY55" fmla="*/ 2304647 h 4310537"/>
                <a:gd name="connsiteX56" fmla="*/ 2410542 w 2523949"/>
                <a:gd name="connsiteY56" fmla="*/ 2282549 h 4310537"/>
                <a:gd name="connsiteX57" fmla="*/ 2410542 w 2523949"/>
                <a:gd name="connsiteY57" fmla="*/ 2146721 h 4310537"/>
                <a:gd name="connsiteX58" fmla="*/ 2410542 w 2523949"/>
                <a:gd name="connsiteY58" fmla="*/ 2142032 h 4310537"/>
                <a:gd name="connsiteX59" fmla="*/ 2410542 w 2523949"/>
                <a:gd name="connsiteY59" fmla="*/ 2139925 h 4310537"/>
                <a:gd name="connsiteX60" fmla="*/ 2410542 w 2523949"/>
                <a:gd name="connsiteY60" fmla="*/ 2137864 h 4310537"/>
                <a:gd name="connsiteX61" fmla="*/ 2410542 w 2523949"/>
                <a:gd name="connsiteY61" fmla="*/ 2124622 h 4310537"/>
                <a:gd name="connsiteX62" fmla="*/ 2410542 w 2523949"/>
                <a:gd name="connsiteY62" fmla="*/ 2123432 h 4310537"/>
                <a:gd name="connsiteX63" fmla="*/ 2410542 w 2523949"/>
                <a:gd name="connsiteY63" fmla="*/ 2119933 h 4310537"/>
                <a:gd name="connsiteX64" fmla="*/ 2410542 w 2523949"/>
                <a:gd name="connsiteY64" fmla="*/ 2097049 h 4310537"/>
                <a:gd name="connsiteX65" fmla="*/ 2410542 w 2523949"/>
                <a:gd name="connsiteY65" fmla="*/ 1981658 h 4310537"/>
                <a:gd name="connsiteX66" fmla="*/ 2410542 w 2523949"/>
                <a:gd name="connsiteY66" fmla="*/ 1956221 h 4310537"/>
                <a:gd name="connsiteX67" fmla="*/ 2410542 w 2523949"/>
                <a:gd name="connsiteY67" fmla="*/ 1949425 h 4310537"/>
                <a:gd name="connsiteX68" fmla="*/ 2410542 w 2523949"/>
                <a:gd name="connsiteY68" fmla="*/ 1947364 h 4310537"/>
                <a:gd name="connsiteX69" fmla="*/ 2410542 w 2523949"/>
                <a:gd name="connsiteY69" fmla="*/ 1934122 h 4310537"/>
                <a:gd name="connsiteX70" fmla="*/ 2410542 w 2523949"/>
                <a:gd name="connsiteY70" fmla="*/ 1932932 h 4310537"/>
                <a:gd name="connsiteX71" fmla="*/ 2410542 w 2523949"/>
                <a:gd name="connsiteY71" fmla="*/ 1906549 h 4310537"/>
                <a:gd name="connsiteX72" fmla="*/ 2410542 w 2523949"/>
                <a:gd name="connsiteY72" fmla="*/ 1882214 h 4310537"/>
                <a:gd name="connsiteX73" fmla="*/ 2410542 w 2523949"/>
                <a:gd name="connsiteY73" fmla="*/ 1861030 h 4310537"/>
                <a:gd name="connsiteX74" fmla="*/ 2410542 w 2523949"/>
                <a:gd name="connsiteY74" fmla="*/ 1791158 h 4310537"/>
                <a:gd name="connsiteX75" fmla="*/ 2410542 w 2523949"/>
                <a:gd name="connsiteY75" fmla="*/ 1747978 h 4310537"/>
                <a:gd name="connsiteX76" fmla="*/ 2410542 w 2523949"/>
                <a:gd name="connsiteY76" fmla="*/ 1709102 h 4310537"/>
                <a:gd name="connsiteX77" fmla="*/ 1261975 w 2523949"/>
                <a:gd name="connsiteY77" fmla="*/ 135606 h 4310537"/>
                <a:gd name="connsiteX78" fmla="*/ 1145043 w 2523949"/>
                <a:gd name="connsiteY78" fmla="*/ 162467 h 4310537"/>
                <a:gd name="connsiteX79" fmla="*/ 230339 w 2523949"/>
                <a:gd name="connsiteY79" fmla="*/ 690261 h 4310537"/>
                <a:gd name="connsiteX80" fmla="*/ 113408 w 2523949"/>
                <a:gd name="connsiteY80" fmla="*/ 893838 h 4310537"/>
                <a:gd name="connsiteX81" fmla="*/ 113408 w 2523949"/>
                <a:gd name="connsiteY81" fmla="*/ 1082390 h 4310537"/>
                <a:gd name="connsiteX82" fmla="*/ 2410542 w 2523949"/>
                <a:gd name="connsiteY82" fmla="*/ 1082390 h 4310537"/>
                <a:gd name="connsiteX83" fmla="*/ 2410542 w 2523949"/>
                <a:gd name="connsiteY83" fmla="*/ 893838 h 4310537"/>
                <a:gd name="connsiteX84" fmla="*/ 2293610 w 2523949"/>
                <a:gd name="connsiteY84" fmla="*/ 690261 h 4310537"/>
                <a:gd name="connsiteX85" fmla="*/ 1378906 w 2523949"/>
                <a:gd name="connsiteY85" fmla="*/ 162467 h 4310537"/>
                <a:gd name="connsiteX86" fmla="*/ 1261975 w 2523949"/>
                <a:gd name="connsiteY86" fmla="*/ 135606 h 4310537"/>
                <a:gd name="connsiteX87" fmla="*/ 1261975 w 2523949"/>
                <a:gd name="connsiteY87" fmla="*/ 0 h 4310537"/>
                <a:gd name="connsiteX88" fmla="*/ 1390452 w 2523949"/>
                <a:gd name="connsiteY88" fmla="*/ 29513 h 4310537"/>
                <a:gd name="connsiteX89" fmla="*/ 2395472 w 2523949"/>
                <a:gd name="connsiteY89" fmla="*/ 609420 h 4310537"/>
                <a:gd name="connsiteX90" fmla="*/ 2523949 w 2523949"/>
                <a:gd name="connsiteY90" fmla="*/ 833098 h 4310537"/>
                <a:gd name="connsiteX91" fmla="*/ 2523949 w 2523949"/>
                <a:gd name="connsiteY91" fmla="*/ 1974790 h 4310537"/>
                <a:gd name="connsiteX92" fmla="*/ 2523949 w 2523949"/>
                <a:gd name="connsiteY92" fmla="*/ 1976098 h 4310537"/>
                <a:gd name="connsiteX93" fmla="*/ 2523949 w 2523949"/>
                <a:gd name="connsiteY93" fmla="*/ 1990647 h 4310537"/>
                <a:gd name="connsiteX94" fmla="*/ 2523949 w 2523949"/>
                <a:gd name="connsiteY94" fmla="*/ 1992912 h 4310537"/>
                <a:gd name="connsiteX95" fmla="*/ 2523949 w 2523949"/>
                <a:gd name="connsiteY95" fmla="*/ 2000379 h 4310537"/>
                <a:gd name="connsiteX96" fmla="*/ 2523949 w 2523949"/>
                <a:gd name="connsiteY96" fmla="*/ 2180255 h 4310537"/>
                <a:gd name="connsiteX97" fmla="*/ 2523949 w 2523949"/>
                <a:gd name="connsiteY97" fmla="*/ 2204536 h 4310537"/>
                <a:gd name="connsiteX98" fmla="*/ 2523949 w 2523949"/>
                <a:gd name="connsiteY98" fmla="*/ 2358928 h 4310537"/>
                <a:gd name="connsiteX99" fmla="*/ 2523949 w 2523949"/>
                <a:gd name="connsiteY99" fmla="*/ 2383208 h 4310537"/>
                <a:gd name="connsiteX100" fmla="*/ 2523949 w 2523949"/>
                <a:gd name="connsiteY100" fmla="*/ 2513815 h 4310537"/>
                <a:gd name="connsiteX101" fmla="*/ 2523949 w 2523949"/>
                <a:gd name="connsiteY101" fmla="*/ 2538095 h 4310537"/>
                <a:gd name="connsiteX102" fmla="*/ 2523949 w 2523949"/>
                <a:gd name="connsiteY102" fmla="*/ 2646616 h 4310537"/>
                <a:gd name="connsiteX103" fmla="*/ 2523949 w 2523949"/>
                <a:gd name="connsiteY103" fmla="*/ 2670896 h 4310537"/>
                <a:gd name="connsiteX104" fmla="*/ 2523949 w 2523949"/>
                <a:gd name="connsiteY104" fmla="*/ 2759029 h 4310537"/>
                <a:gd name="connsiteX105" fmla="*/ 2523949 w 2523949"/>
                <a:gd name="connsiteY105" fmla="*/ 2783310 h 4310537"/>
                <a:gd name="connsiteX106" fmla="*/ 2523949 w 2523949"/>
                <a:gd name="connsiteY106" fmla="*/ 2852754 h 4310537"/>
                <a:gd name="connsiteX107" fmla="*/ 2523949 w 2523949"/>
                <a:gd name="connsiteY107" fmla="*/ 2877035 h 4310537"/>
                <a:gd name="connsiteX108" fmla="*/ 2523949 w 2523949"/>
                <a:gd name="connsiteY108" fmla="*/ 2929490 h 4310537"/>
                <a:gd name="connsiteX109" fmla="*/ 2523949 w 2523949"/>
                <a:gd name="connsiteY109" fmla="*/ 2953771 h 4310537"/>
                <a:gd name="connsiteX110" fmla="*/ 2523949 w 2523949"/>
                <a:gd name="connsiteY110" fmla="*/ 2990936 h 4310537"/>
                <a:gd name="connsiteX111" fmla="*/ 2523949 w 2523949"/>
                <a:gd name="connsiteY111" fmla="*/ 3015216 h 4310537"/>
                <a:gd name="connsiteX112" fmla="*/ 2523949 w 2523949"/>
                <a:gd name="connsiteY112" fmla="*/ 3074750 h 4310537"/>
                <a:gd name="connsiteX113" fmla="*/ 2523949 w 2523949"/>
                <a:gd name="connsiteY113" fmla="*/ 3099031 h 4310537"/>
                <a:gd name="connsiteX114" fmla="*/ 2523949 w 2523949"/>
                <a:gd name="connsiteY114" fmla="*/ 3117790 h 4310537"/>
                <a:gd name="connsiteX115" fmla="*/ 2523949 w 2523949"/>
                <a:gd name="connsiteY115" fmla="*/ 3135912 h 4310537"/>
                <a:gd name="connsiteX116" fmla="*/ 2523949 w 2523949"/>
                <a:gd name="connsiteY116" fmla="*/ 3142071 h 4310537"/>
                <a:gd name="connsiteX117" fmla="*/ 2523949 w 2523949"/>
                <a:gd name="connsiteY117" fmla="*/ 3143379 h 4310537"/>
                <a:gd name="connsiteX118" fmla="*/ 2523949 w 2523949"/>
                <a:gd name="connsiteY118" fmla="*/ 3157927 h 4310537"/>
                <a:gd name="connsiteX119" fmla="*/ 2523949 w 2523949"/>
                <a:gd name="connsiteY119" fmla="*/ 3160193 h 4310537"/>
                <a:gd name="connsiteX120" fmla="*/ 2523949 w 2523949"/>
                <a:gd name="connsiteY120" fmla="*/ 3347536 h 4310537"/>
                <a:gd name="connsiteX121" fmla="*/ 2523949 w 2523949"/>
                <a:gd name="connsiteY121" fmla="*/ 3402691 h 4310537"/>
                <a:gd name="connsiteX122" fmla="*/ 2523948 w 2523949"/>
                <a:gd name="connsiteY122" fmla="*/ 3402691 h 4310537"/>
                <a:gd name="connsiteX123" fmla="*/ 2523948 w 2523949"/>
                <a:gd name="connsiteY123" fmla="*/ 3411812 h 4310537"/>
                <a:gd name="connsiteX124" fmla="*/ 2523948 w 2523949"/>
                <a:gd name="connsiteY124" fmla="*/ 3475886 h 4310537"/>
                <a:gd name="connsiteX125" fmla="*/ 2395471 w 2523949"/>
                <a:gd name="connsiteY125" fmla="*/ 3699565 h 4310537"/>
                <a:gd name="connsiteX126" fmla="*/ 1390451 w 2523949"/>
                <a:gd name="connsiteY126" fmla="*/ 4279472 h 4310537"/>
                <a:gd name="connsiteX127" fmla="*/ 1133497 w 2523949"/>
                <a:gd name="connsiteY127" fmla="*/ 4279472 h 4310537"/>
                <a:gd name="connsiteX128" fmla="*/ 128477 w 2523949"/>
                <a:gd name="connsiteY128" fmla="*/ 3699565 h 4310537"/>
                <a:gd name="connsiteX129" fmla="*/ 0 w 2523949"/>
                <a:gd name="connsiteY129" fmla="*/ 3475886 h 4310537"/>
                <a:gd name="connsiteX130" fmla="*/ 0 w 2523949"/>
                <a:gd name="connsiteY130" fmla="*/ 2884161 h 4310537"/>
                <a:gd name="connsiteX131" fmla="*/ 1 w 2523949"/>
                <a:gd name="connsiteY131" fmla="*/ 2884161 h 4310537"/>
                <a:gd name="connsiteX132" fmla="*/ 1 w 2523949"/>
                <a:gd name="connsiteY132" fmla="*/ 2000379 h 4310537"/>
                <a:gd name="connsiteX133" fmla="*/ 1 w 2523949"/>
                <a:gd name="connsiteY133" fmla="*/ 1992912 h 4310537"/>
                <a:gd name="connsiteX134" fmla="*/ 1 w 2523949"/>
                <a:gd name="connsiteY134" fmla="*/ 1976098 h 4310537"/>
                <a:gd name="connsiteX135" fmla="*/ 1 w 2523949"/>
                <a:gd name="connsiteY135" fmla="*/ 833098 h 4310537"/>
                <a:gd name="connsiteX136" fmla="*/ 128478 w 2523949"/>
                <a:gd name="connsiteY136" fmla="*/ 609420 h 4310537"/>
                <a:gd name="connsiteX137" fmla="*/ 1133498 w 2523949"/>
                <a:gd name="connsiteY137" fmla="*/ 29513 h 4310537"/>
                <a:gd name="connsiteX138" fmla="*/ 1261975 w 2523949"/>
                <a:gd name="connsiteY138" fmla="*/ 0 h 431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2523949" h="4310537">
                  <a:moveTo>
                    <a:pt x="113408" y="1709102"/>
                  </a:moveTo>
                  <a:lnTo>
                    <a:pt x="113408" y="1934122"/>
                  </a:lnTo>
                  <a:lnTo>
                    <a:pt x="113408" y="1949425"/>
                  </a:lnTo>
                  <a:lnTo>
                    <a:pt x="113408" y="1956221"/>
                  </a:lnTo>
                  <a:lnTo>
                    <a:pt x="113408" y="2124622"/>
                  </a:lnTo>
                  <a:lnTo>
                    <a:pt x="113408" y="2139925"/>
                  </a:lnTo>
                  <a:lnTo>
                    <a:pt x="113408" y="2146721"/>
                  </a:lnTo>
                  <a:lnTo>
                    <a:pt x="113408" y="2989710"/>
                  </a:lnTo>
                  <a:lnTo>
                    <a:pt x="113408" y="2996506"/>
                  </a:lnTo>
                  <a:lnTo>
                    <a:pt x="113408" y="3011809"/>
                  </a:lnTo>
                  <a:lnTo>
                    <a:pt x="113408" y="3180210"/>
                  </a:lnTo>
                  <a:lnTo>
                    <a:pt x="113408" y="3187006"/>
                  </a:lnTo>
                  <a:lnTo>
                    <a:pt x="113408" y="3202309"/>
                  </a:lnTo>
                  <a:lnTo>
                    <a:pt x="113408" y="3402691"/>
                  </a:lnTo>
                  <a:lnTo>
                    <a:pt x="113407" y="3402691"/>
                  </a:lnTo>
                  <a:lnTo>
                    <a:pt x="113407" y="3415286"/>
                  </a:lnTo>
                  <a:cubicBezTo>
                    <a:pt x="113407" y="3490685"/>
                    <a:pt x="166215" y="3581164"/>
                    <a:pt x="230338" y="3618864"/>
                  </a:cubicBezTo>
                  <a:cubicBezTo>
                    <a:pt x="230338" y="3618864"/>
                    <a:pt x="230338" y="3618864"/>
                    <a:pt x="1145042" y="4146658"/>
                  </a:cubicBezTo>
                  <a:cubicBezTo>
                    <a:pt x="1209166" y="4184357"/>
                    <a:pt x="1314782" y="4184357"/>
                    <a:pt x="1378905" y="4146658"/>
                  </a:cubicBezTo>
                  <a:cubicBezTo>
                    <a:pt x="1378905" y="4146658"/>
                    <a:pt x="1378905" y="4146658"/>
                    <a:pt x="2293609" y="3618864"/>
                  </a:cubicBezTo>
                  <a:cubicBezTo>
                    <a:pt x="2357733" y="3581164"/>
                    <a:pt x="2410541" y="3490685"/>
                    <a:pt x="2410541" y="3415286"/>
                  </a:cubicBezTo>
                  <a:cubicBezTo>
                    <a:pt x="2410541" y="3415286"/>
                    <a:pt x="2410541" y="3415286"/>
                    <a:pt x="2410541" y="3306564"/>
                  </a:cubicBezTo>
                  <a:lnTo>
                    <a:pt x="2410541" y="3224786"/>
                  </a:lnTo>
                  <a:lnTo>
                    <a:pt x="2410541" y="3223087"/>
                  </a:lnTo>
                  <a:lnTo>
                    <a:pt x="2410541" y="3211196"/>
                  </a:lnTo>
                  <a:lnTo>
                    <a:pt x="2410541" y="3202938"/>
                  </a:lnTo>
                  <a:lnTo>
                    <a:pt x="2410541" y="3178919"/>
                  </a:lnTo>
                  <a:lnTo>
                    <a:pt x="2410541" y="3116064"/>
                  </a:lnTo>
                  <a:lnTo>
                    <a:pt x="2410541" y="3048349"/>
                  </a:lnTo>
                  <a:lnTo>
                    <a:pt x="2410541" y="3012438"/>
                  </a:lnTo>
                  <a:lnTo>
                    <a:pt x="2410541" y="2948758"/>
                  </a:lnTo>
                  <a:lnTo>
                    <a:pt x="2410541" y="2884161"/>
                  </a:lnTo>
                  <a:lnTo>
                    <a:pt x="2410542" y="2884161"/>
                  </a:lnTo>
                  <a:lnTo>
                    <a:pt x="2410542" y="2879860"/>
                  </a:lnTo>
                  <a:lnTo>
                    <a:pt x="2410542" y="2859294"/>
                  </a:lnTo>
                  <a:lnTo>
                    <a:pt x="2410542" y="2857762"/>
                  </a:lnTo>
                  <a:lnTo>
                    <a:pt x="2410542" y="2837195"/>
                  </a:lnTo>
                  <a:lnTo>
                    <a:pt x="2410542" y="2823937"/>
                  </a:lnTo>
                  <a:lnTo>
                    <a:pt x="2410542" y="2801838"/>
                  </a:lnTo>
                  <a:lnTo>
                    <a:pt x="2410542" y="2756982"/>
                  </a:lnTo>
                  <a:lnTo>
                    <a:pt x="2410542" y="2754097"/>
                  </a:lnTo>
                  <a:lnTo>
                    <a:pt x="2410542" y="2734884"/>
                  </a:lnTo>
                  <a:lnTo>
                    <a:pt x="2410542" y="2731998"/>
                  </a:lnTo>
                  <a:lnTo>
                    <a:pt x="2410542" y="2668794"/>
                  </a:lnTo>
                  <a:lnTo>
                    <a:pt x="2410542" y="2646695"/>
                  </a:lnTo>
                  <a:lnTo>
                    <a:pt x="2410542" y="2636115"/>
                  </a:lnTo>
                  <a:lnTo>
                    <a:pt x="2410542" y="2614017"/>
                  </a:lnTo>
                  <a:lnTo>
                    <a:pt x="2410542" y="2566482"/>
                  </a:lnTo>
                  <a:lnTo>
                    <a:pt x="2410542" y="2544384"/>
                  </a:lnTo>
                  <a:lnTo>
                    <a:pt x="2410542" y="2495147"/>
                  </a:lnTo>
                  <a:lnTo>
                    <a:pt x="2410542" y="2473049"/>
                  </a:lnTo>
                  <a:lnTo>
                    <a:pt x="2410542" y="2445615"/>
                  </a:lnTo>
                  <a:lnTo>
                    <a:pt x="2410542" y="2423517"/>
                  </a:lnTo>
                  <a:lnTo>
                    <a:pt x="2410542" y="2332532"/>
                  </a:lnTo>
                  <a:lnTo>
                    <a:pt x="2410542" y="2310433"/>
                  </a:lnTo>
                  <a:lnTo>
                    <a:pt x="2410542" y="2304647"/>
                  </a:lnTo>
                  <a:lnTo>
                    <a:pt x="2410542" y="2282549"/>
                  </a:lnTo>
                  <a:lnTo>
                    <a:pt x="2410542" y="2146721"/>
                  </a:lnTo>
                  <a:lnTo>
                    <a:pt x="2410542" y="2142032"/>
                  </a:lnTo>
                  <a:lnTo>
                    <a:pt x="2410542" y="2139925"/>
                  </a:lnTo>
                  <a:lnTo>
                    <a:pt x="2410542" y="2137864"/>
                  </a:lnTo>
                  <a:lnTo>
                    <a:pt x="2410542" y="2124622"/>
                  </a:lnTo>
                  <a:lnTo>
                    <a:pt x="2410542" y="2123432"/>
                  </a:lnTo>
                  <a:lnTo>
                    <a:pt x="2410542" y="2119933"/>
                  </a:lnTo>
                  <a:lnTo>
                    <a:pt x="2410542" y="2097049"/>
                  </a:lnTo>
                  <a:cubicBezTo>
                    <a:pt x="2410542" y="2073661"/>
                    <a:pt x="2410542" y="2037517"/>
                    <a:pt x="2410542" y="1981658"/>
                  </a:cubicBezTo>
                  <a:lnTo>
                    <a:pt x="2410542" y="1956221"/>
                  </a:lnTo>
                  <a:lnTo>
                    <a:pt x="2410542" y="1949425"/>
                  </a:lnTo>
                  <a:lnTo>
                    <a:pt x="2410542" y="1947364"/>
                  </a:lnTo>
                  <a:lnTo>
                    <a:pt x="2410542" y="1934122"/>
                  </a:lnTo>
                  <a:lnTo>
                    <a:pt x="2410542" y="1932932"/>
                  </a:lnTo>
                  <a:lnTo>
                    <a:pt x="2410542" y="1906549"/>
                  </a:lnTo>
                  <a:lnTo>
                    <a:pt x="2410542" y="1882214"/>
                  </a:lnTo>
                  <a:lnTo>
                    <a:pt x="2410542" y="1861030"/>
                  </a:lnTo>
                  <a:lnTo>
                    <a:pt x="2410542" y="1791158"/>
                  </a:lnTo>
                  <a:lnTo>
                    <a:pt x="2410542" y="1747978"/>
                  </a:lnTo>
                  <a:lnTo>
                    <a:pt x="2410542" y="1709102"/>
                  </a:lnTo>
                  <a:close/>
                  <a:moveTo>
                    <a:pt x="1261975" y="135606"/>
                  </a:moveTo>
                  <a:cubicBezTo>
                    <a:pt x="1219540" y="135606"/>
                    <a:pt x="1177106" y="144559"/>
                    <a:pt x="1145043" y="162467"/>
                  </a:cubicBezTo>
                  <a:cubicBezTo>
                    <a:pt x="1145043" y="162467"/>
                    <a:pt x="1145043" y="162467"/>
                    <a:pt x="230339" y="690261"/>
                  </a:cubicBezTo>
                  <a:cubicBezTo>
                    <a:pt x="166216" y="727960"/>
                    <a:pt x="113408" y="820324"/>
                    <a:pt x="113408" y="893838"/>
                  </a:cubicBezTo>
                  <a:lnTo>
                    <a:pt x="113408" y="1082390"/>
                  </a:lnTo>
                  <a:lnTo>
                    <a:pt x="2410542" y="1082390"/>
                  </a:lnTo>
                  <a:lnTo>
                    <a:pt x="2410542" y="893838"/>
                  </a:lnTo>
                  <a:cubicBezTo>
                    <a:pt x="2410542" y="820324"/>
                    <a:pt x="2357734" y="727960"/>
                    <a:pt x="2293610" y="690261"/>
                  </a:cubicBezTo>
                  <a:cubicBezTo>
                    <a:pt x="2293610" y="690261"/>
                    <a:pt x="2293610" y="690261"/>
                    <a:pt x="1378906" y="162467"/>
                  </a:cubicBezTo>
                  <a:cubicBezTo>
                    <a:pt x="1346844" y="144559"/>
                    <a:pt x="1304410" y="135606"/>
                    <a:pt x="1261975" y="135606"/>
                  </a:cubicBezTo>
                  <a:close/>
                  <a:moveTo>
                    <a:pt x="1261975" y="0"/>
                  </a:moveTo>
                  <a:cubicBezTo>
                    <a:pt x="1308600" y="0"/>
                    <a:pt x="1355224" y="9837"/>
                    <a:pt x="1390452" y="29513"/>
                  </a:cubicBezTo>
                  <a:cubicBezTo>
                    <a:pt x="2395472" y="609420"/>
                    <a:pt x="2395472" y="609420"/>
                    <a:pt x="2395472" y="609420"/>
                  </a:cubicBezTo>
                  <a:cubicBezTo>
                    <a:pt x="2465927" y="650842"/>
                    <a:pt x="2523949" y="752325"/>
                    <a:pt x="2523949" y="833098"/>
                  </a:cubicBezTo>
                  <a:cubicBezTo>
                    <a:pt x="2523949" y="1702959"/>
                    <a:pt x="2523949" y="1920424"/>
                    <a:pt x="2523949" y="1974790"/>
                  </a:cubicBezTo>
                  <a:lnTo>
                    <a:pt x="2523949" y="1976098"/>
                  </a:lnTo>
                  <a:lnTo>
                    <a:pt x="2523949" y="1990647"/>
                  </a:lnTo>
                  <a:lnTo>
                    <a:pt x="2523949" y="1992912"/>
                  </a:lnTo>
                  <a:lnTo>
                    <a:pt x="2523949" y="2000379"/>
                  </a:lnTo>
                  <a:lnTo>
                    <a:pt x="2523949" y="2180255"/>
                  </a:lnTo>
                  <a:lnTo>
                    <a:pt x="2523949" y="2204536"/>
                  </a:lnTo>
                  <a:lnTo>
                    <a:pt x="2523949" y="2358928"/>
                  </a:lnTo>
                  <a:lnTo>
                    <a:pt x="2523949" y="2383208"/>
                  </a:lnTo>
                  <a:lnTo>
                    <a:pt x="2523949" y="2513815"/>
                  </a:lnTo>
                  <a:lnTo>
                    <a:pt x="2523949" y="2538095"/>
                  </a:lnTo>
                  <a:lnTo>
                    <a:pt x="2523949" y="2646616"/>
                  </a:lnTo>
                  <a:lnTo>
                    <a:pt x="2523949" y="2670896"/>
                  </a:lnTo>
                  <a:lnTo>
                    <a:pt x="2523949" y="2759029"/>
                  </a:lnTo>
                  <a:lnTo>
                    <a:pt x="2523949" y="2783310"/>
                  </a:lnTo>
                  <a:lnTo>
                    <a:pt x="2523949" y="2852754"/>
                  </a:lnTo>
                  <a:lnTo>
                    <a:pt x="2523949" y="2877035"/>
                  </a:lnTo>
                  <a:lnTo>
                    <a:pt x="2523949" y="2929490"/>
                  </a:lnTo>
                  <a:lnTo>
                    <a:pt x="2523949" y="2953771"/>
                  </a:lnTo>
                  <a:lnTo>
                    <a:pt x="2523949" y="2990936"/>
                  </a:lnTo>
                  <a:lnTo>
                    <a:pt x="2523949" y="3015216"/>
                  </a:lnTo>
                  <a:lnTo>
                    <a:pt x="2523949" y="3074750"/>
                  </a:lnTo>
                  <a:lnTo>
                    <a:pt x="2523949" y="3099031"/>
                  </a:lnTo>
                  <a:lnTo>
                    <a:pt x="2523949" y="3117790"/>
                  </a:lnTo>
                  <a:cubicBezTo>
                    <a:pt x="2523949" y="3135912"/>
                    <a:pt x="2523949" y="3135912"/>
                    <a:pt x="2523949" y="3135912"/>
                  </a:cubicBezTo>
                  <a:lnTo>
                    <a:pt x="2523949" y="3142071"/>
                  </a:lnTo>
                  <a:lnTo>
                    <a:pt x="2523949" y="3143379"/>
                  </a:lnTo>
                  <a:lnTo>
                    <a:pt x="2523949" y="3157927"/>
                  </a:lnTo>
                  <a:lnTo>
                    <a:pt x="2523949" y="3160193"/>
                  </a:lnTo>
                  <a:lnTo>
                    <a:pt x="2523949" y="3347536"/>
                  </a:lnTo>
                  <a:lnTo>
                    <a:pt x="2523949" y="3402691"/>
                  </a:lnTo>
                  <a:lnTo>
                    <a:pt x="2523948" y="3402691"/>
                  </a:lnTo>
                  <a:lnTo>
                    <a:pt x="2523948" y="3411812"/>
                  </a:lnTo>
                  <a:cubicBezTo>
                    <a:pt x="2523948" y="3475886"/>
                    <a:pt x="2523948" y="3475886"/>
                    <a:pt x="2523948" y="3475886"/>
                  </a:cubicBezTo>
                  <a:cubicBezTo>
                    <a:pt x="2523948" y="3558730"/>
                    <a:pt x="2465926" y="3658142"/>
                    <a:pt x="2395471" y="3699565"/>
                  </a:cubicBezTo>
                  <a:cubicBezTo>
                    <a:pt x="1390451" y="4279472"/>
                    <a:pt x="1390451" y="4279472"/>
                    <a:pt x="1390451" y="4279472"/>
                  </a:cubicBezTo>
                  <a:cubicBezTo>
                    <a:pt x="1319996" y="4320893"/>
                    <a:pt x="1203952" y="4320893"/>
                    <a:pt x="1133497" y="4279472"/>
                  </a:cubicBezTo>
                  <a:cubicBezTo>
                    <a:pt x="128477" y="3699565"/>
                    <a:pt x="128477" y="3699565"/>
                    <a:pt x="128477" y="3699565"/>
                  </a:cubicBezTo>
                  <a:cubicBezTo>
                    <a:pt x="58022" y="3658142"/>
                    <a:pt x="0" y="3558730"/>
                    <a:pt x="0" y="3475886"/>
                  </a:cubicBezTo>
                  <a:lnTo>
                    <a:pt x="0" y="2884161"/>
                  </a:lnTo>
                  <a:lnTo>
                    <a:pt x="1" y="2884161"/>
                  </a:lnTo>
                  <a:lnTo>
                    <a:pt x="1" y="2000379"/>
                  </a:lnTo>
                  <a:lnTo>
                    <a:pt x="1" y="1992912"/>
                  </a:lnTo>
                  <a:lnTo>
                    <a:pt x="1" y="1976098"/>
                  </a:lnTo>
                  <a:lnTo>
                    <a:pt x="1" y="833098"/>
                  </a:lnTo>
                  <a:cubicBezTo>
                    <a:pt x="1" y="752325"/>
                    <a:pt x="58023" y="650842"/>
                    <a:pt x="128478" y="609420"/>
                  </a:cubicBezTo>
                  <a:cubicBezTo>
                    <a:pt x="1133498" y="29513"/>
                    <a:pt x="1133498" y="29513"/>
                    <a:pt x="1133498" y="29513"/>
                  </a:cubicBezTo>
                  <a:cubicBezTo>
                    <a:pt x="1168726" y="9837"/>
                    <a:pt x="1215350" y="0"/>
                    <a:pt x="1261975" y="0"/>
                  </a:cubicBezTo>
                  <a:close/>
                </a:path>
              </a:pathLst>
            </a:custGeom>
            <a:solidFill>
              <a:srgbClr val="2ABDC7"/>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p>
          </p:txBody>
        </p:sp>
        <p:sp>
          <p:nvSpPr>
            <p:cNvPr id="11" name="TextBox 29"/>
            <p:cNvSpPr txBox="1"/>
            <p:nvPr/>
          </p:nvSpPr>
          <p:spPr>
            <a:xfrm>
              <a:off x="1416066" y="4225272"/>
              <a:ext cx="1994016" cy="1477328"/>
            </a:xfrm>
            <a:prstGeom prst="rect">
              <a:avLst/>
            </a:prstGeom>
            <a:noFill/>
          </p:spPr>
          <p:txBody>
            <a:bodyPr wrap="square" lIns="0" tIns="0" rIns="0" bIns="0" rtlCol="0">
              <a:spAutoFit/>
            </a:bodyPr>
            <a:lstStyle/>
            <a:p>
              <a:pPr defTabSz="963930"/>
              <a:r>
                <a:rPr lang="zh-CN" altLang="en-US" sz="2400" dirty="0">
                  <a:solidFill>
                    <a:srgbClr val="006494"/>
                  </a:solidFill>
                  <a:ea typeface="YouYuan" panose="02010509060101010101"/>
                  <a:cs typeface="+mn-ea"/>
                  <a:sym typeface="+mn-lt"/>
                </a:rPr>
                <a:t>通过运行</a:t>
              </a:r>
              <a:r>
                <a:rPr lang="en-US" altLang="zh-CN" sz="2400" dirty="0">
                  <a:solidFill>
                    <a:srgbClr val="06A5BB"/>
                  </a:solidFill>
                  <a:latin typeface="Roboto" panose="02000000000000000000" pitchFamily="2" charset="0"/>
                  <a:ea typeface="Roboto" panose="02000000000000000000" pitchFamily="2" charset="0"/>
                  <a:cs typeface="Roboto" panose="02000000000000000000" pitchFamily="2" charset="0"/>
                  <a:sym typeface="+mn-lt"/>
                </a:rPr>
                <a:t>Hijack.py</a:t>
              </a:r>
              <a:r>
                <a:rPr lang="zh-CN" altLang="en-US" sz="2400" dirty="0">
                  <a:solidFill>
                    <a:srgbClr val="006494"/>
                  </a:solidFill>
                  <a:ea typeface="YouYuan" panose="02010509060101010101"/>
                  <a:cs typeface="+mn-ea"/>
                  <a:sym typeface="+mn-lt"/>
                </a:rPr>
                <a:t>来</a:t>
              </a:r>
              <a:r>
                <a:rPr lang="zh-CN" altLang="en-US" sz="2400" b="1" dirty="0">
                  <a:solidFill>
                    <a:srgbClr val="006494"/>
                  </a:solidFill>
                  <a:ea typeface="YouYuan" panose="02010509060101010101"/>
                  <a:cs typeface="+mn-ea"/>
                  <a:sym typeface="+mn-lt"/>
                </a:rPr>
                <a:t>发现</a:t>
              </a:r>
              <a:r>
                <a:rPr lang="zh-CN" altLang="en-US" sz="2400" dirty="0">
                  <a:solidFill>
                    <a:srgbClr val="006494"/>
                  </a:solidFill>
                  <a:ea typeface="YouYuan" panose="02010509060101010101"/>
                  <a:cs typeface="+mn-ea"/>
                  <a:sym typeface="+mn-lt"/>
                </a:rPr>
                <a:t>那些可能被劫持的域名</a:t>
              </a:r>
            </a:p>
          </p:txBody>
        </p:sp>
        <p:sp>
          <p:nvSpPr>
            <p:cNvPr id="12" name="TextBox 30"/>
            <p:cNvSpPr txBox="1"/>
            <p:nvPr/>
          </p:nvSpPr>
          <p:spPr>
            <a:xfrm>
              <a:off x="1262175" y="3359838"/>
              <a:ext cx="2216171" cy="430887"/>
            </a:xfrm>
            <a:prstGeom prst="rect">
              <a:avLst/>
            </a:prstGeom>
            <a:noFill/>
          </p:spPr>
          <p:txBody>
            <a:bodyPr wrap="square" lIns="0" tIns="0" rIns="0" bIns="0" rtlCol="0">
              <a:spAutoFit/>
            </a:bodyPr>
            <a:lstStyle/>
            <a:p>
              <a:pPr algn="ctr"/>
              <a:r>
                <a:rPr lang="zh-CN" altLang="en-US" sz="2800" b="1" dirty="0">
                  <a:solidFill>
                    <a:srgbClr val="FFFFFF"/>
                  </a:solidFill>
                  <a:latin typeface="幼圆" panose="02010509060101010101" pitchFamily="49" charset="-122"/>
                  <a:ea typeface="幼圆" panose="02010509060101010101" pitchFamily="49" charset="-122"/>
                </a:rPr>
                <a:t>研究</a:t>
              </a:r>
            </a:p>
          </p:txBody>
        </p:sp>
        <p:sp>
          <p:nvSpPr>
            <p:cNvPr id="13" name="TextBox 20"/>
            <p:cNvSpPr txBox="1"/>
            <p:nvPr/>
          </p:nvSpPr>
          <p:spPr>
            <a:xfrm>
              <a:off x="2099354" y="2551571"/>
              <a:ext cx="541815" cy="615553"/>
            </a:xfrm>
            <a:prstGeom prst="rect">
              <a:avLst/>
            </a:prstGeom>
            <a:noFill/>
          </p:spPr>
          <p:txBody>
            <a:bodyPr wrap="none" lIns="0" tIns="0" rIns="0" bIns="0" rtlCol="0">
              <a:spAutoFit/>
            </a:bodyPr>
            <a:lstStyle/>
            <a:p>
              <a:pPr algn="ctr"/>
              <a:r>
                <a:rPr lang="en-US" altLang="zh-CN" sz="4000" spc="400" dirty="0">
                  <a:solidFill>
                    <a:srgbClr val="2ABDC7"/>
                  </a:solidFill>
                  <a:latin typeface="Agency FB" panose="020B0503020202020204" pitchFamily="34" charset="0"/>
                  <a:ea typeface="微软雅黑" pitchFamily="34" charset="-122"/>
                </a:rPr>
                <a:t>03</a:t>
              </a:r>
              <a:endParaRPr lang="zh-CN" altLang="en-US" sz="4000" spc="400" dirty="0">
                <a:solidFill>
                  <a:srgbClr val="2ABDC7"/>
                </a:solidFill>
                <a:latin typeface="Agency FB" panose="020B0503020202020204" pitchFamily="34" charset="0"/>
                <a:ea typeface="微软雅黑" pitchFamily="34" charset="-122"/>
              </a:endParaRPr>
            </a:p>
          </p:txBody>
        </p:sp>
      </p:grpSp>
      <p:grpSp>
        <p:nvGrpSpPr>
          <p:cNvPr id="14" name="组合 92"/>
          <p:cNvGrpSpPr/>
          <p:nvPr/>
        </p:nvGrpSpPr>
        <p:grpSpPr>
          <a:xfrm>
            <a:off x="9073149" y="1549182"/>
            <a:ext cx="2523949" cy="4310537"/>
            <a:chOff x="1108288" y="2186627"/>
            <a:chExt cx="2523949" cy="4310537"/>
          </a:xfrm>
        </p:grpSpPr>
        <p:sp>
          <p:nvSpPr>
            <p:cNvPr id="15" name="任意多边形 93"/>
            <p:cNvSpPr/>
            <p:nvPr/>
          </p:nvSpPr>
          <p:spPr>
            <a:xfrm>
              <a:off x="1108288" y="2186627"/>
              <a:ext cx="2523949" cy="4310537"/>
            </a:xfrm>
            <a:custGeom>
              <a:avLst/>
              <a:gdLst>
                <a:gd name="connsiteX0" fmla="*/ 113408 w 2523949"/>
                <a:gd name="connsiteY0" fmla="*/ 1709102 h 4310537"/>
                <a:gd name="connsiteX1" fmla="*/ 113408 w 2523949"/>
                <a:gd name="connsiteY1" fmla="*/ 1934122 h 4310537"/>
                <a:gd name="connsiteX2" fmla="*/ 113408 w 2523949"/>
                <a:gd name="connsiteY2" fmla="*/ 1949425 h 4310537"/>
                <a:gd name="connsiteX3" fmla="*/ 113408 w 2523949"/>
                <a:gd name="connsiteY3" fmla="*/ 1956221 h 4310537"/>
                <a:gd name="connsiteX4" fmla="*/ 113408 w 2523949"/>
                <a:gd name="connsiteY4" fmla="*/ 2124622 h 4310537"/>
                <a:gd name="connsiteX5" fmla="*/ 113408 w 2523949"/>
                <a:gd name="connsiteY5" fmla="*/ 2139925 h 4310537"/>
                <a:gd name="connsiteX6" fmla="*/ 113408 w 2523949"/>
                <a:gd name="connsiteY6" fmla="*/ 2146721 h 4310537"/>
                <a:gd name="connsiteX7" fmla="*/ 113408 w 2523949"/>
                <a:gd name="connsiteY7" fmla="*/ 2989710 h 4310537"/>
                <a:gd name="connsiteX8" fmla="*/ 113408 w 2523949"/>
                <a:gd name="connsiteY8" fmla="*/ 2996506 h 4310537"/>
                <a:gd name="connsiteX9" fmla="*/ 113408 w 2523949"/>
                <a:gd name="connsiteY9" fmla="*/ 3011809 h 4310537"/>
                <a:gd name="connsiteX10" fmla="*/ 113408 w 2523949"/>
                <a:gd name="connsiteY10" fmla="*/ 3180210 h 4310537"/>
                <a:gd name="connsiteX11" fmla="*/ 113408 w 2523949"/>
                <a:gd name="connsiteY11" fmla="*/ 3187006 h 4310537"/>
                <a:gd name="connsiteX12" fmla="*/ 113408 w 2523949"/>
                <a:gd name="connsiteY12" fmla="*/ 3202309 h 4310537"/>
                <a:gd name="connsiteX13" fmla="*/ 113408 w 2523949"/>
                <a:gd name="connsiteY13" fmla="*/ 3402691 h 4310537"/>
                <a:gd name="connsiteX14" fmla="*/ 113407 w 2523949"/>
                <a:gd name="connsiteY14" fmla="*/ 3402691 h 4310537"/>
                <a:gd name="connsiteX15" fmla="*/ 113407 w 2523949"/>
                <a:gd name="connsiteY15" fmla="*/ 3415286 h 4310537"/>
                <a:gd name="connsiteX16" fmla="*/ 230338 w 2523949"/>
                <a:gd name="connsiteY16" fmla="*/ 3618864 h 4310537"/>
                <a:gd name="connsiteX17" fmla="*/ 1145042 w 2523949"/>
                <a:gd name="connsiteY17" fmla="*/ 4146658 h 4310537"/>
                <a:gd name="connsiteX18" fmla="*/ 1378905 w 2523949"/>
                <a:gd name="connsiteY18" fmla="*/ 4146658 h 4310537"/>
                <a:gd name="connsiteX19" fmla="*/ 2293609 w 2523949"/>
                <a:gd name="connsiteY19" fmla="*/ 3618864 h 4310537"/>
                <a:gd name="connsiteX20" fmla="*/ 2410541 w 2523949"/>
                <a:gd name="connsiteY20" fmla="*/ 3415286 h 4310537"/>
                <a:gd name="connsiteX21" fmla="*/ 2410541 w 2523949"/>
                <a:gd name="connsiteY21" fmla="*/ 3306564 h 4310537"/>
                <a:gd name="connsiteX22" fmla="*/ 2410541 w 2523949"/>
                <a:gd name="connsiteY22" fmla="*/ 3224786 h 4310537"/>
                <a:gd name="connsiteX23" fmla="*/ 2410541 w 2523949"/>
                <a:gd name="connsiteY23" fmla="*/ 3223087 h 4310537"/>
                <a:gd name="connsiteX24" fmla="*/ 2410541 w 2523949"/>
                <a:gd name="connsiteY24" fmla="*/ 3211196 h 4310537"/>
                <a:gd name="connsiteX25" fmla="*/ 2410541 w 2523949"/>
                <a:gd name="connsiteY25" fmla="*/ 3202938 h 4310537"/>
                <a:gd name="connsiteX26" fmla="*/ 2410541 w 2523949"/>
                <a:gd name="connsiteY26" fmla="*/ 3178919 h 4310537"/>
                <a:gd name="connsiteX27" fmla="*/ 2410541 w 2523949"/>
                <a:gd name="connsiteY27" fmla="*/ 3116064 h 4310537"/>
                <a:gd name="connsiteX28" fmla="*/ 2410541 w 2523949"/>
                <a:gd name="connsiteY28" fmla="*/ 3048349 h 4310537"/>
                <a:gd name="connsiteX29" fmla="*/ 2410541 w 2523949"/>
                <a:gd name="connsiteY29" fmla="*/ 3012438 h 4310537"/>
                <a:gd name="connsiteX30" fmla="*/ 2410541 w 2523949"/>
                <a:gd name="connsiteY30" fmla="*/ 2948758 h 4310537"/>
                <a:gd name="connsiteX31" fmla="*/ 2410541 w 2523949"/>
                <a:gd name="connsiteY31" fmla="*/ 2884161 h 4310537"/>
                <a:gd name="connsiteX32" fmla="*/ 2410542 w 2523949"/>
                <a:gd name="connsiteY32" fmla="*/ 2884161 h 4310537"/>
                <a:gd name="connsiteX33" fmla="*/ 2410542 w 2523949"/>
                <a:gd name="connsiteY33" fmla="*/ 2879860 h 4310537"/>
                <a:gd name="connsiteX34" fmla="*/ 2410542 w 2523949"/>
                <a:gd name="connsiteY34" fmla="*/ 2859294 h 4310537"/>
                <a:gd name="connsiteX35" fmla="*/ 2410542 w 2523949"/>
                <a:gd name="connsiteY35" fmla="*/ 2857762 h 4310537"/>
                <a:gd name="connsiteX36" fmla="*/ 2410542 w 2523949"/>
                <a:gd name="connsiteY36" fmla="*/ 2837195 h 4310537"/>
                <a:gd name="connsiteX37" fmla="*/ 2410542 w 2523949"/>
                <a:gd name="connsiteY37" fmla="*/ 2823937 h 4310537"/>
                <a:gd name="connsiteX38" fmla="*/ 2410542 w 2523949"/>
                <a:gd name="connsiteY38" fmla="*/ 2801838 h 4310537"/>
                <a:gd name="connsiteX39" fmla="*/ 2410542 w 2523949"/>
                <a:gd name="connsiteY39" fmla="*/ 2756982 h 4310537"/>
                <a:gd name="connsiteX40" fmla="*/ 2410542 w 2523949"/>
                <a:gd name="connsiteY40" fmla="*/ 2754097 h 4310537"/>
                <a:gd name="connsiteX41" fmla="*/ 2410542 w 2523949"/>
                <a:gd name="connsiteY41" fmla="*/ 2734884 h 4310537"/>
                <a:gd name="connsiteX42" fmla="*/ 2410542 w 2523949"/>
                <a:gd name="connsiteY42" fmla="*/ 2731998 h 4310537"/>
                <a:gd name="connsiteX43" fmla="*/ 2410542 w 2523949"/>
                <a:gd name="connsiteY43" fmla="*/ 2668794 h 4310537"/>
                <a:gd name="connsiteX44" fmla="*/ 2410542 w 2523949"/>
                <a:gd name="connsiteY44" fmla="*/ 2646695 h 4310537"/>
                <a:gd name="connsiteX45" fmla="*/ 2410542 w 2523949"/>
                <a:gd name="connsiteY45" fmla="*/ 2636115 h 4310537"/>
                <a:gd name="connsiteX46" fmla="*/ 2410542 w 2523949"/>
                <a:gd name="connsiteY46" fmla="*/ 2614017 h 4310537"/>
                <a:gd name="connsiteX47" fmla="*/ 2410542 w 2523949"/>
                <a:gd name="connsiteY47" fmla="*/ 2566482 h 4310537"/>
                <a:gd name="connsiteX48" fmla="*/ 2410542 w 2523949"/>
                <a:gd name="connsiteY48" fmla="*/ 2544384 h 4310537"/>
                <a:gd name="connsiteX49" fmla="*/ 2410542 w 2523949"/>
                <a:gd name="connsiteY49" fmla="*/ 2495147 h 4310537"/>
                <a:gd name="connsiteX50" fmla="*/ 2410542 w 2523949"/>
                <a:gd name="connsiteY50" fmla="*/ 2473049 h 4310537"/>
                <a:gd name="connsiteX51" fmla="*/ 2410542 w 2523949"/>
                <a:gd name="connsiteY51" fmla="*/ 2445615 h 4310537"/>
                <a:gd name="connsiteX52" fmla="*/ 2410542 w 2523949"/>
                <a:gd name="connsiteY52" fmla="*/ 2423517 h 4310537"/>
                <a:gd name="connsiteX53" fmla="*/ 2410542 w 2523949"/>
                <a:gd name="connsiteY53" fmla="*/ 2332532 h 4310537"/>
                <a:gd name="connsiteX54" fmla="*/ 2410542 w 2523949"/>
                <a:gd name="connsiteY54" fmla="*/ 2310433 h 4310537"/>
                <a:gd name="connsiteX55" fmla="*/ 2410542 w 2523949"/>
                <a:gd name="connsiteY55" fmla="*/ 2304647 h 4310537"/>
                <a:gd name="connsiteX56" fmla="*/ 2410542 w 2523949"/>
                <a:gd name="connsiteY56" fmla="*/ 2282549 h 4310537"/>
                <a:gd name="connsiteX57" fmla="*/ 2410542 w 2523949"/>
                <a:gd name="connsiteY57" fmla="*/ 2146721 h 4310537"/>
                <a:gd name="connsiteX58" fmla="*/ 2410542 w 2523949"/>
                <a:gd name="connsiteY58" fmla="*/ 2142032 h 4310537"/>
                <a:gd name="connsiteX59" fmla="*/ 2410542 w 2523949"/>
                <a:gd name="connsiteY59" fmla="*/ 2139925 h 4310537"/>
                <a:gd name="connsiteX60" fmla="*/ 2410542 w 2523949"/>
                <a:gd name="connsiteY60" fmla="*/ 2137864 h 4310537"/>
                <a:gd name="connsiteX61" fmla="*/ 2410542 w 2523949"/>
                <a:gd name="connsiteY61" fmla="*/ 2124622 h 4310537"/>
                <a:gd name="connsiteX62" fmla="*/ 2410542 w 2523949"/>
                <a:gd name="connsiteY62" fmla="*/ 2123432 h 4310537"/>
                <a:gd name="connsiteX63" fmla="*/ 2410542 w 2523949"/>
                <a:gd name="connsiteY63" fmla="*/ 2119933 h 4310537"/>
                <a:gd name="connsiteX64" fmla="*/ 2410542 w 2523949"/>
                <a:gd name="connsiteY64" fmla="*/ 2097049 h 4310537"/>
                <a:gd name="connsiteX65" fmla="*/ 2410542 w 2523949"/>
                <a:gd name="connsiteY65" fmla="*/ 1981658 h 4310537"/>
                <a:gd name="connsiteX66" fmla="*/ 2410542 w 2523949"/>
                <a:gd name="connsiteY66" fmla="*/ 1956221 h 4310537"/>
                <a:gd name="connsiteX67" fmla="*/ 2410542 w 2523949"/>
                <a:gd name="connsiteY67" fmla="*/ 1949425 h 4310537"/>
                <a:gd name="connsiteX68" fmla="*/ 2410542 w 2523949"/>
                <a:gd name="connsiteY68" fmla="*/ 1947364 h 4310537"/>
                <a:gd name="connsiteX69" fmla="*/ 2410542 w 2523949"/>
                <a:gd name="connsiteY69" fmla="*/ 1934122 h 4310537"/>
                <a:gd name="connsiteX70" fmla="*/ 2410542 w 2523949"/>
                <a:gd name="connsiteY70" fmla="*/ 1932932 h 4310537"/>
                <a:gd name="connsiteX71" fmla="*/ 2410542 w 2523949"/>
                <a:gd name="connsiteY71" fmla="*/ 1906549 h 4310537"/>
                <a:gd name="connsiteX72" fmla="*/ 2410542 w 2523949"/>
                <a:gd name="connsiteY72" fmla="*/ 1882214 h 4310537"/>
                <a:gd name="connsiteX73" fmla="*/ 2410542 w 2523949"/>
                <a:gd name="connsiteY73" fmla="*/ 1861030 h 4310537"/>
                <a:gd name="connsiteX74" fmla="*/ 2410542 w 2523949"/>
                <a:gd name="connsiteY74" fmla="*/ 1791158 h 4310537"/>
                <a:gd name="connsiteX75" fmla="*/ 2410542 w 2523949"/>
                <a:gd name="connsiteY75" fmla="*/ 1747978 h 4310537"/>
                <a:gd name="connsiteX76" fmla="*/ 2410542 w 2523949"/>
                <a:gd name="connsiteY76" fmla="*/ 1709102 h 4310537"/>
                <a:gd name="connsiteX77" fmla="*/ 1261975 w 2523949"/>
                <a:gd name="connsiteY77" fmla="*/ 135606 h 4310537"/>
                <a:gd name="connsiteX78" fmla="*/ 1145043 w 2523949"/>
                <a:gd name="connsiteY78" fmla="*/ 162467 h 4310537"/>
                <a:gd name="connsiteX79" fmla="*/ 230339 w 2523949"/>
                <a:gd name="connsiteY79" fmla="*/ 690261 h 4310537"/>
                <a:gd name="connsiteX80" fmla="*/ 113408 w 2523949"/>
                <a:gd name="connsiteY80" fmla="*/ 893838 h 4310537"/>
                <a:gd name="connsiteX81" fmla="*/ 113408 w 2523949"/>
                <a:gd name="connsiteY81" fmla="*/ 1082390 h 4310537"/>
                <a:gd name="connsiteX82" fmla="*/ 2410542 w 2523949"/>
                <a:gd name="connsiteY82" fmla="*/ 1082390 h 4310537"/>
                <a:gd name="connsiteX83" fmla="*/ 2410542 w 2523949"/>
                <a:gd name="connsiteY83" fmla="*/ 893838 h 4310537"/>
                <a:gd name="connsiteX84" fmla="*/ 2293610 w 2523949"/>
                <a:gd name="connsiteY84" fmla="*/ 690261 h 4310537"/>
                <a:gd name="connsiteX85" fmla="*/ 1378906 w 2523949"/>
                <a:gd name="connsiteY85" fmla="*/ 162467 h 4310537"/>
                <a:gd name="connsiteX86" fmla="*/ 1261975 w 2523949"/>
                <a:gd name="connsiteY86" fmla="*/ 135606 h 4310537"/>
                <a:gd name="connsiteX87" fmla="*/ 1261975 w 2523949"/>
                <a:gd name="connsiteY87" fmla="*/ 0 h 4310537"/>
                <a:gd name="connsiteX88" fmla="*/ 1390452 w 2523949"/>
                <a:gd name="connsiteY88" fmla="*/ 29513 h 4310537"/>
                <a:gd name="connsiteX89" fmla="*/ 2395472 w 2523949"/>
                <a:gd name="connsiteY89" fmla="*/ 609420 h 4310537"/>
                <a:gd name="connsiteX90" fmla="*/ 2523949 w 2523949"/>
                <a:gd name="connsiteY90" fmla="*/ 833098 h 4310537"/>
                <a:gd name="connsiteX91" fmla="*/ 2523949 w 2523949"/>
                <a:gd name="connsiteY91" fmla="*/ 1974790 h 4310537"/>
                <a:gd name="connsiteX92" fmla="*/ 2523949 w 2523949"/>
                <a:gd name="connsiteY92" fmla="*/ 1976098 h 4310537"/>
                <a:gd name="connsiteX93" fmla="*/ 2523949 w 2523949"/>
                <a:gd name="connsiteY93" fmla="*/ 1990647 h 4310537"/>
                <a:gd name="connsiteX94" fmla="*/ 2523949 w 2523949"/>
                <a:gd name="connsiteY94" fmla="*/ 1992912 h 4310537"/>
                <a:gd name="connsiteX95" fmla="*/ 2523949 w 2523949"/>
                <a:gd name="connsiteY95" fmla="*/ 2000379 h 4310537"/>
                <a:gd name="connsiteX96" fmla="*/ 2523949 w 2523949"/>
                <a:gd name="connsiteY96" fmla="*/ 2180255 h 4310537"/>
                <a:gd name="connsiteX97" fmla="*/ 2523949 w 2523949"/>
                <a:gd name="connsiteY97" fmla="*/ 2204536 h 4310537"/>
                <a:gd name="connsiteX98" fmla="*/ 2523949 w 2523949"/>
                <a:gd name="connsiteY98" fmla="*/ 2358928 h 4310537"/>
                <a:gd name="connsiteX99" fmla="*/ 2523949 w 2523949"/>
                <a:gd name="connsiteY99" fmla="*/ 2383208 h 4310537"/>
                <a:gd name="connsiteX100" fmla="*/ 2523949 w 2523949"/>
                <a:gd name="connsiteY100" fmla="*/ 2513815 h 4310537"/>
                <a:gd name="connsiteX101" fmla="*/ 2523949 w 2523949"/>
                <a:gd name="connsiteY101" fmla="*/ 2538095 h 4310537"/>
                <a:gd name="connsiteX102" fmla="*/ 2523949 w 2523949"/>
                <a:gd name="connsiteY102" fmla="*/ 2646616 h 4310537"/>
                <a:gd name="connsiteX103" fmla="*/ 2523949 w 2523949"/>
                <a:gd name="connsiteY103" fmla="*/ 2670896 h 4310537"/>
                <a:gd name="connsiteX104" fmla="*/ 2523949 w 2523949"/>
                <a:gd name="connsiteY104" fmla="*/ 2759029 h 4310537"/>
                <a:gd name="connsiteX105" fmla="*/ 2523949 w 2523949"/>
                <a:gd name="connsiteY105" fmla="*/ 2783310 h 4310537"/>
                <a:gd name="connsiteX106" fmla="*/ 2523949 w 2523949"/>
                <a:gd name="connsiteY106" fmla="*/ 2852754 h 4310537"/>
                <a:gd name="connsiteX107" fmla="*/ 2523949 w 2523949"/>
                <a:gd name="connsiteY107" fmla="*/ 2877035 h 4310537"/>
                <a:gd name="connsiteX108" fmla="*/ 2523949 w 2523949"/>
                <a:gd name="connsiteY108" fmla="*/ 2929490 h 4310537"/>
                <a:gd name="connsiteX109" fmla="*/ 2523949 w 2523949"/>
                <a:gd name="connsiteY109" fmla="*/ 2953771 h 4310537"/>
                <a:gd name="connsiteX110" fmla="*/ 2523949 w 2523949"/>
                <a:gd name="connsiteY110" fmla="*/ 2990936 h 4310537"/>
                <a:gd name="connsiteX111" fmla="*/ 2523949 w 2523949"/>
                <a:gd name="connsiteY111" fmla="*/ 3015216 h 4310537"/>
                <a:gd name="connsiteX112" fmla="*/ 2523949 w 2523949"/>
                <a:gd name="connsiteY112" fmla="*/ 3074750 h 4310537"/>
                <a:gd name="connsiteX113" fmla="*/ 2523949 w 2523949"/>
                <a:gd name="connsiteY113" fmla="*/ 3099031 h 4310537"/>
                <a:gd name="connsiteX114" fmla="*/ 2523949 w 2523949"/>
                <a:gd name="connsiteY114" fmla="*/ 3117790 h 4310537"/>
                <a:gd name="connsiteX115" fmla="*/ 2523949 w 2523949"/>
                <a:gd name="connsiteY115" fmla="*/ 3135912 h 4310537"/>
                <a:gd name="connsiteX116" fmla="*/ 2523949 w 2523949"/>
                <a:gd name="connsiteY116" fmla="*/ 3142071 h 4310537"/>
                <a:gd name="connsiteX117" fmla="*/ 2523949 w 2523949"/>
                <a:gd name="connsiteY117" fmla="*/ 3143379 h 4310537"/>
                <a:gd name="connsiteX118" fmla="*/ 2523949 w 2523949"/>
                <a:gd name="connsiteY118" fmla="*/ 3157927 h 4310537"/>
                <a:gd name="connsiteX119" fmla="*/ 2523949 w 2523949"/>
                <a:gd name="connsiteY119" fmla="*/ 3160193 h 4310537"/>
                <a:gd name="connsiteX120" fmla="*/ 2523949 w 2523949"/>
                <a:gd name="connsiteY120" fmla="*/ 3347536 h 4310537"/>
                <a:gd name="connsiteX121" fmla="*/ 2523949 w 2523949"/>
                <a:gd name="connsiteY121" fmla="*/ 3402691 h 4310537"/>
                <a:gd name="connsiteX122" fmla="*/ 2523948 w 2523949"/>
                <a:gd name="connsiteY122" fmla="*/ 3402691 h 4310537"/>
                <a:gd name="connsiteX123" fmla="*/ 2523948 w 2523949"/>
                <a:gd name="connsiteY123" fmla="*/ 3411812 h 4310537"/>
                <a:gd name="connsiteX124" fmla="*/ 2523948 w 2523949"/>
                <a:gd name="connsiteY124" fmla="*/ 3475886 h 4310537"/>
                <a:gd name="connsiteX125" fmla="*/ 2395471 w 2523949"/>
                <a:gd name="connsiteY125" fmla="*/ 3699565 h 4310537"/>
                <a:gd name="connsiteX126" fmla="*/ 1390451 w 2523949"/>
                <a:gd name="connsiteY126" fmla="*/ 4279472 h 4310537"/>
                <a:gd name="connsiteX127" fmla="*/ 1133497 w 2523949"/>
                <a:gd name="connsiteY127" fmla="*/ 4279472 h 4310537"/>
                <a:gd name="connsiteX128" fmla="*/ 128477 w 2523949"/>
                <a:gd name="connsiteY128" fmla="*/ 3699565 h 4310537"/>
                <a:gd name="connsiteX129" fmla="*/ 0 w 2523949"/>
                <a:gd name="connsiteY129" fmla="*/ 3475886 h 4310537"/>
                <a:gd name="connsiteX130" fmla="*/ 0 w 2523949"/>
                <a:gd name="connsiteY130" fmla="*/ 2884161 h 4310537"/>
                <a:gd name="connsiteX131" fmla="*/ 1 w 2523949"/>
                <a:gd name="connsiteY131" fmla="*/ 2884161 h 4310537"/>
                <a:gd name="connsiteX132" fmla="*/ 1 w 2523949"/>
                <a:gd name="connsiteY132" fmla="*/ 2000379 h 4310537"/>
                <a:gd name="connsiteX133" fmla="*/ 1 w 2523949"/>
                <a:gd name="connsiteY133" fmla="*/ 1992912 h 4310537"/>
                <a:gd name="connsiteX134" fmla="*/ 1 w 2523949"/>
                <a:gd name="connsiteY134" fmla="*/ 1976098 h 4310537"/>
                <a:gd name="connsiteX135" fmla="*/ 1 w 2523949"/>
                <a:gd name="connsiteY135" fmla="*/ 833098 h 4310537"/>
                <a:gd name="connsiteX136" fmla="*/ 128478 w 2523949"/>
                <a:gd name="connsiteY136" fmla="*/ 609420 h 4310537"/>
                <a:gd name="connsiteX137" fmla="*/ 1133498 w 2523949"/>
                <a:gd name="connsiteY137" fmla="*/ 29513 h 4310537"/>
                <a:gd name="connsiteX138" fmla="*/ 1261975 w 2523949"/>
                <a:gd name="connsiteY138" fmla="*/ 0 h 431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2523949" h="4310537">
                  <a:moveTo>
                    <a:pt x="113408" y="1709102"/>
                  </a:moveTo>
                  <a:lnTo>
                    <a:pt x="113408" y="1934122"/>
                  </a:lnTo>
                  <a:lnTo>
                    <a:pt x="113408" y="1949425"/>
                  </a:lnTo>
                  <a:lnTo>
                    <a:pt x="113408" y="1956221"/>
                  </a:lnTo>
                  <a:lnTo>
                    <a:pt x="113408" y="2124622"/>
                  </a:lnTo>
                  <a:lnTo>
                    <a:pt x="113408" y="2139925"/>
                  </a:lnTo>
                  <a:lnTo>
                    <a:pt x="113408" y="2146721"/>
                  </a:lnTo>
                  <a:lnTo>
                    <a:pt x="113408" y="2989710"/>
                  </a:lnTo>
                  <a:lnTo>
                    <a:pt x="113408" y="2996506"/>
                  </a:lnTo>
                  <a:lnTo>
                    <a:pt x="113408" y="3011809"/>
                  </a:lnTo>
                  <a:lnTo>
                    <a:pt x="113408" y="3180210"/>
                  </a:lnTo>
                  <a:lnTo>
                    <a:pt x="113408" y="3187006"/>
                  </a:lnTo>
                  <a:lnTo>
                    <a:pt x="113408" y="3202309"/>
                  </a:lnTo>
                  <a:lnTo>
                    <a:pt x="113408" y="3402691"/>
                  </a:lnTo>
                  <a:lnTo>
                    <a:pt x="113407" y="3402691"/>
                  </a:lnTo>
                  <a:lnTo>
                    <a:pt x="113407" y="3415286"/>
                  </a:lnTo>
                  <a:cubicBezTo>
                    <a:pt x="113407" y="3490685"/>
                    <a:pt x="166215" y="3581164"/>
                    <a:pt x="230338" y="3618864"/>
                  </a:cubicBezTo>
                  <a:cubicBezTo>
                    <a:pt x="230338" y="3618864"/>
                    <a:pt x="230338" y="3618864"/>
                    <a:pt x="1145042" y="4146658"/>
                  </a:cubicBezTo>
                  <a:cubicBezTo>
                    <a:pt x="1209166" y="4184357"/>
                    <a:pt x="1314782" y="4184357"/>
                    <a:pt x="1378905" y="4146658"/>
                  </a:cubicBezTo>
                  <a:cubicBezTo>
                    <a:pt x="1378905" y="4146658"/>
                    <a:pt x="1378905" y="4146658"/>
                    <a:pt x="2293609" y="3618864"/>
                  </a:cubicBezTo>
                  <a:cubicBezTo>
                    <a:pt x="2357733" y="3581164"/>
                    <a:pt x="2410541" y="3490685"/>
                    <a:pt x="2410541" y="3415286"/>
                  </a:cubicBezTo>
                  <a:cubicBezTo>
                    <a:pt x="2410541" y="3415286"/>
                    <a:pt x="2410541" y="3415286"/>
                    <a:pt x="2410541" y="3306564"/>
                  </a:cubicBezTo>
                  <a:lnTo>
                    <a:pt x="2410541" y="3224786"/>
                  </a:lnTo>
                  <a:lnTo>
                    <a:pt x="2410541" y="3223087"/>
                  </a:lnTo>
                  <a:lnTo>
                    <a:pt x="2410541" y="3211196"/>
                  </a:lnTo>
                  <a:lnTo>
                    <a:pt x="2410541" y="3202938"/>
                  </a:lnTo>
                  <a:lnTo>
                    <a:pt x="2410541" y="3178919"/>
                  </a:lnTo>
                  <a:lnTo>
                    <a:pt x="2410541" y="3116064"/>
                  </a:lnTo>
                  <a:lnTo>
                    <a:pt x="2410541" y="3048349"/>
                  </a:lnTo>
                  <a:lnTo>
                    <a:pt x="2410541" y="3012438"/>
                  </a:lnTo>
                  <a:lnTo>
                    <a:pt x="2410541" y="2948758"/>
                  </a:lnTo>
                  <a:lnTo>
                    <a:pt x="2410541" y="2884161"/>
                  </a:lnTo>
                  <a:lnTo>
                    <a:pt x="2410542" y="2884161"/>
                  </a:lnTo>
                  <a:lnTo>
                    <a:pt x="2410542" y="2879860"/>
                  </a:lnTo>
                  <a:lnTo>
                    <a:pt x="2410542" y="2859294"/>
                  </a:lnTo>
                  <a:lnTo>
                    <a:pt x="2410542" y="2857762"/>
                  </a:lnTo>
                  <a:lnTo>
                    <a:pt x="2410542" y="2837195"/>
                  </a:lnTo>
                  <a:lnTo>
                    <a:pt x="2410542" y="2823937"/>
                  </a:lnTo>
                  <a:lnTo>
                    <a:pt x="2410542" y="2801838"/>
                  </a:lnTo>
                  <a:lnTo>
                    <a:pt x="2410542" y="2756982"/>
                  </a:lnTo>
                  <a:lnTo>
                    <a:pt x="2410542" y="2754097"/>
                  </a:lnTo>
                  <a:lnTo>
                    <a:pt x="2410542" y="2734884"/>
                  </a:lnTo>
                  <a:lnTo>
                    <a:pt x="2410542" y="2731998"/>
                  </a:lnTo>
                  <a:lnTo>
                    <a:pt x="2410542" y="2668794"/>
                  </a:lnTo>
                  <a:lnTo>
                    <a:pt x="2410542" y="2646695"/>
                  </a:lnTo>
                  <a:lnTo>
                    <a:pt x="2410542" y="2636115"/>
                  </a:lnTo>
                  <a:lnTo>
                    <a:pt x="2410542" y="2614017"/>
                  </a:lnTo>
                  <a:lnTo>
                    <a:pt x="2410542" y="2566482"/>
                  </a:lnTo>
                  <a:lnTo>
                    <a:pt x="2410542" y="2544384"/>
                  </a:lnTo>
                  <a:lnTo>
                    <a:pt x="2410542" y="2495147"/>
                  </a:lnTo>
                  <a:lnTo>
                    <a:pt x="2410542" y="2473049"/>
                  </a:lnTo>
                  <a:lnTo>
                    <a:pt x="2410542" y="2445615"/>
                  </a:lnTo>
                  <a:lnTo>
                    <a:pt x="2410542" y="2423517"/>
                  </a:lnTo>
                  <a:lnTo>
                    <a:pt x="2410542" y="2332532"/>
                  </a:lnTo>
                  <a:lnTo>
                    <a:pt x="2410542" y="2310433"/>
                  </a:lnTo>
                  <a:lnTo>
                    <a:pt x="2410542" y="2304647"/>
                  </a:lnTo>
                  <a:lnTo>
                    <a:pt x="2410542" y="2282549"/>
                  </a:lnTo>
                  <a:lnTo>
                    <a:pt x="2410542" y="2146721"/>
                  </a:lnTo>
                  <a:lnTo>
                    <a:pt x="2410542" y="2142032"/>
                  </a:lnTo>
                  <a:lnTo>
                    <a:pt x="2410542" y="2139925"/>
                  </a:lnTo>
                  <a:lnTo>
                    <a:pt x="2410542" y="2137864"/>
                  </a:lnTo>
                  <a:lnTo>
                    <a:pt x="2410542" y="2124622"/>
                  </a:lnTo>
                  <a:lnTo>
                    <a:pt x="2410542" y="2123432"/>
                  </a:lnTo>
                  <a:lnTo>
                    <a:pt x="2410542" y="2119933"/>
                  </a:lnTo>
                  <a:lnTo>
                    <a:pt x="2410542" y="2097049"/>
                  </a:lnTo>
                  <a:cubicBezTo>
                    <a:pt x="2410542" y="2073661"/>
                    <a:pt x="2410542" y="2037517"/>
                    <a:pt x="2410542" y="1981658"/>
                  </a:cubicBezTo>
                  <a:lnTo>
                    <a:pt x="2410542" y="1956221"/>
                  </a:lnTo>
                  <a:lnTo>
                    <a:pt x="2410542" y="1949425"/>
                  </a:lnTo>
                  <a:lnTo>
                    <a:pt x="2410542" y="1947364"/>
                  </a:lnTo>
                  <a:lnTo>
                    <a:pt x="2410542" y="1934122"/>
                  </a:lnTo>
                  <a:lnTo>
                    <a:pt x="2410542" y="1932932"/>
                  </a:lnTo>
                  <a:lnTo>
                    <a:pt x="2410542" y="1906549"/>
                  </a:lnTo>
                  <a:lnTo>
                    <a:pt x="2410542" y="1882214"/>
                  </a:lnTo>
                  <a:lnTo>
                    <a:pt x="2410542" y="1861030"/>
                  </a:lnTo>
                  <a:lnTo>
                    <a:pt x="2410542" y="1791158"/>
                  </a:lnTo>
                  <a:lnTo>
                    <a:pt x="2410542" y="1747978"/>
                  </a:lnTo>
                  <a:lnTo>
                    <a:pt x="2410542" y="1709102"/>
                  </a:lnTo>
                  <a:close/>
                  <a:moveTo>
                    <a:pt x="1261975" y="135606"/>
                  </a:moveTo>
                  <a:cubicBezTo>
                    <a:pt x="1219540" y="135606"/>
                    <a:pt x="1177106" y="144559"/>
                    <a:pt x="1145043" y="162467"/>
                  </a:cubicBezTo>
                  <a:cubicBezTo>
                    <a:pt x="1145043" y="162467"/>
                    <a:pt x="1145043" y="162467"/>
                    <a:pt x="230339" y="690261"/>
                  </a:cubicBezTo>
                  <a:cubicBezTo>
                    <a:pt x="166216" y="727960"/>
                    <a:pt x="113408" y="820324"/>
                    <a:pt x="113408" y="893838"/>
                  </a:cubicBezTo>
                  <a:lnTo>
                    <a:pt x="113408" y="1082390"/>
                  </a:lnTo>
                  <a:lnTo>
                    <a:pt x="2410542" y="1082390"/>
                  </a:lnTo>
                  <a:lnTo>
                    <a:pt x="2410542" y="893838"/>
                  </a:lnTo>
                  <a:cubicBezTo>
                    <a:pt x="2410542" y="820324"/>
                    <a:pt x="2357734" y="727960"/>
                    <a:pt x="2293610" y="690261"/>
                  </a:cubicBezTo>
                  <a:cubicBezTo>
                    <a:pt x="2293610" y="690261"/>
                    <a:pt x="2293610" y="690261"/>
                    <a:pt x="1378906" y="162467"/>
                  </a:cubicBezTo>
                  <a:cubicBezTo>
                    <a:pt x="1346844" y="144559"/>
                    <a:pt x="1304410" y="135606"/>
                    <a:pt x="1261975" y="135606"/>
                  </a:cubicBezTo>
                  <a:close/>
                  <a:moveTo>
                    <a:pt x="1261975" y="0"/>
                  </a:moveTo>
                  <a:cubicBezTo>
                    <a:pt x="1308600" y="0"/>
                    <a:pt x="1355224" y="9837"/>
                    <a:pt x="1390452" y="29513"/>
                  </a:cubicBezTo>
                  <a:cubicBezTo>
                    <a:pt x="2395472" y="609420"/>
                    <a:pt x="2395472" y="609420"/>
                    <a:pt x="2395472" y="609420"/>
                  </a:cubicBezTo>
                  <a:cubicBezTo>
                    <a:pt x="2465927" y="650842"/>
                    <a:pt x="2523949" y="752325"/>
                    <a:pt x="2523949" y="833098"/>
                  </a:cubicBezTo>
                  <a:cubicBezTo>
                    <a:pt x="2523949" y="1702959"/>
                    <a:pt x="2523949" y="1920424"/>
                    <a:pt x="2523949" y="1974790"/>
                  </a:cubicBezTo>
                  <a:lnTo>
                    <a:pt x="2523949" y="1976098"/>
                  </a:lnTo>
                  <a:lnTo>
                    <a:pt x="2523949" y="1990647"/>
                  </a:lnTo>
                  <a:lnTo>
                    <a:pt x="2523949" y="1992912"/>
                  </a:lnTo>
                  <a:lnTo>
                    <a:pt x="2523949" y="2000379"/>
                  </a:lnTo>
                  <a:lnTo>
                    <a:pt x="2523949" y="2180255"/>
                  </a:lnTo>
                  <a:lnTo>
                    <a:pt x="2523949" y="2204536"/>
                  </a:lnTo>
                  <a:lnTo>
                    <a:pt x="2523949" y="2358928"/>
                  </a:lnTo>
                  <a:lnTo>
                    <a:pt x="2523949" y="2383208"/>
                  </a:lnTo>
                  <a:lnTo>
                    <a:pt x="2523949" y="2513815"/>
                  </a:lnTo>
                  <a:lnTo>
                    <a:pt x="2523949" y="2538095"/>
                  </a:lnTo>
                  <a:lnTo>
                    <a:pt x="2523949" y="2646616"/>
                  </a:lnTo>
                  <a:lnTo>
                    <a:pt x="2523949" y="2670896"/>
                  </a:lnTo>
                  <a:lnTo>
                    <a:pt x="2523949" y="2759029"/>
                  </a:lnTo>
                  <a:lnTo>
                    <a:pt x="2523949" y="2783310"/>
                  </a:lnTo>
                  <a:lnTo>
                    <a:pt x="2523949" y="2852754"/>
                  </a:lnTo>
                  <a:lnTo>
                    <a:pt x="2523949" y="2877035"/>
                  </a:lnTo>
                  <a:lnTo>
                    <a:pt x="2523949" y="2929490"/>
                  </a:lnTo>
                  <a:lnTo>
                    <a:pt x="2523949" y="2953771"/>
                  </a:lnTo>
                  <a:lnTo>
                    <a:pt x="2523949" y="2990936"/>
                  </a:lnTo>
                  <a:lnTo>
                    <a:pt x="2523949" y="3015216"/>
                  </a:lnTo>
                  <a:lnTo>
                    <a:pt x="2523949" y="3074750"/>
                  </a:lnTo>
                  <a:lnTo>
                    <a:pt x="2523949" y="3099031"/>
                  </a:lnTo>
                  <a:lnTo>
                    <a:pt x="2523949" y="3117790"/>
                  </a:lnTo>
                  <a:cubicBezTo>
                    <a:pt x="2523949" y="3135912"/>
                    <a:pt x="2523949" y="3135912"/>
                    <a:pt x="2523949" y="3135912"/>
                  </a:cubicBezTo>
                  <a:lnTo>
                    <a:pt x="2523949" y="3142071"/>
                  </a:lnTo>
                  <a:lnTo>
                    <a:pt x="2523949" y="3143379"/>
                  </a:lnTo>
                  <a:lnTo>
                    <a:pt x="2523949" y="3157927"/>
                  </a:lnTo>
                  <a:lnTo>
                    <a:pt x="2523949" y="3160193"/>
                  </a:lnTo>
                  <a:lnTo>
                    <a:pt x="2523949" y="3347536"/>
                  </a:lnTo>
                  <a:lnTo>
                    <a:pt x="2523949" y="3402691"/>
                  </a:lnTo>
                  <a:lnTo>
                    <a:pt x="2523948" y="3402691"/>
                  </a:lnTo>
                  <a:lnTo>
                    <a:pt x="2523948" y="3411812"/>
                  </a:lnTo>
                  <a:cubicBezTo>
                    <a:pt x="2523948" y="3475886"/>
                    <a:pt x="2523948" y="3475886"/>
                    <a:pt x="2523948" y="3475886"/>
                  </a:cubicBezTo>
                  <a:cubicBezTo>
                    <a:pt x="2523948" y="3558730"/>
                    <a:pt x="2465926" y="3658142"/>
                    <a:pt x="2395471" y="3699565"/>
                  </a:cubicBezTo>
                  <a:cubicBezTo>
                    <a:pt x="1390451" y="4279472"/>
                    <a:pt x="1390451" y="4279472"/>
                    <a:pt x="1390451" y="4279472"/>
                  </a:cubicBezTo>
                  <a:cubicBezTo>
                    <a:pt x="1319996" y="4320893"/>
                    <a:pt x="1203952" y="4320893"/>
                    <a:pt x="1133497" y="4279472"/>
                  </a:cubicBezTo>
                  <a:cubicBezTo>
                    <a:pt x="128477" y="3699565"/>
                    <a:pt x="128477" y="3699565"/>
                    <a:pt x="128477" y="3699565"/>
                  </a:cubicBezTo>
                  <a:cubicBezTo>
                    <a:pt x="58022" y="3658142"/>
                    <a:pt x="0" y="3558730"/>
                    <a:pt x="0" y="3475886"/>
                  </a:cubicBezTo>
                  <a:lnTo>
                    <a:pt x="0" y="2884161"/>
                  </a:lnTo>
                  <a:lnTo>
                    <a:pt x="1" y="2884161"/>
                  </a:lnTo>
                  <a:lnTo>
                    <a:pt x="1" y="2000379"/>
                  </a:lnTo>
                  <a:lnTo>
                    <a:pt x="1" y="1992912"/>
                  </a:lnTo>
                  <a:lnTo>
                    <a:pt x="1" y="1976098"/>
                  </a:lnTo>
                  <a:lnTo>
                    <a:pt x="1" y="833098"/>
                  </a:lnTo>
                  <a:cubicBezTo>
                    <a:pt x="1" y="752325"/>
                    <a:pt x="58023" y="650842"/>
                    <a:pt x="128478" y="609420"/>
                  </a:cubicBezTo>
                  <a:cubicBezTo>
                    <a:pt x="1133498" y="29513"/>
                    <a:pt x="1133498" y="29513"/>
                    <a:pt x="1133498" y="29513"/>
                  </a:cubicBezTo>
                  <a:cubicBezTo>
                    <a:pt x="1168726" y="9837"/>
                    <a:pt x="1215350" y="0"/>
                    <a:pt x="1261975" y="0"/>
                  </a:cubicBezTo>
                  <a:close/>
                </a:path>
              </a:pathLst>
            </a:custGeom>
            <a:solidFill>
              <a:srgbClr val="4C4B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p>
          </p:txBody>
        </p:sp>
        <p:sp>
          <p:nvSpPr>
            <p:cNvPr id="16" name="TextBox 29"/>
            <p:cNvSpPr txBox="1"/>
            <p:nvPr/>
          </p:nvSpPr>
          <p:spPr>
            <a:xfrm>
              <a:off x="1527139" y="4283315"/>
              <a:ext cx="1686244" cy="1107996"/>
            </a:xfrm>
            <a:prstGeom prst="rect">
              <a:avLst/>
            </a:prstGeom>
            <a:noFill/>
          </p:spPr>
          <p:txBody>
            <a:bodyPr wrap="square" lIns="0" tIns="0" rIns="0" bIns="0" rtlCol="0">
              <a:spAutoFit/>
            </a:bodyPr>
            <a:lstStyle/>
            <a:p>
              <a:pPr defTabSz="963930"/>
              <a:r>
                <a:rPr lang="zh-CN" altLang="en-US" sz="2400" b="1" dirty="0">
                  <a:solidFill>
                    <a:srgbClr val="006494"/>
                  </a:solidFill>
                  <a:ea typeface="YouYuan" panose="02010509060101010101"/>
                  <a:cs typeface="+mn-ea"/>
                  <a:sym typeface="+mn-lt"/>
                </a:rPr>
                <a:t>验证</a:t>
              </a:r>
              <a:r>
                <a:rPr lang="zh-CN" altLang="en-US" sz="2400" dirty="0">
                  <a:solidFill>
                    <a:srgbClr val="006494"/>
                  </a:solidFill>
                  <a:ea typeface="YouYuan" panose="02010509060101010101"/>
                  <a:cs typeface="+mn-ea"/>
                  <a:sym typeface="+mn-lt"/>
                </a:rPr>
                <a:t>或攻击这些可能被劫持的域名</a:t>
              </a:r>
            </a:p>
          </p:txBody>
        </p:sp>
        <p:sp>
          <p:nvSpPr>
            <p:cNvPr id="17" name="TextBox 30"/>
            <p:cNvSpPr txBox="1"/>
            <p:nvPr/>
          </p:nvSpPr>
          <p:spPr>
            <a:xfrm>
              <a:off x="1599541" y="3366930"/>
              <a:ext cx="1797320" cy="430887"/>
            </a:xfrm>
            <a:prstGeom prst="rect">
              <a:avLst/>
            </a:prstGeom>
            <a:noFill/>
          </p:spPr>
          <p:txBody>
            <a:bodyPr wrap="square" lIns="0" tIns="0" rIns="0" bIns="0" rtlCol="0">
              <a:spAutoFit/>
            </a:bodyPr>
            <a:lstStyle/>
            <a:p>
              <a:r>
                <a:rPr lang="ja-JP" altLang="en-US" sz="2800" b="1" dirty="0">
                  <a:solidFill>
                    <a:srgbClr val="FFFFFF"/>
                  </a:solidFill>
                  <a:latin typeface="幼圆" panose="02010509060101010101" pitchFamily="49" charset="-122"/>
                  <a:ea typeface="幼圆" panose="02010509060101010101" pitchFamily="49" charset="-122"/>
                </a:rPr>
                <a:t>利用</a:t>
              </a:r>
              <a:r>
                <a:rPr lang="en-GB" altLang="ja-JP" sz="2800" b="1" dirty="0">
                  <a:solidFill>
                    <a:srgbClr val="FFFFFF"/>
                  </a:solidFill>
                  <a:latin typeface="幼圆" panose="02010509060101010101" pitchFamily="49" charset="-122"/>
                  <a:ea typeface="幼圆" panose="02010509060101010101" pitchFamily="49" charset="-122"/>
                </a:rPr>
                <a:t>/</a:t>
              </a:r>
              <a:r>
                <a:rPr lang="ja-JP" altLang="en-US" sz="2800" b="1" dirty="0">
                  <a:solidFill>
                    <a:srgbClr val="FFFFFF"/>
                  </a:solidFill>
                  <a:latin typeface="幼圆" panose="02010509060101010101" pitchFamily="49" charset="-122"/>
                  <a:ea typeface="幼圆" panose="02010509060101010101" pitchFamily="49" charset="-122"/>
                </a:rPr>
                <a:t>攻击</a:t>
              </a:r>
              <a:endParaRPr lang="zh-CN" altLang="en-US" sz="2800" b="1" dirty="0">
                <a:solidFill>
                  <a:srgbClr val="FFFFFF"/>
                </a:solidFill>
                <a:latin typeface="幼圆" panose="02010509060101010101" pitchFamily="49" charset="-122"/>
                <a:ea typeface="幼圆" panose="02010509060101010101" pitchFamily="49" charset="-122"/>
              </a:endParaRPr>
            </a:p>
          </p:txBody>
        </p:sp>
        <p:sp>
          <p:nvSpPr>
            <p:cNvPr id="18" name="TextBox 20"/>
            <p:cNvSpPr txBox="1"/>
            <p:nvPr/>
          </p:nvSpPr>
          <p:spPr>
            <a:xfrm>
              <a:off x="2108972" y="2551571"/>
              <a:ext cx="522579" cy="615553"/>
            </a:xfrm>
            <a:prstGeom prst="rect">
              <a:avLst/>
            </a:prstGeom>
            <a:noFill/>
          </p:spPr>
          <p:txBody>
            <a:bodyPr wrap="none" lIns="0" tIns="0" rIns="0" bIns="0" rtlCol="0">
              <a:spAutoFit/>
            </a:bodyPr>
            <a:lstStyle/>
            <a:p>
              <a:pPr algn="ctr"/>
              <a:r>
                <a:rPr lang="en-US" altLang="zh-CN" sz="4000" spc="400" dirty="0">
                  <a:solidFill>
                    <a:srgbClr val="7F7F7F"/>
                  </a:solidFill>
                  <a:latin typeface="Agency FB" panose="020B0503020202020204" pitchFamily="34" charset="0"/>
                  <a:ea typeface="微软雅黑" pitchFamily="34" charset="-122"/>
                </a:rPr>
                <a:t>04</a:t>
              </a:r>
              <a:endParaRPr lang="zh-CN" altLang="en-US" sz="4000" spc="400" dirty="0">
                <a:solidFill>
                  <a:srgbClr val="7F7F7F"/>
                </a:solidFill>
                <a:latin typeface="Agency FB" panose="020B0503020202020204" pitchFamily="34" charset="0"/>
                <a:ea typeface="微软雅黑" pitchFamily="34" charset="-122"/>
              </a:endParaRPr>
            </a:p>
          </p:txBody>
        </p:sp>
      </p:grpSp>
      <p:grpSp>
        <p:nvGrpSpPr>
          <p:cNvPr id="19" name="组合 97"/>
          <p:cNvGrpSpPr/>
          <p:nvPr/>
        </p:nvGrpSpPr>
        <p:grpSpPr>
          <a:xfrm>
            <a:off x="3409707" y="1549182"/>
            <a:ext cx="2523949" cy="4310537"/>
            <a:chOff x="1108288" y="2186627"/>
            <a:chExt cx="2523949" cy="4310537"/>
          </a:xfrm>
        </p:grpSpPr>
        <p:sp>
          <p:nvSpPr>
            <p:cNvPr id="20" name="任意多边形 98"/>
            <p:cNvSpPr/>
            <p:nvPr/>
          </p:nvSpPr>
          <p:spPr>
            <a:xfrm>
              <a:off x="1108288" y="2186627"/>
              <a:ext cx="2523949" cy="4310537"/>
            </a:xfrm>
            <a:custGeom>
              <a:avLst/>
              <a:gdLst>
                <a:gd name="connsiteX0" fmla="*/ 113408 w 2523949"/>
                <a:gd name="connsiteY0" fmla="*/ 1709102 h 4310537"/>
                <a:gd name="connsiteX1" fmla="*/ 113408 w 2523949"/>
                <a:gd name="connsiteY1" fmla="*/ 1934122 h 4310537"/>
                <a:gd name="connsiteX2" fmla="*/ 113408 w 2523949"/>
                <a:gd name="connsiteY2" fmla="*/ 1949425 h 4310537"/>
                <a:gd name="connsiteX3" fmla="*/ 113408 w 2523949"/>
                <a:gd name="connsiteY3" fmla="*/ 1956221 h 4310537"/>
                <a:gd name="connsiteX4" fmla="*/ 113408 w 2523949"/>
                <a:gd name="connsiteY4" fmla="*/ 2124622 h 4310537"/>
                <a:gd name="connsiteX5" fmla="*/ 113408 w 2523949"/>
                <a:gd name="connsiteY5" fmla="*/ 2139925 h 4310537"/>
                <a:gd name="connsiteX6" fmla="*/ 113408 w 2523949"/>
                <a:gd name="connsiteY6" fmla="*/ 2146721 h 4310537"/>
                <a:gd name="connsiteX7" fmla="*/ 113408 w 2523949"/>
                <a:gd name="connsiteY7" fmla="*/ 2989710 h 4310537"/>
                <a:gd name="connsiteX8" fmla="*/ 113408 w 2523949"/>
                <a:gd name="connsiteY8" fmla="*/ 2996506 h 4310537"/>
                <a:gd name="connsiteX9" fmla="*/ 113408 w 2523949"/>
                <a:gd name="connsiteY9" fmla="*/ 3011809 h 4310537"/>
                <a:gd name="connsiteX10" fmla="*/ 113408 w 2523949"/>
                <a:gd name="connsiteY10" fmla="*/ 3180210 h 4310537"/>
                <a:gd name="connsiteX11" fmla="*/ 113408 w 2523949"/>
                <a:gd name="connsiteY11" fmla="*/ 3187006 h 4310537"/>
                <a:gd name="connsiteX12" fmla="*/ 113408 w 2523949"/>
                <a:gd name="connsiteY12" fmla="*/ 3202309 h 4310537"/>
                <a:gd name="connsiteX13" fmla="*/ 113408 w 2523949"/>
                <a:gd name="connsiteY13" fmla="*/ 3402691 h 4310537"/>
                <a:gd name="connsiteX14" fmla="*/ 113407 w 2523949"/>
                <a:gd name="connsiteY14" fmla="*/ 3402691 h 4310537"/>
                <a:gd name="connsiteX15" fmla="*/ 113407 w 2523949"/>
                <a:gd name="connsiteY15" fmla="*/ 3415286 h 4310537"/>
                <a:gd name="connsiteX16" fmla="*/ 230338 w 2523949"/>
                <a:gd name="connsiteY16" fmla="*/ 3618864 h 4310537"/>
                <a:gd name="connsiteX17" fmla="*/ 1145042 w 2523949"/>
                <a:gd name="connsiteY17" fmla="*/ 4146658 h 4310537"/>
                <a:gd name="connsiteX18" fmla="*/ 1378905 w 2523949"/>
                <a:gd name="connsiteY18" fmla="*/ 4146658 h 4310537"/>
                <a:gd name="connsiteX19" fmla="*/ 2293609 w 2523949"/>
                <a:gd name="connsiteY19" fmla="*/ 3618864 h 4310537"/>
                <a:gd name="connsiteX20" fmla="*/ 2410541 w 2523949"/>
                <a:gd name="connsiteY20" fmla="*/ 3415286 h 4310537"/>
                <a:gd name="connsiteX21" fmla="*/ 2410541 w 2523949"/>
                <a:gd name="connsiteY21" fmla="*/ 3306564 h 4310537"/>
                <a:gd name="connsiteX22" fmla="*/ 2410541 w 2523949"/>
                <a:gd name="connsiteY22" fmla="*/ 3224786 h 4310537"/>
                <a:gd name="connsiteX23" fmla="*/ 2410541 w 2523949"/>
                <a:gd name="connsiteY23" fmla="*/ 3223087 h 4310537"/>
                <a:gd name="connsiteX24" fmla="*/ 2410541 w 2523949"/>
                <a:gd name="connsiteY24" fmla="*/ 3211196 h 4310537"/>
                <a:gd name="connsiteX25" fmla="*/ 2410541 w 2523949"/>
                <a:gd name="connsiteY25" fmla="*/ 3202938 h 4310537"/>
                <a:gd name="connsiteX26" fmla="*/ 2410541 w 2523949"/>
                <a:gd name="connsiteY26" fmla="*/ 3178919 h 4310537"/>
                <a:gd name="connsiteX27" fmla="*/ 2410541 w 2523949"/>
                <a:gd name="connsiteY27" fmla="*/ 3116064 h 4310537"/>
                <a:gd name="connsiteX28" fmla="*/ 2410541 w 2523949"/>
                <a:gd name="connsiteY28" fmla="*/ 3048349 h 4310537"/>
                <a:gd name="connsiteX29" fmla="*/ 2410541 w 2523949"/>
                <a:gd name="connsiteY29" fmla="*/ 3012438 h 4310537"/>
                <a:gd name="connsiteX30" fmla="*/ 2410541 w 2523949"/>
                <a:gd name="connsiteY30" fmla="*/ 2948758 h 4310537"/>
                <a:gd name="connsiteX31" fmla="*/ 2410541 w 2523949"/>
                <a:gd name="connsiteY31" fmla="*/ 2884161 h 4310537"/>
                <a:gd name="connsiteX32" fmla="*/ 2410542 w 2523949"/>
                <a:gd name="connsiteY32" fmla="*/ 2884161 h 4310537"/>
                <a:gd name="connsiteX33" fmla="*/ 2410542 w 2523949"/>
                <a:gd name="connsiteY33" fmla="*/ 2879860 h 4310537"/>
                <a:gd name="connsiteX34" fmla="*/ 2410542 w 2523949"/>
                <a:gd name="connsiteY34" fmla="*/ 2859294 h 4310537"/>
                <a:gd name="connsiteX35" fmla="*/ 2410542 w 2523949"/>
                <a:gd name="connsiteY35" fmla="*/ 2857762 h 4310537"/>
                <a:gd name="connsiteX36" fmla="*/ 2410542 w 2523949"/>
                <a:gd name="connsiteY36" fmla="*/ 2837195 h 4310537"/>
                <a:gd name="connsiteX37" fmla="*/ 2410542 w 2523949"/>
                <a:gd name="connsiteY37" fmla="*/ 2823937 h 4310537"/>
                <a:gd name="connsiteX38" fmla="*/ 2410542 w 2523949"/>
                <a:gd name="connsiteY38" fmla="*/ 2801838 h 4310537"/>
                <a:gd name="connsiteX39" fmla="*/ 2410542 w 2523949"/>
                <a:gd name="connsiteY39" fmla="*/ 2756982 h 4310537"/>
                <a:gd name="connsiteX40" fmla="*/ 2410542 w 2523949"/>
                <a:gd name="connsiteY40" fmla="*/ 2754097 h 4310537"/>
                <a:gd name="connsiteX41" fmla="*/ 2410542 w 2523949"/>
                <a:gd name="connsiteY41" fmla="*/ 2734884 h 4310537"/>
                <a:gd name="connsiteX42" fmla="*/ 2410542 w 2523949"/>
                <a:gd name="connsiteY42" fmla="*/ 2731998 h 4310537"/>
                <a:gd name="connsiteX43" fmla="*/ 2410542 w 2523949"/>
                <a:gd name="connsiteY43" fmla="*/ 2668794 h 4310537"/>
                <a:gd name="connsiteX44" fmla="*/ 2410542 w 2523949"/>
                <a:gd name="connsiteY44" fmla="*/ 2646695 h 4310537"/>
                <a:gd name="connsiteX45" fmla="*/ 2410542 w 2523949"/>
                <a:gd name="connsiteY45" fmla="*/ 2636115 h 4310537"/>
                <a:gd name="connsiteX46" fmla="*/ 2410542 w 2523949"/>
                <a:gd name="connsiteY46" fmla="*/ 2614017 h 4310537"/>
                <a:gd name="connsiteX47" fmla="*/ 2410542 w 2523949"/>
                <a:gd name="connsiteY47" fmla="*/ 2566482 h 4310537"/>
                <a:gd name="connsiteX48" fmla="*/ 2410542 w 2523949"/>
                <a:gd name="connsiteY48" fmla="*/ 2544384 h 4310537"/>
                <a:gd name="connsiteX49" fmla="*/ 2410542 w 2523949"/>
                <a:gd name="connsiteY49" fmla="*/ 2495147 h 4310537"/>
                <a:gd name="connsiteX50" fmla="*/ 2410542 w 2523949"/>
                <a:gd name="connsiteY50" fmla="*/ 2473049 h 4310537"/>
                <a:gd name="connsiteX51" fmla="*/ 2410542 w 2523949"/>
                <a:gd name="connsiteY51" fmla="*/ 2445615 h 4310537"/>
                <a:gd name="connsiteX52" fmla="*/ 2410542 w 2523949"/>
                <a:gd name="connsiteY52" fmla="*/ 2423517 h 4310537"/>
                <a:gd name="connsiteX53" fmla="*/ 2410542 w 2523949"/>
                <a:gd name="connsiteY53" fmla="*/ 2332532 h 4310537"/>
                <a:gd name="connsiteX54" fmla="*/ 2410542 w 2523949"/>
                <a:gd name="connsiteY54" fmla="*/ 2310433 h 4310537"/>
                <a:gd name="connsiteX55" fmla="*/ 2410542 w 2523949"/>
                <a:gd name="connsiteY55" fmla="*/ 2304647 h 4310537"/>
                <a:gd name="connsiteX56" fmla="*/ 2410542 w 2523949"/>
                <a:gd name="connsiteY56" fmla="*/ 2282549 h 4310537"/>
                <a:gd name="connsiteX57" fmla="*/ 2410542 w 2523949"/>
                <a:gd name="connsiteY57" fmla="*/ 2146721 h 4310537"/>
                <a:gd name="connsiteX58" fmla="*/ 2410542 w 2523949"/>
                <a:gd name="connsiteY58" fmla="*/ 2142032 h 4310537"/>
                <a:gd name="connsiteX59" fmla="*/ 2410542 w 2523949"/>
                <a:gd name="connsiteY59" fmla="*/ 2139925 h 4310537"/>
                <a:gd name="connsiteX60" fmla="*/ 2410542 w 2523949"/>
                <a:gd name="connsiteY60" fmla="*/ 2137864 h 4310537"/>
                <a:gd name="connsiteX61" fmla="*/ 2410542 w 2523949"/>
                <a:gd name="connsiteY61" fmla="*/ 2124622 h 4310537"/>
                <a:gd name="connsiteX62" fmla="*/ 2410542 w 2523949"/>
                <a:gd name="connsiteY62" fmla="*/ 2123432 h 4310537"/>
                <a:gd name="connsiteX63" fmla="*/ 2410542 w 2523949"/>
                <a:gd name="connsiteY63" fmla="*/ 2119933 h 4310537"/>
                <a:gd name="connsiteX64" fmla="*/ 2410542 w 2523949"/>
                <a:gd name="connsiteY64" fmla="*/ 2097049 h 4310537"/>
                <a:gd name="connsiteX65" fmla="*/ 2410542 w 2523949"/>
                <a:gd name="connsiteY65" fmla="*/ 1981658 h 4310537"/>
                <a:gd name="connsiteX66" fmla="*/ 2410542 w 2523949"/>
                <a:gd name="connsiteY66" fmla="*/ 1956221 h 4310537"/>
                <a:gd name="connsiteX67" fmla="*/ 2410542 w 2523949"/>
                <a:gd name="connsiteY67" fmla="*/ 1949425 h 4310537"/>
                <a:gd name="connsiteX68" fmla="*/ 2410542 w 2523949"/>
                <a:gd name="connsiteY68" fmla="*/ 1947364 h 4310537"/>
                <a:gd name="connsiteX69" fmla="*/ 2410542 w 2523949"/>
                <a:gd name="connsiteY69" fmla="*/ 1934122 h 4310537"/>
                <a:gd name="connsiteX70" fmla="*/ 2410542 w 2523949"/>
                <a:gd name="connsiteY70" fmla="*/ 1932932 h 4310537"/>
                <a:gd name="connsiteX71" fmla="*/ 2410542 w 2523949"/>
                <a:gd name="connsiteY71" fmla="*/ 1906549 h 4310537"/>
                <a:gd name="connsiteX72" fmla="*/ 2410542 w 2523949"/>
                <a:gd name="connsiteY72" fmla="*/ 1882214 h 4310537"/>
                <a:gd name="connsiteX73" fmla="*/ 2410542 w 2523949"/>
                <a:gd name="connsiteY73" fmla="*/ 1861030 h 4310537"/>
                <a:gd name="connsiteX74" fmla="*/ 2410542 w 2523949"/>
                <a:gd name="connsiteY74" fmla="*/ 1791158 h 4310537"/>
                <a:gd name="connsiteX75" fmla="*/ 2410542 w 2523949"/>
                <a:gd name="connsiteY75" fmla="*/ 1747978 h 4310537"/>
                <a:gd name="connsiteX76" fmla="*/ 2410542 w 2523949"/>
                <a:gd name="connsiteY76" fmla="*/ 1709102 h 4310537"/>
                <a:gd name="connsiteX77" fmla="*/ 1261975 w 2523949"/>
                <a:gd name="connsiteY77" fmla="*/ 135606 h 4310537"/>
                <a:gd name="connsiteX78" fmla="*/ 1145043 w 2523949"/>
                <a:gd name="connsiteY78" fmla="*/ 162467 h 4310537"/>
                <a:gd name="connsiteX79" fmla="*/ 230339 w 2523949"/>
                <a:gd name="connsiteY79" fmla="*/ 690261 h 4310537"/>
                <a:gd name="connsiteX80" fmla="*/ 113408 w 2523949"/>
                <a:gd name="connsiteY80" fmla="*/ 893838 h 4310537"/>
                <a:gd name="connsiteX81" fmla="*/ 113408 w 2523949"/>
                <a:gd name="connsiteY81" fmla="*/ 1082390 h 4310537"/>
                <a:gd name="connsiteX82" fmla="*/ 2410542 w 2523949"/>
                <a:gd name="connsiteY82" fmla="*/ 1082390 h 4310537"/>
                <a:gd name="connsiteX83" fmla="*/ 2410542 w 2523949"/>
                <a:gd name="connsiteY83" fmla="*/ 893838 h 4310537"/>
                <a:gd name="connsiteX84" fmla="*/ 2293610 w 2523949"/>
                <a:gd name="connsiteY84" fmla="*/ 690261 h 4310537"/>
                <a:gd name="connsiteX85" fmla="*/ 1378906 w 2523949"/>
                <a:gd name="connsiteY85" fmla="*/ 162467 h 4310537"/>
                <a:gd name="connsiteX86" fmla="*/ 1261975 w 2523949"/>
                <a:gd name="connsiteY86" fmla="*/ 135606 h 4310537"/>
                <a:gd name="connsiteX87" fmla="*/ 1261975 w 2523949"/>
                <a:gd name="connsiteY87" fmla="*/ 0 h 4310537"/>
                <a:gd name="connsiteX88" fmla="*/ 1390452 w 2523949"/>
                <a:gd name="connsiteY88" fmla="*/ 29513 h 4310537"/>
                <a:gd name="connsiteX89" fmla="*/ 2395472 w 2523949"/>
                <a:gd name="connsiteY89" fmla="*/ 609420 h 4310537"/>
                <a:gd name="connsiteX90" fmla="*/ 2523949 w 2523949"/>
                <a:gd name="connsiteY90" fmla="*/ 833098 h 4310537"/>
                <a:gd name="connsiteX91" fmla="*/ 2523949 w 2523949"/>
                <a:gd name="connsiteY91" fmla="*/ 1974790 h 4310537"/>
                <a:gd name="connsiteX92" fmla="*/ 2523949 w 2523949"/>
                <a:gd name="connsiteY92" fmla="*/ 1976098 h 4310537"/>
                <a:gd name="connsiteX93" fmla="*/ 2523949 w 2523949"/>
                <a:gd name="connsiteY93" fmla="*/ 1990647 h 4310537"/>
                <a:gd name="connsiteX94" fmla="*/ 2523949 w 2523949"/>
                <a:gd name="connsiteY94" fmla="*/ 1992912 h 4310537"/>
                <a:gd name="connsiteX95" fmla="*/ 2523949 w 2523949"/>
                <a:gd name="connsiteY95" fmla="*/ 2000379 h 4310537"/>
                <a:gd name="connsiteX96" fmla="*/ 2523949 w 2523949"/>
                <a:gd name="connsiteY96" fmla="*/ 2180255 h 4310537"/>
                <a:gd name="connsiteX97" fmla="*/ 2523949 w 2523949"/>
                <a:gd name="connsiteY97" fmla="*/ 2204536 h 4310537"/>
                <a:gd name="connsiteX98" fmla="*/ 2523949 w 2523949"/>
                <a:gd name="connsiteY98" fmla="*/ 2358928 h 4310537"/>
                <a:gd name="connsiteX99" fmla="*/ 2523949 w 2523949"/>
                <a:gd name="connsiteY99" fmla="*/ 2383208 h 4310537"/>
                <a:gd name="connsiteX100" fmla="*/ 2523949 w 2523949"/>
                <a:gd name="connsiteY100" fmla="*/ 2513815 h 4310537"/>
                <a:gd name="connsiteX101" fmla="*/ 2523949 w 2523949"/>
                <a:gd name="connsiteY101" fmla="*/ 2538095 h 4310537"/>
                <a:gd name="connsiteX102" fmla="*/ 2523949 w 2523949"/>
                <a:gd name="connsiteY102" fmla="*/ 2646616 h 4310537"/>
                <a:gd name="connsiteX103" fmla="*/ 2523949 w 2523949"/>
                <a:gd name="connsiteY103" fmla="*/ 2670896 h 4310537"/>
                <a:gd name="connsiteX104" fmla="*/ 2523949 w 2523949"/>
                <a:gd name="connsiteY104" fmla="*/ 2759029 h 4310537"/>
                <a:gd name="connsiteX105" fmla="*/ 2523949 w 2523949"/>
                <a:gd name="connsiteY105" fmla="*/ 2783310 h 4310537"/>
                <a:gd name="connsiteX106" fmla="*/ 2523949 w 2523949"/>
                <a:gd name="connsiteY106" fmla="*/ 2852754 h 4310537"/>
                <a:gd name="connsiteX107" fmla="*/ 2523949 w 2523949"/>
                <a:gd name="connsiteY107" fmla="*/ 2877035 h 4310537"/>
                <a:gd name="connsiteX108" fmla="*/ 2523949 w 2523949"/>
                <a:gd name="connsiteY108" fmla="*/ 2929490 h 4310537"/>
                <a:gd name="connsiteX109" fmla="*/ 2523949 w 2523949"/>
                <a:gd name="connsiteY109" fmla="*/ 2953771 h 4310537"/>
                <a:gd name="connsiteX110" fmla="*/ 2523949 w 2523949"/>
                <a:gd name="connsiteY110" fmla="*/ 2990936 h 4310537"/>
                <a:gd name="connsiteX111" fmla="*/ 2523949 w 2523949"/>
                <a:gd name="connsiteY111" fmla="*/ 3015216 h 4310537"/>
                <a:gd name="connsiteX112" fmla="*/ 2523949 w 2523949"/>
                <a:gd name="connsiteY112" fmla="*/ 3074750 h 4310537"/>
                <a:gd name="connsiteX113" fmla="*/ 2523949 w 2523949"/>
                <a:gd name="connsiteY113" fmla="*/ 3099031 h 4310537"/>
                <a:gd name="connsiteX114" fmla="*/ 2523949 w 2523949"/>
                <a:gd name="connsiteY114" fmla="*/ 3117790 h 4310537"/>
                <a:gd name="connsiteX115" fmla="*/ 2523949 w 2523949"/>
                <a:gd name="connsiteY115" fmla="*/ 3135912 h 4310537"/>
                <a:gd name="connsiteX116" fmla="*/ 2523949 w 2523949"/>
                <a:gd name="connsiteY116" fmla="*/ 3142071 h 4310537"/>
                <a:gd name="connsiteX117" fmla="*/ 2523949 w 2523949"/>
                <a:gd name="connsiteY117" fmla="*/ 3143379 h 4310537"/>
                <a:gd name="connsiteX118" fmla="*/ 2523949 w 2523949"/>
                <a:gd name="connsiteY118" fmla="*/ 3157927 h 4310537"/>
                <a:gd name="connsiteX119" fmla="*/ 2523949 w 2523949"/>
                <a:gd name="connsiteY119" fmla="*/ 3160193 h 4310537"/>
                <a:gd name="connsiteX120" fmla="*/ 2523949 w 2523949"/>
                <a:gd name="connsiteY120" fmla="*/ 3347536 h 4310537"/>
                <a:gd name="connsiteX121" fmla="*/ 2523949 w 2523949"/>
                <a:gd name="connsiteY121" fmla="*/ 3402691 h 4310537"/>
                <a:gd name="connsiteX122" fmla="*/ 2523948 w 2523949"/>
                <a:gd name="connsiteY122" fmla="*/ 3402691 h 4310537"/>
                <a:gd name="connsiteX123" fmla="*/ 2523948 w 2523949"/>
                <a:gd name="connsiteY123" fmla="*/ 3411812 h 4310537"/>
                <a:gd name="connsiteX124" fmla="*/ 2523948 w 2523949"/>
                <a:gd name="connsiteY124" fmla="*/ 3475886 h 4310537"/>
                <a:gd name="connsiteX125" fmla="*/ 2395471 w 2523949"/>
                <a:gd name="connsiteY125" fmla="*/ 3699565 h 4310537"/>
                <a:gd name="connsiteX126" fmla="*/ 1390451 w 2523949"/>
                <a:gd name="connsiteY126" fmla="*/ 4279472 h 4310537"/>
                <a:gd name="connsiteX127" fmla="*/ 1133497 w 2523949"/>
                <a:gd name="connsiteY127" fmla="*/ 4279472 h 4310537"/>
                <a:gd name="connsiteX128" fmla="*/ 128477 w 2523949"/>
                <a:gd name="connsiteY128" fmla="*/ 3699565 h 4310537"/>
                <a:gd name="connsiteX129" fmla="*/ 0 w 2523949"/>
                <a:gd name="connsiteY129" fmla="*/ 3475886 h 4310537"/>
                <a:gd name="connsiteX130" fmla="*/ 0 w 2523949"/>
                <a:gd name="connsiteY130" fmla="*/ 2884161 h 4310537"/>
                <a:gd name="connsiteX131" fmla="*/ 1 w 2523949"/>
                <a:gd name="connsiteY131" fmla="*/ 2884161 h 4310537"/>
                <a:gd name="connsiteX132" fmla="*/ 1 w 2523949"/>
                <a:gd name="connsiteY132" fmla="*/ 2000379 h 4310537"/>
                <a:gd name="connsiteX133" fmla="*/ 1 w 2523949"/>
                <a:gd name="connsiteY133" fmla="*/ 1992912 h 4310537"/>
                <a:gd name="connsiteX134" fmla="*/ 1 w 2523949"/>
                <a:gd name="connsiteY134" fmla="*/ 1976098 h 4310537"/>
                <a:gd name="connsiteX135" fmla="*/ 1 w 2523949"/>
                <a:gd name="connsiteY135" fmla="*/ 833098 h 4310537"/>
                <a:gd name="connsiteX136" fmla="*/ 128478 w 2523949"/>
                <a:gd name="connsiteY136" fmla="*/ 609420 h 4310537"/>
                <a:gd name="connsiteX137" fmla="*/ 1133498 w 2523949"/>
                <a:gd name="connsiteY137" fmla="*/ 29513 h 4310537"/>
                <a:gd name="connsiteX138" fmla="*/ 1261975 w 2523949"/>
                <a:gd name="connsiteY138" fmla="*/ 0 h 431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2523949" h="4310537">
                  <a:moveTo>
                    <a:pt x="113408" y="1709102"/>
                  </a:moveTo>
                  <a:lnTo>
                    <a:pt x="113408" y="1934122"/>
                  </a:lnTo>
                  <a:lnTo>
                    <a:pt x="113408" y="1949425"/>
                  </a:lnTo>
                  <a:lnTo>
                    <a:pt x="113408" y="1956221"/>
                  </a:lnTo>
                  <a:lnTo>
                    <a:pt x="113408" y="2124622"/>
                  </a:lnTo>
                  <a:lnTo>
                    <a:pt x="113408" y="2139925"/>
                  </a:lnTo>
                  <a:lnTo>
                    <a:pt x="113408" y="2146721"/>
                  </a:lnTo>
                  <a:lnTo>
                    <a:pt x="113408" y="2989710"/>
                  </a:lnTo>
                  <a:lnTo>
                    <a:pt x="113408" y="2996506"/>
                  </a:lnTo>
                  <a:lnTo>
                    <a:pt x="113408" y="3011809"/>
                  </a:lnTo>
                  <a:lnTo>
                    <a:pt x="113408" y="3180210"/>
                  </a:lnTo>
                  <a:lnTo>
                    <a:pt x="113408" y="3187006"/>
                  </a:lnTo>
                  <a:lnTo>
                    <a:pt x="113408" y="3202309"/>
                  </a:lnTo>
                  <a:lnTo>
                    <a:pt x="113408" y="3402691"/>
                  </a:lnTo>
                  <a:lnTo>
                    <a:pt x="113407" y="3402691"/>
                  </a:lnTo>
                  <a:lnTo>
                    <a:pt x="113407" y="3415286"/>
                  </a:lnTo>
                  <a:cubicBezTo>
                    <a:pt x="113407" y="3490685"/>
                    <a:pt x="166215" y="3581164"/>
                    <a:pt x="230338" y="3618864"/>
                  </a:cubicBezTo>
                  <a:cubicBezTo>
                    <a:pt x="230338" y="3618864"/>
                    <a:pt x="230338" y="3618864"/>
                    <a:pt x="1145042" y="4146658"/>
                  </a:cubicBezTo>
                  <a:cubicBezTo>
                    <a:pt x="1209166" y="4184357"/>
                    <a:pt x="1314782" y="4184357"/>
                    <a:pt x="1378905" y="4146658"/>
                  </a:cubicBezTo>
                  <a:cubicBezTo>
                    <a:pt x="1378905" y="4146658"/>
                    <a:pt x="1378905" y="4146658"/>
                    <a:pt x="2293609" y="3618864"/>
                  </a:cubicBezTo>
                  <a:cubicBezTo>
                    <a:pt x="2357733" y="3581164"/>
                    <a:pt x="2410541" y="3490685"/>
                    <a:pt x="2410541" y="3415286"/>
                  </a:cubicBezTo>
                  <a:cubicBezTo>
                    <a:pt x="2410541" y="3415286"/>
                    <a:pt x="2410541" y="3415286"/>
                    <a:pt x="2410541" y="3306564"/>
                  </a:cubicBezTo>
                  <a:lnTo>
                    <a:pt x="2410541" y="3224786"/>
                  </a:lnTo>
                  <a:lnTo>
                    <a:pt x="2410541" y="3223087"/>
                  </a:lnTo>
                  <a:lnTo>
                    <a:pt x="2410541" y="3211196"/>
                  </a:lnTo>
                  <a:lnTo>
                    <a:pt x="2410541" y="3202938"/>
                  </a:lnTo>
                  <a:lnTo>
                    <a:pt x="2410541" y="3178919"/>
                  </a:lnTo>
                  <a:lnTo>
                    <a:pt x="2410541" y="3116064"/>
                  </a:lnTo>
                  <a:lnTo>
                    <a:pt x="2410541" y="3048349"/>
                  </a:lnTo>
                  <a:lnTo>
                    <a:pt x="2410541" y="3012438"/>
                  </a:lnTo>
                  <a:lnTo>
                    <a:pt x="2410541" y="2948758"/>
                  </a:lnTo>
                  <a:lnTo>
                    <a:pt x="2410541" y="2884161"/>
                  </a:lnTo>
                  <a:lnTo>
                    <a:pt x="2410542" y="2884161"/>
                  </a:lnTo>
                  <a:lnTo>
                    <a:pt x="2410542" y="2879860"/>
                  </a:lnTo>
                  <a:lnTo>
                    <a:pt x="2410542" y="2859294"/>
                  </a:lnTo>
                  <a:lnTo>
                    <a:pt x="2410542" y="2857762"/>
                  </a:lnTo>
                  <a:lnTo>
                    <a:pt x="2410542" y="2837195"/>
                  </a:lnTo>
                  <a:lnTo>
                    <a:pt x="2410542" y="2823937"/>
                  </a:lnTo>
                  <a:lnTo>
                    <a:pt x="2410542" y="2801838"/>
                  </a:lnTo>
                  <a:lnTo>
                    <a:pt x="2410542" y="2756982"/>
                  </a:lnTo>
                  <a:lnTo>
                    <a:pt x="2410542" y="2754097"/>
                  </a:lnTo>
                  <a:lnTo>
                    <a:pt x="2410542" y="2734884"/>
                  </a:lnTo>
                  <a:lnTo>
                    <a:pt x="2410542" y="2731998"/>
                  </a:lnTo>
                  <a:lnTo>
                    <a:pt x="2410542" y="2668794"/>
                  </a:lnTo>
                  <a:lnTo>
                    <a:pt x="2410542" y="2646695"/>
                  </a:lnTo>
                  <a:lnTo>
                    <a:pt x="2410542" y="2636115"/>
                  </a:lnTo>
                  <a:lnTo>
                    <a:pt x="2410542" y="2614017"/>
                  </a:lnTo>
                  <a:lnTo>
                    <a:pt x="2410542" y="2566482"/>
                  </a:lnTo>
                  <a:lnTo>
                    <a:pt x="2410542" y="2544384"/>
                  </a:lnTo>
                  <a:lnTo>
                    <a:pt x="2410542" y="2495147"/>
                  </a:lnTo>
                  <a:lnTo>
                    <a:pt x="2410542" y="2473049"/>
                  </a:lnTo>
                  <a:lnTo>
                    <a:pt x="2410542" y="2445615"/>
                  </a:lnTo>
                  <a:lnTo>
                    <a:pt x="2410542" y="2423517"/>
                  </a:lnTo>
                  <a:lnTo>
                    <a:pt x="2410542" y="2332532"/>
                  </a:lnTo>
                  <a:lnTo>
                    <a:pt x="2410542" y="2310433"/>
                  </a:lnTo>
                  <a:lnTo>
                    <a:pt x="2410542" y="2304647"/>
                  </a:lnTo>
                  <a:lnTo>
                    <a:pt x="2410542" y="2282549"/>
                  </a:lnTo>
                  <a:lnTo>
                    <a:pt x="2410542" y="2146721"/>
                  </a:lnTo>
                  <a:lnTo>
                    <a:pt x="2410542" y="2142032"/>
                  </a:lnTo>
                  <a:lnTo>
                    <a:pt x="2410542" y="2139925"/>
                  </a:lnTo>
                  <a:lnTo>
                    <a:pt x="2410542" y="2137864"/>
                  </a:lnTo>
                  <a:lnTo>
                    <a:pt x="2410542" y="2124622"/>
                  </a:lnTo>
                  <a:lnTo>
                    <a:pt x="2410542" y="2123432"/>
                  </a:lnTo>
                  <a:lnTo>
                    <a:pt x="2410542" y="2119933"/>
                  </a:lnTo>
                  <a:lnTo>
                    <a:pt x="2410542" y="2097049"/>
                  </a:lnTo>
                  <a:cubicBezTo>
                    <a:pt x="2410542" y="2073661"/>
                    <a:pt x="2410542" y="2037517"/>
                    <a:pt x="2410542" y="1981658"/>
                  </a:cubicBezTo>
                  <a:lnTo>
                    <a:pt x="2410542" y="1956221"/>
                  </a:lnTo>
                  <a:lnTo>
                    <a:pt x="2410542" y="1949425"/>
                  </a:lnTo>
                  <a:lnTo>
                    <a:pt x="2410542" y="1947364"/>
                  </a:lnTo>
                  <a:lnTo>
                    <a:pt x="2410542" y="1934122"/>
                  </a:lnTo>
                  <a:lnTo>
                    <a:pt x="2410542" y="1932932"/>
                  </a:lnTo>
                  <a:lnTo>
                    <a:pt x="2410542" y="1906549"/>
                  </a:lnTo>
                  <a:lnTo>
                    <a:pt x="2410542" y="1882214"/>
                  </a:lnTo>
                  <a:lnTo>
                    <a:pt x="2410542" y="1861030"/>
                  </a:lnTo>
                  <a:lnTo>
                    <a:pt x="2410542" y="1791158"/>
                  </a:lnTo>
                  <a:lnTo>
                    <a:pt x="2410542" y="1747978"/>
                  </a:lnTo>
                  <a:lnTo>
                    <a:pt x="2410542" y="1709102"/>
                  </a:lnTo>
                  <a:close/>
                  <a:moveTo>
                    <a:pt x="1261975" y="135606"/>
                  </a:moveTo>
                  <a:cubicBezTo>
                    <a:pt x="1219540" y="135606"/>
                    <a:pt x="1177106" y="144559"/>
                    <a:pt x="1145043" y="162467"/>
                  </a:cubicBezTo>
                  <a:cubicBezTo>
                    <a:pt x="1145043" y="162467"/>
                    <a:pt x="1145043" y="162467"/>
                    <a:pt x="230339" y="690261"/>
                  </a:cubicBezTo>
                  <a:cubicBezTo>
                    <a:pt x="166216" y="727960"/>
                    <a:pt x="113408" y="820324"/>
                    <a:pt x="113408" y="893838"/>
                  </a:cubicBezTo>
                  <a:lnTo>
                    <a:pt x="113408" y="1082390"/>
                  </a:lnTo>
                  <a:lnTo>
                    <a:pt x="2410542" y="1082390"/>
                  </a:lnTo>
                  <a:lnTo>
                    <a:pt x="2410542" y="893838"/>
                  </a:lnTo>
                  <a:cubicBezTo>
                    <a:pt x="2410542" y="820324"/>
                    <a:pt x="2357734" y="727960"/>
                    <a:pt x="2293610" y="690261"/>
                  </a:cubicBezTo>
                  <a:cubicBezTo>
                    <a:pt x="2293610" y="690261"/>
                    <a:pt x="2293610" y="690261"/>
                    <a:pt x="1378906" y="162467"/>
                  </a:cubicBezTo>
                  <a:cubicBezTo>
                    <a:pt x="1346844" y="144559"/>
                    <a:pt x="1304410" y="135606"/>
                    <a:pt x="1261975" y="135606"/>
                  </a:cubicBezTo>
                  <a:close/>
                  <a:moveTo>
                    <a:pt x="1261975" y="0"/>
                  </a:moveTo>
                  <a:cubicBezTo>
                    <a:pt x="1308600" y="0"/>
                    <a:pt x="1355224" y="9837"/>
                    <a:pt x="1390452" y="29513"/>
                  </a:cubicBezTo>
                  <a:cubicBezTo>
                    <a:pt x="2395472" y="609420"/>
                    <a:pt x="2395472" y="609420"/>
                    <a:pt x="2395472" y="609420"/>
                  </a:cubicBezTo>
                  <a:cubicBezTo>
                    <a:pt x="2465927" y="650842"/>
                    <a:pt x="2523949" y="752325"/>
                    <a:pt x="2523949" y="833098"/>
                  </a:cubicBezTo>
                  <a:cubicBezTo>
                    <a:pt x="2523949" y="1702959"/>
                    <a:pt x="2523949" y="1920424"/>
                    <a:pt x="2523949" y="1974790"/>
                  </a:cubicBezTo>
                  <a:lnTo>
                    <a:pt x="2523949" y="1976098"/>
                  </a:lnTo>
                  <a:lnTo>
                    <a:pt x="2523949" y="1990647"/>
                  </a:lnTo>
                  <a:lnTo>
                    <a:pt x="2523949" y="1992912"/>
                  </a:lnTo>
                  <a:lnTo>
                    <a:pt x="2523949" y="2000379"/>
                  </a:lnTo>
                  <a:lnTo>
                    <a:pt x="2523949" y="2180255"/>
                  </a:lnTo>
                  <a:lnTo>
                    <a:pt x="2523949" y="2204536"/>
                  </a:lnTo>
                  <a:lnTo>
                    <a:pt x="2523949" y="2358928"/>
                  </a:lnTo>
                  <a:lnTo>
                    <a:pt x="2523949" y="2383208"/>
                  </a:lnTo>
                  <a:lnTo>
                    <a:pt x="2523949" y="2513815"/>
                  </a:lnTo>
                  <a:lnTo>
                    <a:pt x="2523949" y="2538095"/>
                  </a:lnTo>
                  <a:lnTo>
                    <a:pt x="2523949" y="2646616"/>
                  </a:lnTo>
                  <a:lnTo>
                    <a:pt x="2523949" y="2670896"/>
                  </a:lnTo>
                  <a:lnTo>
                    <a:pt x="2523949" y="2759029"/>
                  </a:lnTo>
                  <a:lnTo>
                    <a:pt x="2523949" y="2783310"/>
                  </a:lnTo>
                  <a:lnTo>
                    <a:pt x="2523949" y="2852754"/>
                  </a:lnTo>
                  <a:lnTo>
                    <a:pt x="2523949" y="2877035"/>
                  </a:lnTo>
                  <a:lnTo>
                    <a:pt x="2523949" y="2929490"/>
                  </a:lnTo>
                  <a:lnTo>
                    <a:pt x="2523949" y="2953771"/>
                  </a:lnTo>
                  <a:lnTo>
                    <a:pt x="2523949" y="2990936"/>
                  </a:lnTo>
                  <a:lnTo>
                    <a:pt x="2523949" y="3015216"/>
                  </a:lnTo>
                  <a:lnTo>
                    <a:pt x="2523949" y="3074750"/>
                  </a:lnTo>
                  <a:lnTo>
                    <a:pt x="2523949" y="3099031"/>
                  </a:lnTo>
                  <a:lnTo>
                    <a:pt x="2523949" y="3117790"/>
                  </a:lnTo>
                  <a:cubicBezTo>
                    <a:pt x="2523949" y="3135912"/>
                    <a:pt x="2523949" y="3135912"/>
                    <a:pt x="2523949" y="3135912"/>
                  </a:cubicBezTo>
                  <a:lnTo>
                    <a:pt x="2523949" y="3142071"/>
                  </a:lnTo>
                  <a:lnTo>
                    <a:pt x="2523949" y="3143379"/>
                  </a:lnTo>
                  <a:lnTo>
                    <a:pt x="2523949" y="3157927"/>
                  </a:lnTo>
                  <a:lnTo>
                    <a:pt x="2523949" y="3160193"/>
                  </a:lnTo>
                  <a:lnTo>
                    <a:pt x="2523949" y="3347536"/>
                  </a:lnTo>
                  <a:lnTo>
                    <a:pt x="2523949" y="3402691"/>
                  </a:lnTo>
                  <a:lnTo>
                    <a:pt x="2523948" y="3402691"/>
                  </a:lnTo>
                  <a:lnTo>
                    <a:pt x="2523948" y="3411812"/>
                  </a:lnTo>
                  <a:cubicBezTo>
                    <a:pt x="2523948" y="3475886"/>
                    <a:pt x="2523948" y="3475886"/>
                    <a:pt x="2523948" y="3475886"/>
                  </a:cubicBezTo>
                  <a:cubicBezTo>
                    <a:pt x="2523948" y="3558730"/>
                    <a:pt x="2465926" y="3658142"/>
                    <a:pt x="2395471" y="3699565"/>
                  </a:cubicBezTo>
                  <a:cubicBezTo>
                    <a:pt x="1390451" y="4279472"/>
                    <a:pt x="1390451" y="4279472"/>
                    <a:pt x="1390451" y="4279472"/>
                  </a:cubicBezTo>
                  <a:cubicBezTo>
                    <a:pt x="1319996" y="4320893"/>
                    <a:pt x="1203952" y="4320893"/>
                    <a:pt x="1133497" y="4279472"/>
                  </a:cubicBezTo>
                  <a:cubicBezTo>
                    <a:pt x="128477" y="3699565"/>
                    <a:pt x="128477" y="3699565"/>
                    <a:pt x="128477" y="3699565"/>
                  </a:cubicBezTo>
                  <a:cubicBezTo>
                    <a:pt x="58022" y="3658142"/>
                    <a:pt x="0" y="3558730"/>
                    <a:pt x="0" y="3475886"/>
                  </a:cubicBezTo>
                  <a:lnTo>
                    <a:pt x="0" y="2884161"/>
                  </a:lnTo>
                  <a:lnTo>
                    <a:pt x="1" y="2884161"/>
                  </a:lnTo>
                  <a:lnTo>
                    <a:pt x="1" y="2000379"/>
                  </a:lnTo>
                  <a:lnTo>
                    <a:pt x="1" y="1992912"/>
                  </a:lnTo>
                  <a:lnTo>
                    <a:pt x="1" y="1976098"/>
                  </a:lnTo>
                  <a:lnTo>
                    <a:pt x="1" y="833098"/>
                  </a:lnTo>
                  <a:cubicBezTo>
                    <a:pt x="1" y="752325"/>
                    <a:pt x="58023" y="650842"/>
                    <a:pt x="128478" y="609420"/>
                  </a:cubicBezTo>
                  <a:cubicBezTo>
                    <a:pt x="1133498" y="29513"/>
                    <a:pt x="1133498" y="29513"/>
                    <a:pt x="1133498" y="29513"/>
                  </a:cubicBezTo>
                  <a:cubicBezTo>
                    <a:pt x="1168726" y="9837"/>
                    <a:pt x="1215350" y="0"/>
                    <a:pt x="1261975" y="0"/>
                  </a:cubicBezTo>
                  <a:close/>
                </a:path>
              </a:pathLst>
            </a:custGeom>
            <a:solidFill>
              <a:srgbClr val="4C4B5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400"/>
            </a:p>
          </p:txBody>
        </p:sp>
        <p:sp>
          <p:nvSpPr>
            <p:cNvPr id="21" name="TextBox 29"/>
            <p:cNvSpPr txBox="1"/>
            <p:nvPr/>
          </p:nvSpPr>
          <p:spPr>
            <a:xfrm>
              <a:off x="1527139" y="4283315"/>
              <a:ext cx="1686244" cy="1107996"/>
            </a:xfrm>
            <a:prstGeom prst="rect">
              <a:avLst/>
            </a:prstGeom>
            <a:noFill/>
          </p:spPr>
          <p:txBody>
            <a:bodyPr wrap="square" lIns="0" tIns="0" rIns="0" bIns="0" rtlCol="0">
              <a:spAutoFit/>
            </a:bodyPr>
            <a:lstStyle/>
            <a:p>
              <a:pPr defTabSz="963930"/>
              <a:r>
                <a:rPr lang="zh-CN" altLang="en-US" sz="2400" dirty="0">
                  <a:solidFill>
                    <a:srgbClr val="006494"/>
                  </a:solidFill>
                  <a:ea typeface="YouYuan" panose="02010509060101010101"/>
                  <a:cs typeface="+mn-ea"/>
                  <a:sym typeface="+mn-lt"/>
                </a:rPr>
                <a:t>针对特定云提供商</a:t>
              </a:r>
              <a:r>
                <a:rPr lang="zh-CN" altLang="en-US" sz="2400" b="1" dirty="0">
                  <a:solidFill>
                    <a:srgbClr val="006494"/>
                  </a:solidFill>
                  <a:ea typeface="YouYuan" panose="02010509060101010101"/>
                  <a:cs typeface="+mn-ea"/>
                  <a:sym typeface="+mn-lt"/>
                </a:rPr>
                <a:t>筛选</a:t>
              </a:r>
              <a:r>
                <a:rPr lang="zh-CN" altLang="en-US" sz="2400" dirty="0">
                  <a:solidFill>
                    <a:srgbClr val="006494"/>
                  </a:solidFill>
                  <a:ea typeface="YouYuan" panose="02010509060101010101"/>
                  <a:cs typeface="+mn-ea"/>
                  <a:sym typeface="+mn-lt"/>
                </a:rPr>
                <a:t>出域名列表</a:t>
              </a:r>
            </a:p>
          </p:txBody>
        </p:sp>
        <p:sp>
          <p:nvSpPr>
            <p:cNvPr id="22" name="TextBox 30"/>
            <p:cNvSpPr txBox="1"/>
            <p:nvPr/>
          </p:nvSpPr>
          <p:spPr>
            <a:xfrm>
              <a:off x="1471601" y="3352861"/>
              <a:ext cx="1797320" cy="430887"/>
            </a:xfrm>
            <a:prstGeom prst="rect">
              <a:avLst/>
            </a:prstGeom>
            <a:noFill/>
          </p:spPr>
          <p:txBody>
            <a:bodyPr wrap="square" lIns="0" tIns="0" rIns="0" bIns="0" rtlCol="0">
              <a:spAutoFit/>
            </a:bodyPr>
            <a:lstStyle/>
            <a:p>
              <a:pPr algn="ctr"/>
              <a:r>
                <a:rPr lang="ja-JP" altLang="en-US" sz="2800" b="1" dirty="0">
                  <a:solidFill>
                    <a:srgbClr val="FFFFFF"/>
                  </a:solidFill>
                  <a:latin typeface="幼圆" panose="02010509060101010101" pitchFamily="49" charset="-122"/>
                  <a:ea typeface="幼圆" panose="02010509060101010101" pitchFamily="49" charset="-122"/>
                </a:rPr>
                <a:t>找目标</a:t>
              </a:r>
              <a:endParaRPr lang="zh-CN" altLang="en-US" sz="2800" b="1" dirty="0">
                <a:solidFill>
                  <a:srgbClr val="FFFFFF"/>
                </a:solidFill>
                <a:latin typeface="幼圆" panose="02010509060101010101" pitchFamily="49" charset="-122"/>
                <a:ea typeface="幼圆" panose="02010509060101010101" pitchFamily="49" charset="-122"/>
              </a:endParaRPr>
            </a:p>
          </p:txBody>
        </p:sp>
        <p:sp>
          <p:nvSpPr>
            <p:cNvPr id="23" name="TextBox 20"/>
            <p:cNvSpPr txBox="1"/>
            <p:nvPr/>
          </p:nvSpPr>
          <p:spPr>
            <a:xfrm>
              <a:off x="2107369" y="2551571"/>
              <a:ext cx="525786" cy="615553"/>
            </a:xfrm>
            <a:prstGeom prst="rect">
              <a:avLst/>
            </a:prstGeom>
            <a:noFill/>
          </p:spPr>
          <p:txBody>
            <a:bodyPr wrap="none" lIns="0" tIns="0" rIns="0" bIns="0" rtlCol="0">
              <a:spAutoFit/>
            </a:bodyPr>
            <a:lstStyle/>
            <a:p>
              <a:pPr algn="ctr"/>
              <a:r>
                <a:rPr lang="en-US" altLang="zh-CN" sz="4000" spc="400" dirty="0">
                  <a:solidFill>
                    <a:srgbClr val="404040"/>
                  </a:solidFill>
                  <a:latin typeface="Agency FB" panose="020B0503020202020204" pitchFamily="34" charset="0"/>
                  <a:ea typeface="微软雅黑" pitchFamily="34" charset="-122"/>
                </a:rPr>
                <a:t>02</a:t>
              </a:r>
              <a:endParaRPr lang="zh-CN" altLang="en-US" sz="4000" spc="400" dirty="0">
                <a:solidFill>
                  <a:srgbClr val="404040"/>
                </a:solidFill>
                <a:latin typeface="Agency FB" panose="020B0503020202020204" pitchFamily="34" charset="0"/>
                <a:ea typeface="微软雅黑" pitchFamily="34" charset="-122"/>
              </a:endParaRPr>
            </a:p>
          </p:txBody>
        </p:sp>
      </p:grpSp>
    </p:spTree>
    <p:extLst>
      <p:ext uri="{BB962C8B-B14F-4D97-AF65-F5344CB8AC3E}">
        <p14:creationId xmlns:p14="http://schemas.microsoft.com/office/powerpoint/2010/main" val="1396038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5"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decel="50000" fill="hold">
                                          <p:stCondLst>
                                            <p:cond delay="0"/>
                                          </p:stCondLst>
                                        </p:cTn>
                                        <p:tgtEl>
                                          <p:spTgt spid="4"/>
                                        </p:tgtEl>
                                        <p:attrNameLst>
                                          <p:attrName>style.rotation</p:attrName>
                                        </p:attrNameLst>
                                      </p:cBhvr>
                                      <p:tavLst>
                                        <p:tav tm="0">
                                          <p:val>
                                            <p:fltVal val="-90"/>
                                          </p:val>
                                        </p:tav>
                                        <p:tav tm="100000">
                                          <p:val>
                                            <p:fltVal val="0"/>
                                          </p:val>
                                        </p:tav>
                                      </p:tavLst>
                                    </p:anim>
                                    <p:anim calcmode="lin" valueType="num">
                                      <p:cBhvr>
                                        <p:cTn id="8" dur="500" decel="50000" fill="hold">
                                          <p:stCondLst>
                                            <p:cond delay="0"/>
                                          </p:stCondLst>
                                        </p:cTn>
                                        <p:tgtEl>
                                          <p:spTgt spid="4"/>
                                        </p:tgtEl>
                                        <p:attrNameLst>
                                          <p:attrName>ppt_w</p:attrName>
                                        </p:attrNameLst>
                                      </p:cBhvr>
                                      <p:tavLst>
                                        <p:tav tm="0">
                                          <p:val>
                                            <p:strVal val="#ppt_w"/>
                                          </p:val>
                                        </p:tav>
                                        <p:tav tm="100000">
                                          <p:val>
                                            <p:strVal val="#ppt_w*.05"/>
                                          </p:val>
                                        </p:tav>
                                      </p:tavLst>
                                    </p:anim>
                                    <p:anim calcmode="lin" valueType="num">
                                      <p:cBhvr>
                                        <p:cTn id="9" dur="500" accel="50000" fill="hold">
                                          <p:stCondLst>
                                            <p:cond delay="500"/>
                                          </p:stCondLst>
                                        </p:cTn>
                                        <p:tgtEl>
                                          <p:spTgt spid="4"/>
                                        </p:tgtEl>
                                        <p:attrNameLst>
                                          <p:attrName>ppt_w</p:attrName>
                                        </p:attrNameLst>
                                      </p:cBhvr>
                                      <p:tavLst>
                                        <p:tav tm="0">
                                          <p:val>
                                            <p:strVal val="#ppt_w*.05"/>
                                          </p:val>
                                        </p:tav>
                                        <p:tav tm="100000">
                                          <p:val>
                                            <p:strVal val="#ppt_w"/>
                                          </p:val>
                                        </p:tav>
                                      </p:tavLst>
                                    </p:anim>
                                    <p:anim calcmode="lin" valueType="num">
                                      <p:cBhvr>
                                        <p:cTn id="10" dur="1000" fill="hold"/>
                                        <p:tgtEl>
                                          <p:spTgt spid="4"/>
                                        </p:tgtEl>
                                        <p:attrNameLst>
                                          <p:attrName>ppt_h</p:attrName>
                                        </p:attrNameLst>
                                      </p:cBhvr>
                                      <p:tavLst>
                                        <p:tav tm="0">
                                          <p:val>
                                            <p:strVal val="#ppt_h"/>
                                          </p:val>
                                        </p:tav>
                                        <p:tav tm="100000">
                                          <p:val>
                                            <p:strVal val="#ppt_h"/>
                                          </p:val>
                                        </p:tav>
                                      </p:tavLst>
                                    </p:anim>
                                    <p:anim calcmode="lin" valueType="num">
                                      <p:cBhvr>
                                        <p:cTn id="11" dur="500" decel="50000" fill="hold">
                                          <p:stCondLst>
                                            <p:cond delay="0"/>
                                          </p:stCondLst>
                                        </p:cTn>
                                        <p:tgtEl>
                                          <p:spTgt spid="4"/>
                                        </p:tgtEl>
                                        <p:attrNameLst>
                                          <p:attrName>ppt_x</p:attrName>
                                        </p:attrNameLst>
                                      </p:cBhvr>
                                      <p:tavLst>
                                        <p:tav tm="0">
                                          <p:val>
                                            <p:strVal val="#ppt_x+.4"/>
                                          </p:val>
                                        </p:tav>
                                        <p:tav tm="100000">
                                          <p:val>
                                            <p:strVal val="#ppt_x"/>
                                          </p:val>
                                        </p:tav>
                                      </p:tavLst>
                                    </p:anim>
                                    <p:anim calcmode="lin" valueType="num">
                                      <p:cBhvr>
                                        <p:cTn id="12" dur="500" decel="50000" fill="hold">
                                          <p:stCondLst>
                                            <p:cond delay="0"/>
                                          </p:stCondLst>
                                        </p:cTn>
                                        <p:tgtEl>
                                          <p:spTgt spid="4"/>
                                        </p:tgtEl>
                                        <p:attrNameLst>
                                          <p:attrName>ppt_y</p:attrName>
                                        </p:attrNameLst>
                                      </p:cBhvr>
                                      <p:tavLst>
                                        <p:tav tm="0">
                                          <p:val>
                                            <p:strVal val="#ppt_y-.2"/>
                                          </p:val>
                                        </p:tav>
                                        <p:tav tm="100000">
                                          <p:val>
                                            <p:strVal val="#ppt_y+.1"/>
                                          </p:val>
                                        </p:tav>
                                      </p:tavLst>
                                    </p:anim>
                                    <p:anim calcmode="lin" valueType="num">
                                      <p:cBhvr>
                                        <p:cTn id="13" dur="500" accel="50000" fill="hold">
                                          <p:stCondLst>
                                            <p:cond delay="500"/>
                                          </p:stCondLst>
                                        </p:cTn>
                                        <p:tgtEl>
                                          <p:spTgt spid="4"/>
                                        </p:tgtEl>
                                        <p:attrNameLst>
                                          <p:attrName>ppt_y</p:attrName>
                                        </p:attrNameLst>
                                      </p:cBhvr>
                                      <p:tavLst>
                                        <p:tav tm="0">
                                          <p:val>
                                            <p:strVal val="#ppt_y+.1"/>
                                          </p:val>
                                        </p:tav>
                                        <p:tav tm="100000">
                                          <p:val>
                                            <p:strVal val="#ppt_y"/>
                                          </p:val>
                                        </p:tav>
                                      </p:tavLst>
                                    </p:anim>
                                    <p:animEffect transition="in" filter="fade">
                                      <p:cBhvr>
                                        <p:cTn id="14" dur="1000" decel="50000">
                                          <p:stCondLst>
                                            <p:cond delay="0"/>
                                          </p:stCondLst>
                                        </p:cTn>
                                        <p:tgtEl>
                                          <p:spTgt spid="4"/>
                                        </p:tgtEl>
                                      </p:cBhvr>
                                    </p:animEffect>
                                  </p:childTnLst>
                                </p:cTn>
                              </p:par>
                              <p:par>
                                <p:cTn id="15" presetID="25" presetClass="entr" presetSubtype="0" fill="hold" nodeType="withEffect">
                                  <p:stCondLst>
                                    <p:cond delay="250"/>
                                  </p:stCondLst>
                                  <p:childTnLst>
                                    <p:set>
                                      <p:cBhvr>
                                        <p:cTn id="16" dur="1" fill="hold">
                                          <p:stCondLst>
                                            <p:cond delay="0"/>
                                          </p:stCondLst>
                                        </p:cTn>
                                        <p:tgtEl>
                                          <p:spTgt spid="19"/>
                                        </p:tgtEl>
                                        <p:attrNameLst>
                                          <p:attrName>style.visibility</p:attrName>
                                        </p:attrNameLst>
                                      </p:cBhvr>
                                      <p:to>
                                        <p:strVal val="visible"/>
                                      </p:to>
                                    </p:set>
                                    <p:anim calcmode="lin" valueType="num">
                                      <p:cBhvr>
                                        <p:cTn id="17" dur="500" decel="50000" fill="hold">
                                          <p:stCondLst>
                                            <p:cond delay="0"/>
                                          </p:stCondLst>
                                        </p:cTn>
                                        <p:tgtEl>
                                          <p:spTgt spid="19"/>
                                        </p:tgtEl>
                                        <p:attrNameLst>
                                          <p:attrName>style.rotation</p:attrName>
                                        </p:attrNameLst>
                                      </p:cBhvr>
                                      <p:tavLst>
                                        <p:tav tm="0">
                                          <p:val>
                                            <p:fltVal val="-90"/>
                                          </p:val>
                                        </p:tav>
                                        <p:tav tm="100000">
                                          <p:val>
                                            <p:fltVal val="0"/>
                                          </p:val>
                                        </p:tav>
                                      </p:tavLst>
                                    </p:anim>
                                    <p:anim calcmode="lin" valueType="num">
                                      <p:cBhvr>
                                        <p:cTn id="18" dur="500" decel="50000" fill="hold">
                                          <p:stCondLst>
                                            <p:cond delay="0"/>
                                          </p:stCondLst>
                                        </p:cTn>
                                        <p:tgtEl>
                                          <p:spTgt spid="19"/>
                                        </p:tgtEl>
                                        <p:attrNameLst>
                                          <p:attrName>ppt_w</p:attrName>
                                        </p:attrNameLst>
                                      </p:cBhvr>
                                      <p:tavLst>
                                        <p:tav tm="0">
                                          <p:val>
                                            <p:strVal val="#ppt_w"/>
                                          </p:val>
                                        </p:tav>
                                        <p:tav tm="100000">
                                          <p:val>
                                            <p:strVal val="#ppt_w*.05"/>
                                          </p:val>
                                        </p:tav>
                                      </p:tavLst>
                                    </p:anim>
                                    <p:anim calcmode="lin" valueType="num">
                                      <p:cBhvr>
                                        <p:cTn id="19" dur="500" accel="50000" fill="hold">
                                          <p:stCondLst>
                                            <p:cond delay="500"/>
                                          </p:stCondLst>
                                        </p:cTn>
                                        <p:tgtEl>
                                          <p:spTgt spid="19"/>
                                        </p:tgtEl>
                                        <p:attrNameLst>
                                          <p:attrName>ppt_w</p:attrName>
                                        </p:attrNameLst>
                                      </p:cBhvr>
                                      <p:tavLst>
                                        <p:tav tm="0">
                                          <p:val>
                                            <p:strVal val="#ppt_w*.05"/>
                                          </p:val>
                                        </p:tav>
                                        <p:tav tm="100000">
                                          <p:val>
                                            <p:strVal val="#ppt_w"/>
                                          </p:val>
                                        </p:tav>
                                      </p:tavLst>
                                    </p:anim>
                                    <p:anim calcmode="lin" valueType="num">
                                      <p:cBhvr>
                                        <p:cTn id="20" dur="1000" fill="hold"/>
                                        <p:tgtEl>
                                          <p:spTgt spid="19"/>
                                        </p:tgtEl>
                                        <p:attrNameLst>
                                          <p:attrName>ppt_h</p:attrName>
                                        </p:attrNameLst>
                                      </p:cBhvr>
                                      <p:tavLst>
                                        <p:tav tm="0">
                                          <p:val>
                                            <p:strVal val="#ppt_h"/>
                                          </p:val>
                                        </p:tav>
                                        <p:tav tm="100000">
                                          <p:val>
                                            <p:strVal val="#ppt_h"/>
                                          </p:val>
                                        </p:tav>
                                      </p:tavLst>
                                    </p:anim>
                                    <p:anim calcmode="lin" valueType="num">
                                      <p:cBhvr>
                                        <p:cTn id="21" dur="500" decel="50000" fill="hold">
                                          <p:stCondLst>
                                            <p:cond delay="0"/>
                                          </p:stCondLst>
                                        </p:cTn>
                                        <p:tgtEl>
                                          <p:spTgt spid="19"/>
                                        </p:tgtEl>
                                        <p:attrNameLst>
                                          <p:attrName>ppt_x</p:attrName>
                                        </p:attrNameLst>
                                      </p:cBhvr>
                                      <p:tavLst>
                                        <p:tav tm="0">
                                          <p:val>
                                            <p:strVal val="#ppt_x+.4"/>
                                          </p:val>
                                        </p:tav>
                                        <p:tav tm="100000">
                                          <p:val>
                                            <p:strVal val="#ppt_x"/>
                                          </p:val>
                                        </p:tav>
                                      </p:tavLst>
                                    </p:anim>
                                    <p:anim calcmode="lin" valueType="num">
                                      <p:cBhvr>
                                        <p:cTn id="22" dur="500" decel="50000" fill="hold">
                                          <p:stCondLst>
                                            <p:cond delay="0"/>
                                          </p:stCondLst>
                                        </p:cTn>
                                        <p:tgtEl>
                                          <p:spTgt spid="19"/>
                                        </p:tgtEl>
                                        <p:attrNameLst>
                                          <p:attrName>ppt_y</p:attrName>
                                        </p:attrNameLst>
                                      </p:cBhvr>
                                      <p:tavLst>
                                        <p:tav tm="0">
                                          <p:val>
                                            <p:strVal val="#ppt_y-.2"/>
                                          </p:val>
                                        </p:tav>
                                        <p:tav tm="100000">
                                          <p:val>
                                            <p:strVal val="#ppt_y+.1"/>
                                          </p:val>
                                        </p:tav>
                                      </p:tavLst>
                                    </p:anim>
                                    <p:anim calcmode="lin" valueType="num">
                                      <p:cBhvr>
                                        <p:cTn id="23" dur="500" accel="50000" fill="hold">
                                          <p:stCondLst>
                                            <p:cond delay="500"/>
                                          </p:stCondLst>
                                        </p:cTn>
                                        <p:tgtEl>
                                          <p:spTgt spid="19"/>
                                        </p:tgtEl>
                                        <p:attrNameLst>
                                          <p:attrName>ppt_y</p:attrName>
                                        </p:attrNameLst>
                                      </p:cBhvr>
                                      <p:tavLst>
                                        <p:tav tm="0">
                                          <p:val>
                                            <p:strVal val="#ppt_y+.1"/>
                                          </p:val>
                                        </p:tav>
                                        <p:tav tm="100000">
                                          <p:val>
                                            <p:strVal val="#ppt_y"/>
                                          </p:val>
                                        </p:tav>
                                      </p:tavLst>
                                    </p:anim>
                                    <p:animEffect transition="in" filter="fade">
                                      <p:cBhvr>
                                        <p:cTn id="24" dur="1000" decel="50000">
                                          <p:stCondLst>
                                            <p:cond delay="0"/>
                                          </p:stCondLst>
                                        </p:cTn>
                                        <p:tgtEl>
                                          <p:spTgt spid="19"/>
                                        </p:tgtEl>
                                      </p:cBhvr>
                                    </p:animEffect>
                                  </p:childTnLst>
                                </p:cTn>
                              </p:par>
                              <p:par>
                                <p:cTn id="25" presetID="25" presetClass="entr" presetSubtype="0" fill="hold" nodeType="withEffect">
                                  <p:stCondLst>
                                    <p:cond delay="500"/>
                                  </p:stCondLst>
                                  <p:childTnLst>
                                    <p:set>
                                      <p:cBhvr>
                                        <p:cTn id="26" dur="1" fill="hold">
                                          <p:stCondLst>
                                            <p:cond delay="0"/>
                                          </p:stCondLst>
                                        </p:cTn>
                                        <p:tgtEl>
                                          <p:spTgt spid="9"/>
                                        </p:tgtEl>
                                        <p:attrNameLst>
                                          <p:attrName>style.visibility</p:attrName>
                                        </p:attrNameLst>
                                      </p:cBhvr>
                                      <p:to>
                                        <p:strVal val="visible"/>
                                      </p:to>
                                    </p:set>
                                    <p:anim calcmode="lin" valueType="num">
                                      <p:cBhvr>
                                        <p:cTn id="27" dur="500" decel="50000" fill="hold">
                                          <p:stCondLst>
                                            <p:cond delay="0"/>
                                          </p:stCondLst>
                                        </p:cTn>
                                        <p:tgtEl>
                                          <p:spTgt spid="9"/>
                                        </p:tgtEl>
                                        <p:attrNameLst>
                                          <p:attrName>style.rotation</p:attrName>
                                        </p:attrNameLst>
                                      </p:cBhvr>
                                      <p:tavLst>
                                        <p:tav tm="0">
                                          <p:val>
                                            <p:fltVal val="-90"/>
                                          </p:val>
                                        </p:tav>
                                        <p:tav tm="100000">
                                          <p:val>
                                            <p:fltVal val="0"/>
                                          </p:val>
                                        </p:tav>
                                      </p:tavLst>
                                    </p:anim>
                                    <p:anim calcmode="lin" valueType="num">
                                      <p:cBhvr>
                                        <p:cTn id="28" dur="500" decel="50000" fill="hold">
                                          <p:stCondLst>
                                            <p:cond delay="0"/>
                                          </p:stCondLst>
                                        </p:cTn>
                                        <p:tgtEl>
                                          <p:spTgt spid="9"/>
                                        </p:tgtEl>
                                        <p:attrNameLst>
                                          <p:attrName>ppt_w</p:attrName>
                                        </p:attrNameLst>
                                      </p:cBhvr>
                                      <p:tavLst>
                                        <p:tav tm="0">
                                          <p:val>
                                            <p:strVal val="#ppt_w"/>
                                          </p:val>
                                        </p:tav>
                                        <p:tav tm="100000">
                                          <p:val>
                                            <p:strVal val="#ppt_w*.05"/>
                                          </p:val>
                                        </p:tav>
                                      </p:tavLst>
                                    </p:anim>
                                    <p:anim calcmode="lin" valueType="num">
                                      <p:cBhvr>
                                        <p:cTn id="29" dur="500" accel="50000" fill="hold">
                                          <p:stCondLst>
                                            <p:cond delay="500"/>
                                          </p:stCondLst>
                                        </p:cTn>
                                        <p:tgtEl>
                                          <p:spTgt spid="9"/>
                                        </p:tgtEl>
                                        <p:attrNameLst>
                                          <p:attrName>ppt_w</p:attrName>
                                        </p:attrNameLst>
                                      </p:cBhvr>
                                      <p:tavLst>
                                        <p:tav tm="0">
                                          <p:val>
                                            <p:strVal val="#ppt_w*.05"/>
                                          </p:val>
                                        </p:tav>
                                        <p:tav tm="100000">
                                          <p:val>
                                            <p:strVal val="#ppt_w"/>
                                          </p:val>
                                        </p:tav>
                                      </p:tavLst>
                                    </p:anim>
                                    <p:anim calcmode="lin" valueType="num">
                                      <p:cBhvr>
                                        <p:cTn id="30" dur="1000" fill="hold"/>
                                        <p:tgtEl>
                                          <p:spTgt spid="9"/>
                                        </p:tgtEl>
                                        <p:attrNameLst>
                                          <p:attrName>ppt_h</p:attrName>
                                        </p:attrNameLst>
                                      </p:cBhvr>
                                      <p:tavLst>
                                        <p:tav tm="0">
                                          <p:val>
                                            <p:strVal val="#ppt_h"/>
                                          </p:val>
                                        </p:tav>
                                        <p:tav tm="100000">
                                          <p:val>
                                            <p:strVal val="#ppt_h"/>
                                          </p:val>
                                        </p:tav>
                                      </p:tavLst>
                                    </p:anim>
                                    <p:anim calcmode="lin" valueType="num">
                                      <p:cBhvr>
                                        <p:cTn id="31" dur="500" decel="50000" fill="hold">
                                          <p:stCondLst>
                                            <p:cond delay="0"/>
                                          </p:stCondLst>
                                        </p:cTn>
                                        <p:tgtEl>
                                          <p:spTgt spid="9"/>
                                        </p:tgtEl>
                                        <p:attrNameLst>
                                          <p:attrName>ppt_x</p:attrName>
                                        </p:attrNameLst>
                                      </p:cBhvr>
                                      <p:tavLst>
                                        <p:tav tm="0">
                                          <p:val>
                                            <p:strVal val="#ppt_x+.4"/>
                                          </p:val>
                                        </p:tav>
                                        <p:tav tm="100000">
                                          <p:val>
                                            <p:strVal val="#ppt_x"/>
                                          </p:val>
                                        </p:tav>
                                      </p:tavLst>
                                    </p:anim>
                                    <p:anim calcmode="lin" valueType="num">
                                      <p:cBhvr>
                                        <p:cTn id="32" dur="500" decel="50000" fill="hold">
                                          <p:stCondLst>
                                            <p:cond delay="0"/>
                                          </p:stCondLst>
                                        </p:cTn>
                                        <p:tgtEl>
                                          <p:spTgt spid="9"/>
                                        </p:tgtEl>
                                        <p:attrNameLst>
                                          <p:attrName>ppt_y</p:attrName>
                                        </p:attrNameLst>
                                      </p:cBhvr>
                                      <p:tavLst>
                                        <p:tav tm="0">
                                          <p:val>
                                            <p:strVal val="#ppt_y-.2"/>
                                          </p:val>
                                        </p:tav>
                                        <p:tav tm="100000">
                                          <p:val>
                                            <p:strVal val="#ppt_y+.1"/>
                                          </p:val>
                                        </p:tav>
                                      </p:tavLst>
                                    </p:anim>
                                    <p:anim calcmode="lin" valueType="num">
                                      <p:cBhvr>
                                        <p:cTn id="33" dur="500" accel="50000" fill="hold">
                                          <p:stCondLst>
                                            <p:cond delay="500"/>
                                          </p:stCondLst>
                                        </p:cTn>
                                        <p:tgtEl>
                                          <p:spTgt spid="9"/>
                                        </p:tgtEl>
                                        <p:attrNameLst>
                                          <p:attrName>ppt_y</p:attrName>
                                        </p:attrNameLst>
                                      </p:cBhvr>
                                      <p:tavLst>
                                        <p:tav tm="0">
                                          <p:val>
                                            <p:strVal val="#ppt_y+.1"/>
                                          </p:val>
                                        </p:tav>
                                        <p:tav tm="100000">
                                          <p:val>
                                            <p:strVal val="#ppt_y"/>
                                          </p:val>
                                        </p:tav>
                                      </p:tavLst>
                                    </p:anim>
                                    <p:animEffect transition="in" filter="fade">
                                      <p:cBhvr>
                                        <p:cTn id="34" dur="1000" decel="50000">
                                          <p:stCondLst>
                                            <p:cond delay="0"/>
                                          </p:stCondLst>
                                        </p:cTn>
                                        <p:tgtEl>
                                          <p:spTgt spid="9"/>
                                        </p:tgtEl>
                                      </p:cBhvr>
                                    </p:animEffect>
                                  </p:childTnLst>
                                </p:cTn>
                              </p:par>
                              <p:par>
                                <p:cTn id="35" presetID="25" presetClass="entr" presetSubtype="0" fill="hold" nodeType="withEffect">
                                  <p:stCondLst>
                                    <p:cond delay="750"/>
                                  </p:stCondLst>
                                  <p:childTnLst>
                                    <p:set>
                                      <p:cBhvr>
                                        <p:cTn id="36" dur="1" fill="hold">
                                          <p:stCondLst>
                                            <p:cond delay="0"/>
                                          </p:stCondLst>
                                        </p:cTn>
                                        <p:tgtEl>
                                          <p:spTgt spid="14"/>
                                        </p:tgtEl>
                                        <p:attrNameLst>
                                          <p:attrName>style.visibility</p:attrName>
                                        </p:attrNameLst>
                                      </p:cBhvr>
                                      <p:to>
                                        <p:strVal val="visible"/>
                                      </p:to>
                                    </p:set>
                                    <p:anim calcmode="lin" valueType="num">
                                      <p:cBhvr>
                                        <p:cTn id="37" dur="500" decel="50000" fill="hold">
                                          <p:stCondLst>
                                            <p:cond delay="0"/>
                                          </p:stCondLst>
                                        </p:cTn>
                                        <p:tgtEl>
                                          <p:spTgt spid="14"/>
                                        </p:tgtEl>
                                        <p:attrNameLst>
                                          <p:attrName>style.rotation</p:attrName>
                                        </p:attrNameLst>
                                      </p:cBhvr>
                                      <p:tavLst>
                                        <p:tav tm="0">
                                          <p:val>
                                            <p:fltVal val="-90"/>
                                          </p:val>
                                        </p:tav>
                                        <p:tav tm="100000">
                                          <p:val>
                                            <p:fltVal val="0"/>
                                          </p:val>
                                        </p:tav>
                                      </p:tavLst>
                                    </p:anim>
                                    <p:anim calcmode="lin" valueType="num">
                                      <p:cBhvr>
                                        <p:cTn id="38" dur="500" decel="50000" fill="hold">
                                          <p:stCondLst>
                                            <p:cond delay="0"/>
                                          </p:stCondLst>
                                        </p:cTn>
                                        <p:tgtEl>
                                          <p:spTgt spid="14"/>
                                        </p:tgtEl>
                                        <p:attrNameLst>
                                          <p:attrName>ppt_w</p:attrName>
                                        </p:attrNameLst>
                                      </p:cBhvr>
                                      <p:tavLst>
                                        <p:tav tm="0">
                                          <p:val>
                                            <p:strVal val="#ppt_w"/>
                                          </p:val>
                                        </p:tav>
                                        <p:tav tm="100000">
                                          <p:val>
                                            <p:strVal val="#ppt_w*.05"/>
                                          </p:val>
                                        </p:tav>
                                      </p:tavLst>
                                    </p:anim>
                                    <p:anim calcmode="lin" valueType="num">
                                      <p:cBhvr>
                                        <p:cTn id="39" dur="500" accel="50000" fill="hold">
                                          <p:stCondLst>
                                            <p:cond delay="500"/>
                                          </p:stCondLst>
                                        </p:cTn>
                                        <p:tgtEl>
                                          <p:spTgt spid="14"/>
                                        </p:tgtEl>
                                        <p:attrNameLst>
                                          <p:attrName>ppt_w</p:attrName>
                                        </p:attrNameLst>
                                      </p:cBhvr>
                                      <p:tavLst>
                                        <p:tav tm="0">
                                          <p:val>
                                            <p:strVal val="#ppt_w*.05"/>
                                          </p:val>
                                        </p:tav>
                                        <p:tav tm="100000">
                                          <p:val>
                                            <p:strVal val="#ppt_w"/>
                                          </p:val>
                                        </p:tav>
                                      </p:tavLst>
                                    </p:anim>
                                    <p:anim calcmode="lin" valueType="num">
                                      <p:cBhvr>
                                        <p:cTn id="40" dur="1000" fill="hold"/>
                                        <p:tgtEl>
                                          <p:spTgt spid="14"/>
                                        </p:tgtEl>
                                        <p:attrNameLst>
                                          <p:attrName>ppt_h</p:attrName>
                                        </p:attrNameLst>
                                      </p:cBhvr>
                                      <p:tavLst>
                                        <p:tav tm="0">
                                          <p:val>
                                            <p:strVal val="#ppt_h"/>
                                          </p:val>
                                        </p:tav>
                                        <p:tav tm="100000">
                                          <p:val>
                                            <p:strVal val="#ppt_h"/>
                                          </p:val>
                                        </p:tav>
                                      </p:tavLst>
                                    </p:anim>
                                    <p:anim calcmode="lin" valueType="num">
                                      <p:cBhvr>
                                        <p:cTn id="41" dur="500" decel="50000" fill="hold">
                                          <p:stCondLst>
                                            <p:cond delay="0"/>
                                          </p:stCondLst>
                                        </p:cTn>
                                        <p:tgtEl>
                                          <p:spTgt spid="14"/>
                                        </p:tgtEl>
                                        <p:attrNameLst>
                                          <p:attrName>ppt_x</p:attrName>
                                        </p:attrNameLst>
                                      </p:cBhvr>
                                      <p:tavLst>
                                        <p:tav tm="0">
                                          <p:val>
                                            <p:strVal val="#ppt_x+.4"/>
                                          </p:val>
                                        </p:tav>
                                        <p:tav tm="100000">
                                          <p:val>
                                            <p:strVal val="#ppt_x"/>
                                          </p:val>
                                        </p:tav>
                                      </p:tavLst>
                                    </p:anim>
                                    <p:anim calcmode="lin" valueType="num">
                                      <p:cBhvr>
                                        <p:cTn id="42" dur="500" decel="50000" fill="hold">
                                          <p:stCondLst>
                                            <p:cond delay="0"/>
                                          </p:stCondLst>
                                        </p:cTn>
                                        <p:tgtEl>
                                          <p:spTgt spid="14"/>
                                        </p:tgtEl>
                                        <p:attrNameLst>
                                          <p:attrName>ppt_y</p:attrName>
                                        </p:attrNameLst>
                                      </p:cBhvr>
                                      <p:tavLst>
                                        <p:tav tm="0">
                                          <p:val>
                                            <p:strVal val="#ppt_y-.2"/>
                                          </p:val>
                                        </p:tav>
                                        <p:tav tm="100000">
                                          <p:val>
                                            <p:strVal val="#ppt_y+.1"/>
                                          </p:val>
                                        </p:tav>
                                      </p:tavLst>
                                    </p:anim>
                                    <p:anim calcmode="lin" valueType="num">
                                      <p:cBhvr>
                                        <p:cTn id="43" dur="500" accel="50000" fill="hold">
                                          <p:stCondLst>
                                            <p:cond delay="500"/>
                                          </p:stCondLst>
                                        </p:cTn>
                                        <p:tgtEl>
                                          <p:spTgt spid="14"/>
                                        </p:tgtEl>
                                        <p:attrNameLst>
                                          <p:attrName>ppt_y</p:attrName>
                                        </p:attrNameLst>
                                      </p:cBhvr>
                                      <p:tavLst>
                                        <p:tav tm="0">
                                          <p:val>
                                            <p:strVal val="#ppt_y+.1"/>
                                          </p:val>
                                        </p:tav>
                                        <p:tav tm="100000">
                                          <p:val>
                                            <p:strVal val="#ppt_y"/>
                                          </p:val>
                                        </p:tav>
                                      </p:tavLst>
                                    </p:anim>
                                    <p:animEffect transition="in" filter="fade">
                                      <p:cBhvr>
                                        <p:cTn id="44" dur="1000" decel="50000">
                                          <p:stCondLst>
                                            <p:cond delay="0"/>
                                          </p:stCondLst>
                                        </p:cTn>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4" name="그룹 183">
            <a:extLst>
              <a:ext uri="{FF2B5EF4-FFF2-40B4-BE49-F238E27FC236}">
                <a16:creationId xmlns:a16="http://schemas.microsoft.com/office/drawing/2014/main" xmlns="" id="{9A7C5AE8-2332-4507-B28F-12E9DD7D7A83}"/>
              </a:ext>
            </a:extLst>
          </p:cNvPr>
          <p:cNvGrpSpPr/>
          <p:nvPr/>
        </p:nvGrpSpPr>
        <p:grpSpPr>
          <a:xfrm>
            <a:off x="8051742" y="4305424"/>
            <a:ext cx="2796157" cy="1503552"/>
            <a:chOff x="3354640" y="2064545"/>
            <a:chExt cx="3995738" cy="1743075"/>
          </a:xfrm>
          <a:effectLst>
            <a:outerShdw dist="38100" dir="5400000" algn="ctr" rotWithShape="0">
              <a:srgbClr val="000000">
                <a:alpha val="10000"/>
              </a:srgbClr>
            </a:outerShdw>
          </a:effectLst>
        </p:grpSpPr>
        <p:sp>
          <p:nvSpPr>
            <p:cNvPr id="25" name="Freeform 5">
              <a:extLst>
                <a:ext uri="{FF2B5EF4-FFF2-40B4-BE49-F238E27FC236}">
                  <a16:creationId xmlns:a16="http://schemas.microsoft.com/office/drawing/2014/main" xmlns="" id="{DD577FB8-A177-47D9-BC56-58C4101BDC9F}"/>
                </a:ext>
              </a:extLst>
            </p:cNvPr>
            <p:cNvSpPr>
              <a:spLocks/>
            </p:cNvSpPr>
            <p:nvPr/>
          </p:nvSpPr>
          <p:spPr bwMode="auto">
            <a:xfrm>
              <a:off x="4640515" y="2180433"/>
              <a:ext cx="2393950" cy="700088"/>
            </a:xfrm>
            <a:custGeom>
              <a:avLst/>
              <a:gdLst>
                <a:gd name="T0" fmla="*/ 1508 w 1508"/>
                <a:gd name="T1" fmla="*/ 205 h 441"/>
                <a:gd name="T2" fmla="*/ 0 w 1508"/>
                <a:gd name="T3" fmla="*/ 0 h 441"/>
                <a:gd name="T4" fmla="*/ 0 w 1508"/>
                <a:gd name="T5" fmla="*/ 285 h 441"/>
                <a:gd name="T6" fmla="*/ 1140 w 1508"/>
                <a:gd name="T7" fmla="*/ 441 h 441"/>
                <a:gd name="T8" fmla="*/ 1508 w 1508"/>
                <a:gd name="T9" fmla="*/ 205 h 441"/>
              </a:gdLst>
              <a:ahLst/>
              <a:cxnLst>
                <a:cxn ang="0">
                  <a:pos x="T0" y="T1"/>
                </a:cxn>
                <a:cxn ang="0">
                  <a:pos x="T2" y="T3"/>
                </a:cxn>
                <a:cxn ang="0">
                  <a:pos x="T4" y="T5"/>
                </a:cxn>
                <a:cxn ang="0">
                  <a:pos x="T6" y="T7"/>
                </a:cxn>
                <a:cxn ang="0">
                  <a:pos x="T8" y="T9"/>
                </a:cxn>
              </a:cxnLst>
              <a:rect l="0" t="0" r="r" b="b"/>
              <a:pathLst>
                <a:path w="1508" h="441">
                  <a:moveTo>
                    <a:pt x="1508" y="205"/>
                  </a:moveTo>
                  <a:lnTo>
                    <a:pt x="0" y="0"/>
                  </a:lnTo>
                  <a:lnTo>
                    <a:pt x="0" y="285"/>
                  </a:lnTo>
                  <a:lnTo>
                    <a:pt x="1140" y="441"/>
                  </a:lnTo>
                  <a:lnTo>
                    <a:pt x="1508" y="205"/>
                  </a:lnTo>
                  <a:close/>
                </a:path>
              </a:pathLst>
            </a:custGeom>
            <a:pattFill prst="ltUpDiag">
              <a:fgClr>
                <a:schemeClr val="accent3">
                  <a:lumMod val="50000"/>
                </a:schemeClr>
              </a:fgClr>
              <a:bgClr>
                <a:schemeClr val="accent3">
                  <a:lumMod val="75000"/>
                </a:schemeClr>
              </a:bgClr>
            </a:pattFill>
            <a:ln w="3175">
              <a:noFill/>
            </a:ln>
            <a:extLst/>
          </p:spPr>
          <p:txBody>
            <a:bodyPr vert="horz" wrap="square" lIns="0" tIns="0" rIns="0" bIns="0" numCol="1" anchor="t" anchorCtr="0" compatLnSpc="1">
              <a:prstTxWarp prst="textNoShape">
                <a:avLst/>
              </a:prstTxWarp>
            </a:bodyPr>
            <a:lstStyle/>
            <a:p>
              <a:endParaRPr lang="ko-KR" altLang="en-US" sz="4000" dirty="0">
                <a:solidFill>
                  <a:srgbClr val="FFFFFF"/>
                </a:solidFill>
                <a:latin typeface="Roboto Condensed Light" charset="0"/>
                <a:ea typeface="Roboto Condensed Light" charset="0"/>
                <a:cs typeface="Roboto Condensed Light" charset="0"/>
              </a:endParaRPr>
            </a:p>
          </p:txBody>
        </p:sp>
        <p:sp>
          <p:nvSpPr>
            <p:cNvPr id="26" name="Freeform 6">
              <a:extLst>
                <a:ext uri="{FF2B5EF4-FFF2-40B4-BE49-F238E27FC236}">
                  <a16:creationId xmlns:a16="http://schemas.microsoft.com/office/drawing/2014/main" xmlns="" id="{7E7B7B3B-FF91-4464-8E4A-601E1C86DC24}"/>
                </a:ext>
              </a:extLst>
            </p:cNvPr>
            <p:cNvSpPr>
              <a:spLocks/>
            </p:cNvSpPr>
            <p:nvPr/>
          </p:nvSpPr>
          <p:spPr bwMode="auto">
            <a:xfrm>
              <a:off x="6091490" y="2436020"/>
              <a:ext cx="1258888" cy="1371600"/>
            </a:xfrm>
            <a:custGeom>
              <a:avLst/>
              <a:gdLst>
                <a:gd name="T0" fmla="*/ 793 w 793"/>
                <a:gd name="T1" fmla="*/ 0 h 864"/>
                <a:gd name="T2" fmla="*/ 0 w 793"/>
                <a:gd name="T3" fmla="*/ 508 h 864"/>
                <a:gd name="T4" fmla="*/ 0 w 793"/>
                <a:gd name="T5" fmla="*/ 864 h 864"/>
                <a:gd name="T6" fmla="*/ 793 w 793"/>
                <a:gd name="T7" fmla="*/ 357 h 864"/>
                <a:gd name="T8" fmla="*/ 793 w 793"/>
                <a:gd name="T9" fmla="*/ 0 h 864"/>
              </a:gdLst>
              <a:ahLst/>
              <a:cxnLst>
                <a:cxn ang="0">
                  <a:pos x="T0" y="T1"/>
                </a:cxn>
                <a:cxn ang="0">
                  <a:pos x="T2" y="T3"/>
                </a:cxn>
                <a:cxn ang="0">
                  <a:pos x="T4" y="T5"/>
                </a:cxn>
                <a:cxn ang="0">
                  <a:pos x="T6" y="T7"/>
                </a:cxn>
                <a:cxn ang="0">
                  <a:pos x="T8" y="T9"/>
                </a:cxn>
              </a:cxnLst>
              <a:rect l="0" t="0" r="r" b="b"/>
              <a:pathLst>
                <a:path w="793" h="864">
                  <a:moveTo>
                    <a:pt x="793" y="0"/>
                  </a:moveTo>
                  <a:lnTo>
                    <a:pt x="0" y="508"/>
                  </a:lnTo>
                  <a:lnTo>
                    <a:pt x="0" y="864"/>
                  </a:lnTo>
                  <a:lnTo>
                    <a:pt x="793" y="357"/>
                  </a:lnTo>
                  <a:lnTo>
                    <a:pt x="793" y="0"/>
                  </a:lnTo>
                  <a:close/>
                </a:path>
              </a:pathLst>
            </a:custGeom>
            <a:pattFill prst="dkDnDiag">
              <a:fgClr>
                <a:schemeClr val="accent3">
                  <a:lumMod val="75000"/>
                </a:schemeClr>
              </a:fgClr>
              <a:bgClr>
                <a:schemeClr val="accent3"/>
              </a:bgClr>
            </a:pattFill>
            <a:ln w="3175">
              <a:noFill/>
            </a:ln>
            <a:extLst/>
          </p:spPr>
          <p:txBody>
            <a:bodyPr vert="horz" wrap="square" lIns="0" tIns="0" rIns="0" bIns="0" numCol="1" anchor="t" anchorCtr="0" compatLnSpc="1">
              <a:prstTxWarp prst="textNoShape">
                <a:avLst/>
              </a:prstTxWarp>
            </a:bodyPr>
            <a:lstStyle/>
            <a:p>
              <a:endParaRPr lang="ko-KR" altLang="en-US" sz="4000" dirty="0">
                <a:solidFill>
                  <a:srgbClr val="FFFFFF"/>
                </a:solidFill>
                <a:latin typeface="Roboto Condensed Light" charset="0"/>
                <a:ea typeface="Roboto Condensed Light" charset="0"/>
                <a:cs typeface="Roboto Condensed Light" charset="0"/>
              </a:endParaRPr>
            </a:p>
          </p:txBody>
        </p:sp>
        <p:sp>
          <p:nvSpPr>
            <p:cNvPr id="27" name="Freeform 7">
              <a:extLst>
                <a:ext uri="{FF2B5EF4-FFF2-40B4-BE49-F238E27FC236}">
                  <a16:creationId xmlns:a16="http://schemas.microsoft.com/office/drawing/2014/main" xmlns="" id="{9D943363-5510-45DD-B564-90A4F0B41938}"/>
                </a:ext>
              </a:extLst>
            </p:cNvPr>
            <p:cNvSpPr>
              <a:spLocks/>
            </p:cNvSpPr>
            <p:nvPr/>
          </p:nvSpPr>
          <p:spPr bwMode="auto">
            <a:xfrm>
              <a:off x="3673728" y="2180433"/>
              <a:ext cx="966788" cy="700088"/>
            </a:xfrm>
            <a:custGeom>
              <a:avLst/>
              <a:gdLst>
                <a:gd name="T0" fmla="*/ 609 w 609"/>
                <a:gd name="T1" fmla="*/ 0 h 441"/>
                <a:gd name="T2" fmla="*/ 0 w 609"/>
                <a:gd name="T3" fmla="*/ 390 h 441"/>
                <a:gd name="T4" fmla="*/ 367 w 609"/>
                <a:gd name="T5" fmla="*/ 441 h 441"/>
                <a:gd name="T6" fmla="*/ 609 w 609"/>
                <a:gd name="T7" fmla="*/ 285 h 441"/>
                <a:gd name="T8" fmla="*/ 609 w 609"/>
                <a:gd name="T9" fmla="*/ 0 h 441"/>
              </a:gdLst>
              <a:ahLst/>
              <a:cxnLst>
                <a:cxn ang="0">
                  <a:pos x="T0" y="T1"/>
                </a:cxn>
                <a:cxn ang="0">
                  <a:pos x="T2" y="T3"/>
                </a:cxn>
                <a:cxn ang="0">
                  <a:pos x="T4" y="T5"/>
                </a:cxn>
                <a:cxn ang="0">
                  <a:pos x="T6" y="T7"/>
                </a:cxn>
                <a:cxn ang="0">
                  <a:pos x="T8" y="T9"/>
                </a:cxn>
              </a:cxnLst>
              <a:rect l="0" t="0" r="r" b="b"/>
              <a:pathLst>
                <a:path w="609" h="441">
                  <a:moveTo>
                    <a:pt x="609" y="0"/>
                  </a:moveTo>
                  <a:lnTo>
                    <a:pt x="0" y="390"/>
                  </a:lnTo>
                  <a:lnTo>
                    <a:pt x="367" y="441"/>
                  </a:lnTo>
                  <a:lnTo>
                    <a:pt x="609" y="285"/>
                  </a:lnTo>
                  <a:lnTo>
                    <a:pt x="609" y="0"/>
                  </a:lnTo>
                  <a:close/>
                </a:path>
              </a:pathLst>
            </a:custGeom>
            <a:pattFill prst="dkDnDiag">
              <a:fgClr>
                <a:schemeClr val="accent3">
                  <a:lumMod val="50000"/>
                </a:schemeClr>
              </a:fgClr>
              <a:bgClr>
                <a:schemeClr val="accent3">
                  <a:lumMod val="75000"/>
                </a:schemeClr>
              </a:bgClr>
            </a:pattFill>
            <a:ln w="3175">
              <a:noFill/>
            </a:ln>
            <a:extLst/>
          </p:spPr>
          <p:txBody>
            <a:bodyPr vert="horz" wrap="square" lIns="0" tIns="0" rIns="0" bIns="0" numCol="1" anchor="t" anchorCtr="0" compatLnSpc="1">
              <a:prstTxWarp prst="textNoShape">
                <a:avLst/>
              </a:prstTxWarp>
            </a:bodyPr>
            <a:lstStyle/>
            <a:p>
              <a:endParaRPr lang="ko-KR" altLang="en-US" sz="4000" dirty="0">
                <a:solidFill>
                  <a:srgbClr val="FFFFFF"/>
                </a:solidFill>
                <a:latin typeface="Roboto Condensed Light" charset="0"/>
                <a:ea typeface="Roboto Condensed Light" charset="0"/>
                <a:cs typeface="Roboto Condensed Light" charset="0"/>
              </a:endParaRPr>
            </a:p>
          </p:txBody>
        </p:sp>
        <p:sp>
          <p:nvSpPr>
            <p:cNvPr id="28" name="Freeform 8">
              <a:extLst>
                <a:ext uri="{FF2B5EF4-FFF2-40B4-BE49-F238E27FC236}">
                  <a16:creationId xmlns:a16="http://schemas.microsoft.com/office/drawing/2014/main" xmlns="" id="{3356010D-0D2B-4DAA-8251-D9DF90C46F7F}"/>
                </a:ext>
              </a:extLst>
            </p:cNvPr>
            <p:cNvSpPr>
              <a:spLocks/>
            </p:cNvSpPr>
            <p:nvPr/>
          </p:nvSpPr>
          <p:spPr bwMode="auto">
            <a:xfrm>
              <a:off x="3354640" y="2854230"/>
              <a:ext cx="2736850" cy="939800"/>
            </a:xfrm>
            <a:custGeom>
              <a:avLst/>
              <a:gdLst>
                <a:gd name="T0" fmla="*/ 1724 w 1724"/>
                <a:gd name="T1" fmla="*/ 592 h 592"/>
                <a:gd name="T2" fmla="*/ 0 w 1724"/>
                <a:gd name="T3" fmla="*/ 358 h 592"/>
                <a:gd name="T4" fmla="*/ 0 w 1724"/>
                <a:gd name="T5" fmla="*/ 0 h 592"/>
                <a:gd name="T6" fmla="*/ 1724 w 1724"/>
                <a:gd name="T7" fmla="*/ 236 h 592"/>
                <a:gd name="T8" fmla="*/ 1724 w 1724"/>
                <a:gd name="T9" fmla="*/ 592 h 592"/>
              </a:gdLst>
              <a:ahLst/>
              <a:cxnLst>
                <a:cxn ang="0">
                  <a:pos x="T0" y="T1"/>
                </a:cxn>
                <a:cxn ang="0">
                  <a:pos x="T2" y="T3"/>
                </a:cxn>
                <a:cxn ang="0">
                  <a:pos x="T4" y="T5"/>
                </a:cxn>
                <a:cxn ang="0">
                  <a:pos x="T6" y="T7"/>
                </a:cxn>
                <a:cxn ang="0">
                  <a:pos x="T8" y="T9"/>
                </a:cxn>
              </a:cxnLst>
              <a:rect l="0" t="0" r="r" b="b"/>
              <a:pathLst>
                <a:path w="1724" h="592">
                  <a:moveTo>
                    <a:pt x="1724" y="592"/>
                  </a:moveTo>
                  <a:lnTo>
                    <a:pt x="0" y="358"/>
                  </a:lnTo>
                  <a:lnTo>
                    <a:pt x="0" y="0"/>
                  </a:lnTo>
                  <a:lnTo>
                    <a:pt x="1724" y="236"/>
                  </a:lnTo>
                  <a:lnTo>
                    <a:pt x="1724" y="592"/>
                  </a:lnTo>
                  <a:close/>
                </a:path>
              </a:pathLst>
            </a:custGeom>
            <a:solidFill>
              <a:schemeClr val="accent3"/>
            </a:solidFill>
            <a:ln w="3175">
              <a:noFill/>
            </a:ln>
            <a:extLst/>
          </p:spPr>
          <p:txBody>
            <a:bodyPr vert="horz" wrap="square" lIns="0" tIns="0" rIns="0" bIns="0" numCol="1" anchor="ctr" anchorCtr="0" compatLnSpc="1">
              <a:prstTxWarp prst="textNoShape">
                <a:avLst/>
              </a:prstTxWarp>
            </a:bodyPr>
            <a:lstStyle/>
            <a:p>
              <a:pPr algn="ctr">
                <a:spcAft>
                  <a:spcPts val="300"/>
                </a:spcAft>
              </a:pPr>
              <a:r>
                <a:rPr lang="en-US" altLang="ko-KR" sz="2800" dirty="0">
                  <a:solidFill>
                    <a:srgbClr val="FFFFFF"/>
                  </a:solidFill>
                  <a:latin typeface="Roboto Condensed Light" charset="0"/>
                  <a:ea typeface="Roboto Condensed Light" charset="0"/>
                  <a:cs typeface="Roboto Condensed Light" charset="0"/>
                </a:rPr>
                <a:t>04</a:t>
              </a:r>
              <a:endParaRPr lang="ko-KR" altLang="en-US" sz="2800" dirty="0">
                <a:solidFill>
                  <a:srgbClr val="FFFFFF"/>
                </a:solidFill>
                <a:latin typeface="Roboto Condensed Light" charset="0"/>
                <a:ea typeface="Roboto Condensed Light" charset="0"/>
                <a:cs typeface="Roboto Condensed Light" charset="0"/>
              </a:endParaRPr>
            </a:p>
          </p:txBody>
        </p:sp>
        <p:sp>
          <p:nvSpPr>
            <p:cNvPr id="29" name="Freeform 9">
              <a:extLst>
                <a:ext uri="{FF2B5EF4-FFF2-40B4-BE49-F238E27FC236}">
                  <a16:creationId xmlns:a16="http://schemas.microsoft.com/office/drawing/2014/main" xmlns="" id="{B3BFEB62-6A23-4F56-9417-9FB94631D13B}"/>
                </a:ext>
              </a:extLst>
            </p:cNvPr>
            <p:cNvSpPr>
              <a:spLocks noEditPoints="1"/>
            </p:cNvSpPr>
            <p:nvPr/>
          </p:nvSpPr>
          <p:spPr bwMode="auto">
            <a:xfrm>
              <a:off x="3354640" y="2064545"/>
              <a:ext cx="3995738" cy="1177925"/>
            </a:xfrm>
            <a:custGeom>
              <a:avLst/>
              <a:gdLst>
                <a:gd name="T0" fmla="*/ 810 w 2517"/>
                <a:gd name="T1" fmla="*/ 73 h 742"/>
                <a:gd name="T2" fmla="*/ 2318 w 2517"/>
                <a:gd name="T3" fmla="*/ 278 h 742"/>
                <a:gd name="T4" fmla="*/ 1709 w 2517"/>
                <a:gd name="T5" fmla="*/ 667 h 742"/>
                <a:gd name="T6" fmla="*/ 201 w 2517"/>
                <a:gd name="T7" fmla="*/ 463 h 742"/>
                <a:gd name="T8" fmla="*/ 810 w 2517"/>
                <a:gd name="T9" fmla="*/ 73 h 742"/>
                <a:gd name="T10" fmla="*/ 792 w 2517"/>
                <a:gd name="T11" fmla="*/ 0 h 742"/>
                <a:gd name="T12" fmla="*/ 0 w 2517"/>
                <a:gd name="T13" fmla="*/ 506 h 742"/>
                <a:gd name="T14" fmla="*/ 1724 w 2517"/>
                <a:gd name="T15" fmla="*/ 742 h 742"/>
                <a:gd name="T16" fmla="*/ 2517 w 2517"/>
                <a:gd name="T17" fmla="*/ 234 h 742"/>
                <a:gd name="T18" fmla="*/ 792 w 2517"/>
                <a:gd name="T19" fmla="*/ 0 h 742"/>
                <a:gd name="T20" fmla="*/ 792 w 2517"/>
                <a:gd name="T21" fmla="*/ 0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17" h="742">
                  <a:moveTo>
                    <a:pt x="810" y="73"/>
                  </a:moveTo>
                  <a:lnTo>
                    <a:pt x="2318" y="278"/>
                  </a:lnTo>
                  <a:lnTo>
                    <a:pt x="1709" y="667"/>
                  </a:lnTo>
                  <a:lnTo>
                    <a:pt x="201" y="463"/>
                  </a:lnTo>
                  <a:lnTo>
                    <a:pt x="810" y="73"/>
                  </a:lnTo>
                  <a:close/>
                  <a:moveTo>
                    <a:pt x="792" y="0"/>
                  </a:moveTo>
                  <a:lnTo>
                    <a:pt x="0" y="506"/>
                  </a:lnTo>
                  <a:lnTo>
                    <a:pt x="1724" y="742"/>
                  </a:lnTo>
                  <a:lnTo>
                    <a:pt x="2517" y="234"/>
                  </a:lnTo>
                  <a:lnTo>
                    <a:pt x="792" y="0"/>
                  </a:lnTo>
                  <a:lnTo>
                    <a:pt x="792" y="0"/>
                  </a:lnTo>
                  <a:close/>
                </a:path>
              </a:pathLst>
            </a:custGeom>
            <a:solidFill>
              <a:schemeClr val="accent3">
                <a:lumMod val="75000"/>
              </a:schemeClr>
            </a:solidFill>
            <a:ln w="3175">
              <a:noFill/>
            </a:ln>
          </p:spPr>
          <p:txBody>
            <a:bodyPr vert="horz" wrap="square" lIns="0" tIns="0" rIns="0" bIns="0" numCol="1" anchor="ctr" anchorCtr="0" compatLnSpc="1">
              <a:prstTxWarp prst="textNoShape">
                <a:avLst/>
              </a:prstTxWarp>
            </a:bodyPr>
            <a:lstStyle/>
            <a:p>
              <a:pPr algn="ctr">
                <a:spcAft>
                  <a:spcPts val="300"/>
                </a:spcAft>
              </a:pPr>
              <a:endParaRPr lang="ko-KR" altLang="en-US" sz="2800" dirty="0">
                <a:solidFill>
                  <a:srgbClr val="FFFFFF"/>
                </a:solidFill>
                <a:latin typeface="Roboto Condensed Light" charset="0"/>
                <a:ea typeface="Roboto Condensed Light" charset="0"/>
                <a:cs typeface="Roboto Condensed Light" charset="0"/>
              </a:endParaRPr>
            </a:p>
          </p:txBody>
        </p:sp>
      </p:grpSp>
      <p:grpSp>
        <p:nvGrpSpPr>
          <p:cNvPr id="30" name="그룹 108">
            <a:extLst>
              <a:ext uri="{FF2B5EF4-FFF2-40B4-BE49-F238E27FC236}">
                <a16:creationId xmlns:a16="http://schemas.microsoft.com/office/drawing/2014/main" xmlns="" id="{39317675-D3C5-41C5-AF0A-42EFFBD7BCF5}"/>
              </a:ext>
            </a:extLst>
          </p:cNvPr>
          <p:cNvGrpSpPr/>
          <p:nvPr/>
        </p:nvGrpSpPr>
        <p:grpSpPr>
          <a:xfrm>
            <a:off x="8051742" y="3505756"/>
            <a:ext cx="2796157" cy="1503552"/>
            <a:chOff x="3354640" y="2064545"/>
            <a:chExt cx="3995738" cy="1743075"/>
          </a:xfrm>
          <a:effectLst>
            <a:outerShdw dist="38100" dir="5400000" algn="ctr" rotWithShape="0">
              <a:srgbClr val="000000">
                <a:alpha val="10000"/>
              </a:srgbClr>
            </a:outerShdw>
          </a:effectLst>
        </p:grpSpPr>
        <p:sp>
          <p:nvSpPr>
            <p:cNvPr id="31" name="Freeform 5">
              <a:extLst>
                <a:ext uri="{FF2B5EF4-FFF2-40B4-BE49-F238E27FC236}">
                  <a16:creationId xmlns:a16="http://schemas.microsoft.com/office/drawing/2014/main" xmlns="" id="{DF2763CC-E309-4923-8B04-4B43C8C0DAE6}"/>
                </a:ext>
              </a:extLst>
            </p:cNvPr>
            <p:cNvSpPr>
              <a:spLocks/>
            </p:cNvSpPr>
            <p:nvPr/>
          </p:nvSpPr>
          <p:spPr bwMode="auto">
            <a:xfrm>
              <a:off x="4640515" y="2180433"/>
              <a:ext cx="2393950" cy="700088"/>
            </a:xfrm>
            <a:custGeom>
              <a:avLst/>
              <a:gdLst>
                <a:gd name="T0" fmla="*/ 1508 w 1508"/>
                <a:gd name="T1" fmla="*/ 205 h 441"/>
                <a:gd name="T2" fmla="*/ 0 w 1508"/>
                <a:gd name="T3" fmla="*/ 0 h 441"/>
                <a:gd name="T4" fmla="*/ 0 w 1508"/>
                <a:gd name="T5" fmla="*/ 285 h 441"/>
                <a:gd name="T6" fmla="*/ 1140 w 1508"/>
                <a:gd name="T7" fmla="*/ 441 h 441"/>
                <a:gd name="T8" fmla="*/ 1508 w 1508"/>
                <a:gd name="T9" fmla="*/ 205 h 441"/>
              </a:gdLst>
              <a:ahLst/>
              <a:cxnLst>
                <a:cxn ang="0">
                  <a:pos x="T0" y="T1"/>
                </a:cxn>
                <a:cxn ang="0">
                  <a:pos x="T2" y="T3"/>
                </a:cxn>
                <a:cxn ang="0">
                  <a:pos x="T4" y="T5"/>
                </a:cxn>
                <a:cxn ang="0">
                  <a:pos x="T6" y="T7"/>
                </a:cxn>
                <a:cxn ang="0">
                  <a:pos x="T8" y="T9"/>
                </a:cxn>
              </a:cxnLst>
              <a:rect l="0" t="0" r="r" b="b"/>
              <a:pathLst>
                <a:path w="1508" h="441">
                  <a:moveTo>
                    <a:pt x="1508" y="205"/>
                  </a:moveTo>
                  <a:lnTo>
                    <a:pt x="0" y="0"/>
                  </a:lnTo>
                  <a:lnTo>
                    <a:pt x="0" y="285"/>
                  </a:lnTo>
                  <a:lnTo>
                    <a:pt x="1140" y="441"/>
                  </a:lnTo>
                  <a:lnTo>
                    <a:pt x="1508" y="205"/>
                  </a:lnTo>
                  <a:close/>
                </a:path>
              </a:pathLst>
            </a:custGeom>
            <a:pattFill prst="ltUpDiag">
              <a:fgClr>
                <a:schemeClr val="accent4">
                  <a:lumMod val="50000"/>
                </a:schemeClr>
              </a:fgClr>
              <a:bgClr>
                <a:schemeClr val="accent4">
                  <a:lumMod val="75000"/>
                </a:schemeClr>
              </a:bgClr>
            </a:pattFill>
            <a:ln w="3175">
              <a:noFill/>
            </a:ln>
            <a:extLst/>
          </p:spPr>
          <p:txBody>
            <a:bodyPr vert="horz" wrap="square" lIns="0" tIns="0" rIns="0" bIns="0" numCol="1" anchor="t" anchorCtr="0" compatLnSpc="1">
              <a:prstTxWarp prst="textNoShape">
                <a:avLst/>
              </a:prstTxWarp>
            </a:bodyPr>
            <a:lstStyle/>
            <a:p>
              <a:endParaRPr lang="ko-KR" altLang="en-US" sz="4000" dirty="0">
                <a:solidFill>
                  <a:srgbClr val="FFFFFF"/>
                </a:solidFill>
                <a:latin typeface="Roboto Condensed Light" charset="0"/>
                <a:ea typeface="Roboto Condensed Light" charset="0"/>
                <a:cs typeface="Roboto Condensed Light" charset="0"/>
              </a:endParaRPr>
            </a:p>
          </p:txBody>
        </p:sp>
        <p:sp>
          <p:nvSpPr>
            <p:cNvPr id="32" name="Freeform 6">
              <a:extLst>
                <a:ext uri="{FF2B5EF4-FFF2-40B4-BE49-F238E27FC236}">
                  <a16:creationId xmlns:a16="http://schemas.microsoft.com/office/drawing/2014/main" xmlns="" id="{3C69CFF3-057F-4F33-9D2F-92694A2E79F1}"/>
                </a:ext>
              </a:extLst>
            </p:cNvPr>
            <p:cNvSpPr>
              <a:spLocks/>
            </p:cNvSpPr>
            <p:nvPr/>
          </p:nvSpPr>
          <p:spPr bwMode="auto">
            <a:xfrm>
              <a:off x="6091490" y="2436020"/>
              <a:ext cx="1258888" cy="1371600"/>
            </a:xfrm>
            <a:custGeom>
              <a:avLst/>
              <a:gdLst>
                <a:gd name="T0" fmla="*/ 793 w 793"/>
                <a:gd name="T1" fmla="*/ 0 h 864"/>
                <a:gd name="T2" fmla="*/ 0 w 793"/>
                <a:gd name="T3" fmla="*/ 508 h 864"/>
                <a:gd name="T4" fmla="*/ 0 w 793"/>
                <a:gd name="T5" fmla="*/ 864 h 864"/>
                <a:gd name="T6" fmla="*/ 793 w 793"/>
                <a:gd name="T7" fmla="*/ 357 h 864"/>
                <a:gd name="T8" fmla="*/ 793 w 793"/>
                <a:gd name="T9" fmla="*/ 0 h 864"/>
              </a:gdLst>
              <a:ahLst/>
              <a:cxnLst>
                <a:cxn ang="0">
                  <a:pos x="T0" y="T1"/>
                </a:cxn>
                <a:cxn ang="0">
                  <a:pos x="T2" y="T3"/>
                </a:cxn>
                <a:cxn ang="0">
                  <a:pos x="T4" y="T5"/>
                </a:cxn>
                <a:cxn ang="0">
                  <a:pos x="T6" y="T7"/>
                </a:cxn>
                <a:cxn ang="0">
                  <a:pos x="T8" y="T9"/>
                </a:cxn>
              </a:cxnLst>
              <a:rect l="0" t="0" r="r" b="b"/>
              <a:pathLst>
                <a:path w="793" h="864">
                  <a:moveTo>
                    <a:pt x="793" y="0"/>
                  </a:moveTo>
                  <a:lnTo>
                    <a:pt x="0" y="508"/>
                  </a:lnTo>
                  <a:lnTo>
                    <a:pt x="0" y="864"/>
                  </a:lnTo>
                  <a:lnTo>
                    <a:pt x="793" y="357"/>
                  </a:lnTo>
                  <a:lnTo>
                    <a:pt x="793" y="0"/>
                  </a:lnTo>
                  <a:close/>
                </a:path>
              </a:pathLst>
            </a:custGeom>
            <a:pattFill prst="dkDnDiag">
              <a:fgClr>
                <a:schemeClr val="accent4">
                  <a:lumMod val="75000"/>
                </a:schemeClr>
              </a:fgClr>
              <a:bgClr>
                <a:schemeClr val="accent4"/>
              </a:bgClr>
            </a:pattFill>
            <a:ln w="3175">
              <a:noFill/>
            </a:ln>
            <a:extLst/>
          </p:spPr>
          <p:txBody>
            <a:bodyPr vert="horz" wrap="square" lIns="0" tIns="0" rIns="0" bIns="0" numCol="1" anchor="t" anchorCtr="0" compatLnSpc="1">
              <a:prstTxWarp prst="textNoShape">
                <a:avLst/>
              </a:prstTxWarp>
            </a:bodyPr>
            <a:lstStyle/>
            <a:p>
              <a:endParaRPr lang="ko-KR" altLang="en-US" sz="4000" dirty="0">
                <a:solidFill>
                  <a:srgbClr val="FFFFFF"/>
                </a:solidFill>
                <a:latin typeface="Roboto Condensed Light" charset="0"/>
                <a:ea typeface="Roboto Condensed Light" charset="0"/>
                <a:cs typeface="Roboto Condensed Light" charset="0"/>
              </a:endParaRPr>
            </a:p>
          </p:txBody>
        </p:sp>
        <p:sp>
          <p:nvSpPr>
            <p:cNvPr id="33" name="Freeform 7">
              <a:extLst>
                <a:ext uri="{FF2B5EF4-FFF2-40B4-BE49-F238E27FC236}">
                  <a16:creationId xmlns:a16="http://schemas.microsoft.com/office/drawing/2014/main" xmlns="" id="{80384D39-1BF5-4BEE-98E7-F0EE17B839FC}"/>
                </a:ext>
              </a:extLst>
            </p:cNvPr>
            <p:cNvSpPr>
              <a:spLocks/>
            </p:cNvSpPr>
            <p:nvPr/>
          </p:nvSpPr>
          <p:spPr bwMode="auto">
            <a:xfrm>
              <a:off x="3673728" y="2180433"/>
              <a:ext cx="966788" cy="700088"/>
            </a:xfrm>
            <a:custGeom>
              <a:avLst/>
              <a:gdLst>
                <a:gd name="T0" fmla="*/ 609 w 609"/>
                <a:gd name="T1" fmla="*/ 0 h 441"/>
                <a:gd name="T2" fmla="*/ 0 w 609"/>
                <a:gd name="T3" fmla="*/ 390 h 441"/>
                <a:gd name="T4" fmla="*/ 367 w 609"/>
                <a:gd name="T5" fmla="*/ 441 h 441"/>
                <a:gd name="T6" fmla="*/ 609 w 609"/>
                <a:gd name="T7" fmla="*/ 285 h 441"/>
                <a:gd name="T8" fmla="*/ 609 w 609"/>
                <a:gd name="T9" fmla="*/ 0 h 441"/>
              </a:gdLst>
              <a:ahLst/>
              <a:cxnLst>
                <a:cxn ang="0">
                  <a:pos x="T0" y="T1"/>
                </a:cxn>
                <a:cxn ang="0">
                  <a:pos x="T2" y="T3"/>
                </a:cxn>
                <a:cxn ang="0">
                  <a:pos x="T4" y="T5"/>
                </a:cxn>
                <a:cxn ang="0">
                  <a:pos x="T6" y="T7"/>
                </a:cxn>
                <a:cxn ang="0">
                  <a:pos x="T8" y="T9"/>
                </a:cxn>
              </a:cxnLst>
              <a:rect l="0" t="0" r="r" b="b"/>
              <a:pathLst>
                <a:path w="609" h="441">
                  <a:moveTo>
                    <a:pt x="609" y="0"/>
                  </a:moveTo>
                  <a:lnTo>
                    <a:pt x="0" y="390"/>
                  </a:lnTo>
                  <a:lnTo>
                    <a:pt x="367" y="441"/>
                  </a:lnTo>
                  <a:lnTo>
                    <a:pt x="609" y="285"/>
                  </a:lnTo>
                  <a:lnTo>
                    <a:pt x="609" y="0"/>
                  </a:lnTo>
                  <a:close/>
                </a:path>
              </a:pathLst>
            </a:custGeom>
            <a:pattFill prst="dkDnDiag">
              <a:fgClr>
                <a:schemeClr val="accent4">
                  <a:lumMod val="50000"/>
                </a:schemeClr>
              </a:fgClr>
              <a:bgClr>
                <a:schemeClr val="accent4">
                  <a:lumMod val="75000"/>
                </a:schemeClr>
              </a:bgClr>
            </a:pattFill>
            <a:ln w="3175">
              <a:noFill/>
            </a:ln>
            <a:extLst/>
          </p:spPr>
          <p:txBody>
            <a:bodyPr vert="horz" wrap="square" lIns="0" tIns="0" rIns="0" bIns="0" numCol="1" anchor="t" anchorCtr="0" compatLnSpc="1">
              <a:prstTxWarp prst="textNoShape">
                <a:avLst/>
              </a:prstTxWarp>
            </a:bodyPr>
            <a:lstStyle/>
            <a:p>
              <a:endParaRPr lang="ko-KR" altLang="en-US" sz="4000" dirty="0">
                <a:solidFill>
                  <a:srgbClr val="FFFFFF"/>
                </a:solidFill>
                <a:latin typeface="Roboto Condensed Light" charset="0"/>
                <a:ea typeface="Roboto Condensed Light" charset="0"/>
                <a:cs typeface="Roboto Condensed Light" charset="0"/>
              </a:endParaRPr>
            </a:p>
          </p:txBody>
        </p:sp>
        <p:sp>
          <p:nvSpPr>
            <p:cNvPr id="34" name="Freeform 8">
              <a:extLst>
                <a:ext uri="{FF2B5EF4-FFF2-40B4-BE49-F238E27FC236}">
                  <a16:creationId xmlns:a16="http://schemas.microsoft.com/office/drawing/2014/main" xmlns="" id="{7F3BB4CD-C71F-4725-964D-8B205481ED84}"/>
                </a:ext>
              </a:extLst>
            </p:cNvPr>
            <p:cNvSpPr>
              <a:spLocks/>
            </p:cNvSpPr>
            <p:nvPr/>
          </p:nvSpPr>
          <p:spPr bwMode="auto">
            <a:xfrm>
              <a:off x="3354640" y="2854230"/>
              <a:ext cx="2736850" cy="939800"/>
            </a:xfrm>
            <a:custGeom>
              <a:avLst/>
              <a:gdLst>
                <a:gd name="T0" fmla="*/ 1724 w 1724"/>
                <a:gd name="T1" fmla="*/ 592 h 592"/>
                <a:gd name="T2" fmla="*/ 0 w 1724"/>
                <a:gd name="T3" fmla="*/ 358 h 592"/>
                <a:gd name="T4" fmla="*/ 0 w 1724"/>
                <a:gd name="T5" fmla="*/ 0 h 592"/>
                <a:gd name="T6" fmla="*/ 1724 w 1724"/>
                <a:gd name="T7" fmla="*/ 236 h 592"/>
                <a:gd name="T8" fmla="*/ 1724 w 1724"/>
                <a:gd name="T9" fmla="*/ 592 h 592"/>
              </a:gdLst>
              <a:ahLst/>
              <a:cxnLst>
                <a:cxn ang="0">
                  <a:pos x="T0" y="T1"/>
                </a:cxn>
                <a:cxn ang="0">
                  <a:pos x="T2" y="T3"/>
                </a:cxn>
                <a:cxn ang="0">
                  <a:pos x="T4" y="T5"/>
                </a:cxn>
                <a:cxn ang="0">
                  <a:pos x="T6" y="T7"/>
                </a:cxn>
                <a:cxn ang="0">
                  <a:pos x="T8" y="T9"/>
                </a:cxn>
              </a:cxnLst>
              <a:rect l="0" t="0" r="r" b="b"/>
              <a:pathLst>
                <a:path w="1724" h="592">
                  <a:moveTo>
                    <a:pt x="1724" y="592"/>
                  </a:moveTo>
                  <a:lnTo>
                    <a:pt x="0" y="358"/>
                  </a:lnTo>
                  <a:lnTo>
                    <a:pt x="0" y="0"/>
                  </a:lnTo>
                  <a:lnTo>
                    <a:pt x="1724" y="236"/>
                  </a:lnTo>
                  <a:lnTo>
                    <a:pt x="1724" y="592"/>
                  </a:lnTo>
                  <a:close/>
                </a:path>
              </a:pathLst>
            </a:custGeom>
            <a:solidFill>
              <a:schemeClr val="accent4"/>
            </a:solidFill>
            <a:ln w="3175">
              <a:noFill/>
            </a:ln>
            <a:extLst/>
          </p:spPr>
          <p:txBody>
            <a:bodyPr vert="horz" wrap="square" lIns="0" tIns="0" rIns="0" bIns="0" numCol="1" anchor="ctr" anchorCtr="0" compatLnSpc="1">
              <a:prstTxWarp prst="textNoShape">
                <a:avLst/>
              </a:prstTxWarp>
            </a:bodyPr>
            <a:lstStyle/>
            <a:p>
              <a:pPr algn="ctr">
                <a:spcAft>
                  <a:spcPts val="300"/>
                </a:spcAft>
              </a:pPr>
              <a:r>
                <a:rPr lang="en-US" altLang="ko-KR" sz="2800" dirty="0">
                  <a:solidFill>
                    <a:srgbClr val="FFFFFF"/>
                  </a:solidFill>
                  <a:latin typeface="Roboto Condensed Light" charset="0"/>
                  <a:ea typeface="Roboto Condensed Light" charset="0"/>
                  <a:cs typeface="Roboto Condensed Light" charset="0"/>
                </a:rPr>
                <a:t>03</a:t>
              </a:r>
              <a:endParaRPr lang="ko-KR" altLang="en-US" sz="2800" dirty="0">
                <a:solidFill>
                  <a:srgbClr val="FFFFFF"/>
                </a:solidFill>
                <a:latin typeface="Roboto Condensed Light" charset="0"/>
                <a:ea typeface="Roboto Condensed Light" charset="0"/>
                <a:cs typeface="Roboto Condensed Light" charset="0"/>
              </a:endParaRPr>
            </a:p>
          </p:txBody>
        </p:sp>
        <p:sp>
          <p:nvSpPr>
            <p:cNvPr id="35" name="Freeform 9">
              <a:extLst>
                <a:ext uri="{FF2B5EF4-FFF2-40B4-BE49-F238E27FC236}">
                  <a16:creationId xmlns:a16="http://schemas.microsoft.com/office/drawing/2014/main" xmlns="" id="{CA2124C4-4CBD-404C-B50C-A4372F0D6983}"/>
                </a:ext>
              </a:extLst>
            </p:cNvPr>
            <p:cNvSpPr>
              <a:spLocks noEditPoints="1"/>
            </p:cNvSpPr>
            <p:nvPr/>
          </p:nvSpPr>
          <p:spPr bwMode="auto">
            <a:xfrm>
              <a:off x="3354640" y="2064545"/>
              <a:ext cx="3995738" cy="1177925"/>
            </a:xfrm>
            <a:custGeom>
              <a:avLst/>
              <a:gdLst>
                <a:gd name="T0" fmla="*/ 810 w 2517"/>
                <a:gd name="T1" fmla="*/ 73 h 742"/>
                <a:gd name="T2" fmla="*/ 2318 w 2517"/>
                <a:gd name="T3" fmla="*/ 278 h 742"/>
                <a:gd name="T4" fmla="*/ 1709 w 2517"/>
                <a:gd name="T5" fmla="*/ 667 h 742"/>
                <a:gd name="T6" fmla="*/ 201 w 2517"/>
                <a:gd name="T7" fmla="*/ 463 h 742"/>
                <a:gd name="T8" fmla="*/ 810 w 2517"/>
                <a:gd name="T9" fmla="*/ 73 h 742"/>
                <a:gd name="T10" fmla="*/ 792 w 2517"/>
                <a:gd name="T11" fmla="*/ 0 h 742"/>
                <a:gd name="T12" fmla="*/ 0 w 2517"/>
                <a:gd name="T13" fmla="*/ 506 h 742"/>
                <a:gd name="T14" fmla="*/ 1724 w 2517"/>
                <a:gd name="T15" fmla="*/ 742 h 742"/>
                <a:gd name="T16" fmla="*/ 2517 w 2517"/>
                <a:gd name="T17" fmla="*/ 234 h 742"/>
                <a:gd name="T18" fmla="*/ 792 w 2517"/>
                <a:gd name="T19" fmla="*/ 0 h 742"/>
                <a:gd name="T20" fmla="*/ 792 w 2517"/>
                <a:gd name="T21" fmla="*/ 0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17" h="742">
                  <a:moveTo>
                    <a:pt x="810" y="73"/>
                  </a:moveTo>
                  <a:lnTo>
                    <a:pt x="2318" y="278"/>
                  </a:lnTo>
                  <a:lnTo>
                    <a:pt x="1709" y="667"/>
                  </a:lnTo>
                  <a:lnTo>
                    <a:pt x="201" y="463"/>
                  </a:lnTo>
                  <a:lnTo>
                    <a:pt x="810" y="73"/>
                  </a:lnTo>
                  <a:close/>
                  <a:moveTo>
                    <a:pt x="792" y="0"/>
                  </a:moveTo>
                  <a:lnTo>
                    <a:pt x="0" y="506"/>
                  </a:lnTo>
                  <a:lnTo>
                    <a:pt x="1724" y="742"/>
                  </a:lnTo>
                  <a:lnTo>
                    <a:pt x="2517" y="234"/>
                  </a:lnTo>
                  <a:lnTo>
                    <a:pt x="792" y="0"/>
                  </a:lnTo>
                  <a:lnTo>
                    <a:pt x="792" y="0"/>
                  </a:lnTo>
                  <a:close/>
                </a:path>
              </a:pathLst>
            </a:custGeom>
            <a:solidFill>
              <a:schemeClr val="accent4">
                <a:lumMod val="75000"/>
              </a:schemeClr>
            </a:solidFill>
            <a:ln w="3175">
              <a:noFill/>
            </a:ln>
          </p:spPr>
          <p:txBody>
            <a:bodyPr vert="horz" wrap="square" lIns="0" tIns="0" rIns="0" bIns="0" numCol="1" anchor="ctr" anchorCtr="0" compatLnSpc="1">
              <a:prstTxWarp prst="textNoShape">
                <a:avLst/>
              </a:prstTxWarp>
            </a:bodyPr>
            <a:lstStyle/>
            <a:p>
              <a:pPr algn="ctr">
                <a:spcAft>
                  <a:spcPts val="300"/>
                </a:spcAft>
              </a:pPr>
              <a:endParaRPr lang="ko-KR" altLang="en-US" sz="2800" dirty="0">
                <a:solidFill>
                  <a:srgbClr val="FFFFFF"/>
                </a:solidFill>
                <a:latin typeface="Roboto Condensed Light" charset="0"/>
                <a:ea typeface="Roboto Condensed Light" charset="0"/>
                <a:cs typeface="Roboto Condensed Light" charset="0"/>
              </a:endParaRPr>
            </a:p>
          </p:txBody>
        </p:sp>
      </p:grpSp>
      <p:grpSp>
        <p:nvGrpSpPr>
          <p:cNvPr id="36" name="그룹 115">
            <a:extLst>
              <a:ext uri="{FF2B5EF4-FFF2-40B4-BE49-F238E27FC236}">
                <a16:creationId xmlns:a16="http://schemas.microsoft.com/office/drawing/2014/main" xmlns="" id="{E05C53F6-DB84-4C13-A7DE-1448591AFC24}"/>
              </a:ext>
            </a:extLst>
          </p:cNvPr>
          <p:cNvGrpSpPr/>
          <p:nvPr/>
        </p:nvGrpSpPr>
        <p:grpSpPr>
          <a:xfrm>
            <a:off x="8051742" y="2668764"/>
            <a:ext cx="2796157" cy="1503552"/>
            <a:chOff x="3354640" y="2064545"/>
            <a:chExt cx="3995738" cy="1743075"/>
          </a:xfrm>
          <a:effectLst>
            <a:outerShdw dist="38100" dir="5400000" algn="ctr" rotWithShape="0">
              <a:srgbClr val="000000">
                <a:alpha val="10000"/>
              </a:srgbClr>
            </a:outerShdw>
          </a:effectLst>
        </p:grpSpPr>
        <p:sp>
          <p:nvSpPr>
            <p:cNvPr id="37" name="Freeform 5">
              <a:extLst>
                <a:ext uri="{FF2B5EF4-FFF2-40B4-BE49-F238E27FC236}">
                  <a16:creationId xmlns:a16="http://schemas.microsoft.com/office/drawing/2014/main" xmlns="" id="{E2A89B32-D0C7-4FDF-A9E3-14B0CAFCB9D8}"/>
                </a:ext>
              </a:extLst>
            </p:cNvPr>
            <p:cNvSpPr>
              <a:spLocks/>
            </p:cNvSpPr>
            <p:nvPr/>
          </p:nvSpPr>
          <p:spPr bwMode="auto">
            <a:xfrm>
              <a:off x="4640515" y="2180433"/>
              <a:ext cx="2393950" cy="700088"/>
            </a:xfrm>
            <a:custGeom>
              <a:avLst/>
              <a:gdLst>
                <a:gd name="T0" fmla="*/ 1508 w 1508"/>
                <a:gd name="T1" fmla="*/ 205 h 441"/>
                <a:gd name="T2" fmla="*/ 0 w 1508"/>
                <a:gd name="T3" fmla="*/ 0 h 441"/>
                <a:gd name="T4" fmla="*/ 0 w 1508"/>
                <a:gd name="T5" fmla="*/ 285 h 441"/>
                <a:gd name="T6" fmla="*/ 1140 w 1508"/>
                <a:gd name="T7" fmla="*/ 441 h 441"/>
                <a:gd name="T8" fmla="*/ 1508 w 1508"/>
                <a:gd name="T9" fmla="*/ 205 h 441"/>
              </a:gdLst>
              <a:ahLst/>
              <a:cxnLst>
                <a:cxn ang="0">
                  <a:pos x="T0" y="T1"/>
                </a:cxn>
                <a:cxn ang="0">
                  <a:pos x="T2" y="T3"/>
                </a:cxn>
                <a:cxn ang="0">
                  <a:pos x="T4" y="T5"/>
                </a:cxn>
                <a:cxn ang="0">
                  <a:pos x="T6" y="T7"/>
                </a:cxn>
                <a:cxn ang="0">
                  <a:pos x="T8" y="T9"/>
                </a:cxn>
              </a:cxnLst>
              <a:rect l="0" t="0" r="r" b="b"/>
              <a:pathLst>
                <a:path w="1508" h="441">
                  <a:moveTo>
                    <a:pt x="1508" y="205"/>
                  </a:moveTo>
                  <a:lnTo>
                    <a:pt x="0" y="0"/>
                  </a:lnTo>
                  <a:lnTo>
                    <a:pt x="0" y="285"/>
                  </a:lnTo>
                  <a:lnTo>
                    <a:pt x="1140" y="441"/>
                  </a:lnTo>
                  <a:lnTo>
                    <a:pt x="1508" y="205"/>
                  </a:lnTo>
                  <a:close/>
                </a:path>
              </a:pathLst>
            </a:custGeom>
            <a:pattFill prst="ltUpDiag">
              <a:fgClr>
                <a:schemeClr val="accent5">
                  <a:lumMod val="50000"/>
                </a:schemeClr>
              </a:fgClr>
              <a:bgClr>
                <a:schemeClr val="accent5">
                  <a:lumMod val="75000"/>
                </a:schemeClr>
              </a:bgClr>
            </a:pattFill>
            <a:ln w="3175">
              <a:noFill/>
            </a:ln>
            <a:extLst/>
          </p:spPr>
          <p:txBody>
            <a:bodyPr vert="horz" wrap="square" lIns="0" tIns="0" rIns="0" bIns="0" numCol="1" anchor="t" anchorCtr="0" compatLnSpc="1">
              <a:prstTxWarp prst="textNoShape">
                <a:avLst/>
              </a:prstTxWarp>
            </a:bodyPr>
            <a:lstStyle/>
            <a:p>
              <a:endParaRPr lang="ko-KR" altLang="en-US" sz="4000" dirty="0">
                <a:solidFill>
                  <a:srgbClr val="FFFFFF"/>
                </a:solidFill>
                <a:latin typeface="Roboto Condensed Light" charset="0"/>
                <a:ea typeface="Roboto Condensed Light" charset="0"/>
                <a:cs typeface="Roboto Condensed Light" charset="0"/>
              </a:endParaRPr>
            </a:p>
          </p:txBody>
        </p:sp>
        <p:sp>
          <p:nvSpPr>
            <p:cNvPr id="38" name="Freeform 6">
              <a:extLst>
                <a:ext uri="{FF2B5EF4-FFF2-40B4-BE49-F238E27FC236}">
                  <a16:creationId xmlns:a16="http://schemas.microsoft.com/office/drawing/2014/main" xmlns="" id="{6FA78CAC-5804-4576-87C6-BA7E6BD6F146}"/>
                </a:ext>
              </a:extLst>
            </p:cNvPr>
            <p:cNvSpPr>
              <a:spLocks/>
            </p:cNvSpPr>
            <p:nvPr/>
          </p:nvSpPr>
          <p:spPr bwMode="auto">
            <a:xfrm>
              <a:off x="6091490" y="2436020"/>
              <a:ext cx="1258888" cy="1371600"/>
            </a:xfrm>
            <a:custGeom>
              <a:avLst/>
              <a:gdLst>
                <a:gd name="T0" fmla="*/ 793 w 793"/>
                <a:gd name="T1" fmla="*/ 0 h 864"/>
                <a:gd name="T2" fmla="*/ 0 w 793"/>
                <a:gd name="T3" fmla="*/ 508 h 864"/>
                <a:gd name="T4" fmla="*/ 0 w 793"/>
                <a:gd name="T5" fmla="*/ 864 h 864"/>
                <a:gd name="T6" fmla="*/ 793 w 793"/>
                <a:gd name="T7" fmla="*/ 357 h 864"/>
                <a:gd name="T8" fmla="*/ 793 w 793"/>
                <a:gd name="T9" fmla="*/ 0 h 864"/>
              </a:gdLst>
              <a:ahLst/>
              <a:cxnLst>
                <a:cxn ang="0">
                  <a:pos x="T0" y="T1"/>
                </a:cxn>
                <a:cxn ang="0">
                  <a:pos x="T2" y="T3"/>
                </a:cxn>
                <a:cxn ang="0">
                  <a:pos x="T4" y="T5"/>
                </a:cxn>
                <a:cxn ang="0">
                  <a:pos x="T6" y="T7"/>
                </a:cxn>
                <a:cxn ang="0">
                  <a:pos x="T8" y="T9"/>
                </a:cxn>
              </a:cxnLst>
              <a:rect l="0" t="0" r="r" b="b"/>
              <a:pathLst>
                <a:path w="793" h="864">
                  <a:moveTo>
                    <a:pt x="793" y="0"/>
                  </a:moveTo>
                  <a:lnTo>
                    <a:pt x="0" y="508"/>
                  </a:lnTo>
                  <a:lnTo>
                    <a:pt x="0" y="864"/>
                  </a:lnTo>
                  <a:lnTo>
                    <a:pt x="793" y="357"/>
                  </a:lnTo>
                  <a:lnTo>
                    <a:pt x="793" y="0"/>
                  </a:lnTo>
                  <a:close/>
                </a:path>
              </a:pathLst>
            </a:custGeom>
            <a:pattFill prst="dkDnDiag">
              <a:fgClr>
                <a:schemeClr val="accent5">
                  <a:lumMod val="75000"/>
                </a:schemeClr>
              </a:fgClr>
              <a:bgClr>
                <a:schemeClr val="accent5"/>
              </a:bgClr>
            </a:pattFill>
            <a:ln w="3175">
              <a:noFill/>
            </a:ln>
            <a:extLst/>
          </p:spPr>
          <p:txBody>
            <a:bodyPr vert="horz" wrap="square" lIns="0" tIns="0" rIns="0" bIns="0" numCol="1" anchor="t" anchorCtr="0" compatLnSpc="1">
              <a:prstTxWarp prst="textNoShape">
                <a:avLst/>
              </a:prstTxWarp>
            </a:bodyPr>
            <a:lstStyle/>
            <a:p>
              <a:endParaRPr lang="ko-KR" altLang="en-US" sz="4000" dirty="0">
                <a:solidFill>
                  <a:srgbClr val="FFFFFF"/>
                </a:solidFill>
                <a:latin typeface="Roboto Condensed Light" charset="0"/>
                <a:ea typeface="Roboto Condensed Light" charset="0"/>
                <a:cs typeface="Roboto Condensed Light" charset="0"/>
              </a:endParaRPr>
            </a:p>
          </p:txBody>
        </p:sp>
        <p:sp>
          <p:nvSpPr>
            <p:cNvPr id="39" name="Freeform 7">
              <a:extLst>
                <a:ext uri="{FF2B5EF4-FFF2-40B4-BE49-F238E27FC236}">
                  <a16:creationId xmlns:a16="http://schemas.microsoft.com/office/drawing/2014/main" xmlns="" id="{4DDE65CC-A926-4B23-ADE2-DB6254E9E235}"/>
                </a:ext>
              </a:extLst>
            </p:cNvPr>
            <p:cNvSpPr>
              <a:spLocks/>
            </p:cNvSpPr>
            <p:nvPr/>
          </p:nvSpPr>
          <p:spPr bwMode="auto">
            <a:xfrm>
              <a:off x="3673728" y="2180433"/>
              <a:ext cx="966788" cy="700088"/>
            </a:xfrm>
            <a:custGeom>
              <a:avLst/>
              <a:gdLst>
                <a:gd name="T0" fmla="*/ 609 w 609"/>
                <a:gd name="T1" fmla="*/ 0 h 441"/>
                <a:gd name="T2" fmla="*/ 0 w 609"/>
                <a:gd name="T3" fmla="*/ 390 h 441"/>
                <a:gd name="T4" fmla="*/ 367 w 609"/>
                <a:gd name="T5" fmla="*/ 441 h 441"/>
                <a:gd name="T6" fmla="*/ 609 w 609"/>
                <a:gd name="T7" fmla="*/ 285 h 441"/>
                <a:gd name="T8" fmla="*/ 609 w 609"/>
                <a:gd name="T9" fmla="*/ 0 h 441"/>
              </a:gdLst>
              <a:ahLst/>
              <a:cxnLst>
                <a:cxn ang="0">
                  <a:pos x="T0" y="T1"/>
                </a:cxn>
                <a:cxn ang="0">
                  <a:pos x="T2" y="T3"/>
                </a:cxn>
                <a:cxn ang="0">
                  <a:pos x="T4" y="T5"/>
                </a:cxn>
                <a:cxn ang="0">
                  <a:pos x="T6" y="T7"/>
                </a:cxn>
                <a:cxn ang="0">
                  <a:pos x="T8" y="T9"/>
                </a:cxn>
              </a:cxnLst>
              <a:rect l="0" t="0" r="r" b="b"/>
              <a:pathLst>
                <a:path w="609" h="441">
                  <a:moveTo>
                    <a:pt x="609" y="0"/>
                  </a:moveTo>
                  <a:lnTo>
                    <a:pt x="0" y="390"/>
                  </a:lnTo>
                  <a:lnTo>
                    <a:pt x="367" y="441"/>
                  </a:lnTo>
                  <a:lnTo>
                    <a:pt x="609" y="285"/>
                  </a:lnTo>
                  <a:lnTo>
                    <a:pt x="609" y="0"/>
                  </a:lnTo>
                  <a:close/>
                </a:path>
              </a:pathLst>
            </a:custGeom>
            <a:pattFill prst="dkDnDiag">
              <a:fgClr>
                <a:schemeClr val="accent5">
                  <a:lumMod val="50000"/>
                </a:schemeClr>
              </a:fgClr>
              <a:bgClr>
                <a:schemeClr val="accent5">
                  <a:lumMod val="75000"/>
                </a:schemeClr>
              </a:bgClr>
            </a:pattFill>
            <a:ln w="3175">
              <a:noFill/>
            </a:ln>
            <a:extLst/>
          </p:spPr>
          <p:txBody>
            <a:bodyPr vert="horz" wrap="square" lIns="0" tIns="0" rIns="0" bIns="0" numCol="1" anchor="t" anchorCtr="0" compatLnSpc="1">
              <a:prstTxWarp prst="textNoShape">
                <a:avLst/>
              </a:prstTxWarp>
            </a:bodyPr>
            <a:lstStyle/>
            <a:p>
              <a:endParaRPr lang="ko-KR" altLang="en-US" sz="4000" dirty="0">
                <a:solidFill>
                  <a:srgbClr val="FFFFFF"/>
                </a:solidFill>
                <a:latin typeface="Roboto Condensed Light" charset="0"/>
                <a:ea typeface="Roboto Condensed Light" charset="0"/>
                <a:cs typeface="Roboto Condensed Light" charset="0"/>
              </a:endParaRPr>
            </a:p>
          </p:txBody>
        </p:sp>
        <p:sp>
          <p:nvSpPr>
            <p:cNvPr id="40" name="Freeform 8">
              <a:extLst>
                <a:ext uri="{FF2B5EF4-FFF2-40B4-BE49-F238E27FC236}">
                  <a16:creationId xmlns:a16="http://schemas.microsoft.com/office/drawing/2014/main" xmlns="" id="{FB2840C8-C7A6-455D-9823-90C442D19BE0}"/>
                </a:ext>
              </a:extLst>
            </p:cNvPr>
            <p:cNvSpPr>
              <a:spLocks/>
            </p:cNvSpPr>
            <p:nvPr/>
          </p:nvSpPr>
          <p:spPr bwMode="auto">
            <a:xfrm>
              <a:off x="3354640" y="2854230"/>
              <a:ext cx="2736850" cy="939800"/>
            </a:xfrm>
            <a:custGeom>
              <a:avLst/>
              <a:gdLst>
                <a:gd name="T0" fmla="*/ 1724 w 1724"/>
                <a:gd name="T1" fmla="*/ 592 h 592"/>
                <a:gd name="T2" fmla="*/ 0 w 1724"/>
                <a:gd name="T3" fmla="*/ 358 h 592"/>
                <a:gd name="T4" fmla="*/ 0 w 1724"/>
                <a:gd name="T5" fmla="*/ 0 h 592"/>
                <a:gd name="T6" fmla="*/ 1724 w 1724"/>
                <a:gd name="T7" fmla="*/ 236 h 592"/>
                <a:gd name="T8" fmla="*/ 1724 w 1724"/>
                <a:gd name="T9" fmla="*/ 592 h 592"/>
              </a:gdLst>
              <a:ahLst/>
              <a:cxnLst>
                <a:cxn ang="0">
                  <a:pos x="T0" y="T1"/>
                </a:cxn>
                <a:cxn ang="0">
                  <a:pos x="T2" y="T3"/>
                </a:cxn>
                <a:cxn ang="0">
                  <a:pos x="T4" y="T5"/>
                </a:cxn>
                <a:cxn ang="0">
                  <a:pos x="T6" y="T7"/>
                </a:cxn>
                <a:cxn ang="0">
                  <a:pos x="T8" y="T9"/>
                </a:cxn>
              </a:cxnLst>
              <a:rect l="0" t="0" r="r" b="b"/>
              <a:pathLst>
                <a:path w="1724" h="592">
                  <a:moveTo>
                    <a:pt x="1724" y="592"/>
                  </a:moveTo>
                  <a:lnTo>
                    <a:pt x="0" y="358"/>
                  </a:lnTo>
                  <a:lnTo>
                    <a:pt x="0" y="0"/>
                  </a:lnTo>
                  <a:lnTo>
                    <a:pt x="1724" y="236"/>
                  </a:lnTo>
                  <a:lnTo>
                    <a:pt x="1724" y="592"/>
                  </a:lnTo>
                  <a:close/>
                </a:path>
              </a:pathLst>
            </a:custGeom>
            <a:solidFill>
              <a:schemeClr val="accent5"/>
            </a:solidFill>
            <a:ln w="3175">
              <a:noFill/>
            </a:ln>
            <a:extLst/>
          </p:spPr>
          <p:txBody>
            <a:bodyPr vert="horz" wrap="square" lIns="0" tIns="0" rIns="0" bIns="0" numCol="1" anchor="ctr" anchorCtr="0" compatLnSpc="1">
              <a:prstTxWarp prst="textNoShape">
                <a:avLst/>
              </a:prstTxWarp>
            </a:bodyPr>
            <a:lstStyle/>
            <a:p>
              <a:pPr lvl="0" algn="ctr">
                <a:spcAft>
                  <a:spcPts val="300"/>
                </a:spcAft>
              </a:pPr>
              <a:r>
                <a:rPr lang="en-US" altLang="ko-KR" sz="2800" dirty="0">
                  <a:solidFill>
                    <a:srgbClr val="FFFFFF"/>
                  </a:solidFill>
                  <a:latin typeface="Roboto Condensed Light" charset="0"/>
                  <a:ea typeface="Roboto Condensed Light" charset="0"/>
                  <a:cs typeface="Roboto Condensed Light" charset="0"/>
                </a:rPr>
                <a:t>02</a:t>
              </a:r>
              <a:endParaRPr lang="ko-KR" altLang="en-US" sz="2800" dirty="0">
                <a:solidFill>
                  <a:srgbClr val="FFFFFF"/>
                </a:solidFill>
                <a:latin typeface="Roboto Condensed Light" charset="0"/>
                <a:ea typeface="Roboto Condensed Light" charset="0"/>
                <a:cs typeface="Roboto Condensed Light" charset="0"/>
              </a:endParaRPr>
            </a:p>
          </p:txBody>
        </p:sp>
        <p:sp>
          <p:nvSpPr>
            <p:cNvPr id="41" name="Freeform 9">
              <a:extLst>
                <a:ext uri="{FF2B5EF4-FFF2-40B4-BE49-F238E27FC236}">
                  <a16:creationId xmlns:a16="http://schemas.microsoft.com/office/drawing/2014/main" xmlns="" id="{7743946C-ECCA-47EF-BA0B-F432A261E250}"/>
                </a:ext>
              </a:extLst>
            </p:cNvPr>
            <p:cNvSpPr>
              <a:spLocks noEditPoints="1"/>
            </p:cNvSpPr>
            <p:nvPr/>
          </p:nvSpPr>
          <p:spPr bwMode="auto">
            <a:xfrm>
              <a:off x="3354640" y="2064545"/>
              <a:ext cx="3995738" cy="1177925"/>
            </a:xfrm>
            <a:custGeom>
              <a:avLst/>
              <a:gdLst>
                <a:gd name="T0" fmla="*/ 810 w 2517"/>
                <a:gd name="T1" fmla="*/ 73 h 742"/>
                <a:gd name="T2" fmla="*/ 2318 w 2517"/>
                <a:gd name="T3" fmla="*/ 278 h 742"/>
                <a:gd name="T4" fmla="*/ 1709 w 2517"/>
                <a:gd name="T5" fmla="*/ 667 h 742"/>
                <a:gd name="T6" fmla="*/ 201 w 2517"/>
                <a:gd name="T7" fmla="*/ 463 h 742"/>
                <a:gd name="T8" fmla="*/ 810 w 2517"/>
                <a:gd name="T9" fmla="*/ 73 h 742"/>
                <a:gd name="T10" fmla="*/ 792 w 2517"/>
                <a:gd name="T11" fmla="*/ 0 h 742"/>
                <a:gd name="T12" fmla="*/ 0 w 2517"/>
                <a:gd name="T13" fmla="*/ 506 h 742"/>
                <a:gd name="T14" fmla="*/ 1724 w 2517"/>
                <a:gd name="T15" fmla="*/ 742 h 742"/>
                <a:gd name="T16" fmla="*/ 2517 w 2517"/>
                <a:gd name="T17" fmla="*/ 234 h 742"/>
                <a:gd name="T18" fmla="*/ 792 w 2517"/>
                <a:gd name="T19" fmla="*/ 0 h 742"/>
                <a:gd name="T20" fmla="*/ 792 w 2517"/>
                <a:gd name="T21" fmla="*/ 0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17" h="742">
                  <a:moveTo>
                    <a:pt x="810" y="73"/>
                  </a:moveTo>
                  <a:lnTo>
                    <a:pt x="2318" y="278"/>
                  </a:lnTo>
                  <a:lnTo>
                    <a:pt x="1709" y="667"/>
                  </a:lnTo>
                  <a:lnTo>
                    <a:pt x="201" y="463"/>
                  </a:lnTo>
                  <a:lnTo>
                    <a:pt x="810" y="73"/>
                  </a:lnTo>
                  <a:close/>
                  <a:moveTo>
                    <a:pt x="792" y="0"/>
                  </a:moveTo>
                  <a:lnTo>
                    <a:pt x="0" y="506"/>
                  </a:lnTo>
                  <a:lnTo>
                    <a:pt x="1724" y="742"/>
                  </a:lnTo>
                  <a:lnTo>
                    <a:pt x="2517" y="234"/>
                  </a:lnTo>
                  <a:lnTo>
                    <a:pt x="792" y="0"/>
                  </a:lnTo>
                  <a:lnTo>
                    <a:pt x="792" y="0"/>
                  </a:lnTo>
                  <a:close/>
                </a:path>
              </a:pathLst>
            </a:custGeom>
            <a:solidFill>
              <a:schemeClr val="accent5">
                <a:lumMod val="75000"/>
              </a:schemeClr>
            </a:solidFill>
            <a:ln w="3175">
              <a:noFill/>
            </a:ln>
          </p:spPr>
          <p:txBody>
            <a:bodyPr vert="horz" wrap="square" lIns="0" tIns="0" rIns="0" bIns="0" numCol="1" anchor="ctr" anchorCtr="0" compatLnSpc="1">
              <a:prstTxWarp prst="textNoShape">
                <a:avLst/>
              </a:prstTxWarp>
            </a:bodyPr>
            <a:lstStyle/>
            <a:p>
              <a:pPr algn="ctr">
                <a:spcAft>
                  <a:spcPts val="300"/>
                </a:spcAft>
              </a:pPr>
              <a:endParaRPr lang="ko-KR" altLang="en-US" sz="2800" dirty="0">
                <a:solidFill>
                  <a:srgbClr val="FFFFFF"/>
                </a:solidFill>
                <a:latin typeface="Roboto Condensed Light" charset="0"/>
                <a:ea typeface="Roboto Condensed Light" charset="0"/>
                <a:cs typeface="Roboto Condensed Light" charset="0"/>
              </a:endParaRPr>
            </a:p>
          </p:txBody>
        </p:sp>
      </p:grpSp>
      <p:grpSp>
        <p:nvGrpSpPr>
          <p:cNvPr id="42" name="그룹 11">
            <a:extLst>
              <a:ext uri="{FF2B5EF4-FFF2-40B4-BE49-F238E27FC236}">
                <a16:creationId xmlns:a16="http://schemas.microsoft.com/office/drawing/2014/main" xmlns="" id="{E7DB6919-A581-4A90-99F7-91160E281F91}"/>
              </a:ext>
            </a:extLst>
          </p:cNvPr>
          <p:cNvGrpSpPr/>
          <p:nvPr/>
        </p:nvGrpSpPr>
        <p:grpSpPr>
          <a:xfrm>
            <a:off x="8051742" y="1878427"/>
            <a:ext cx="2796157" cy="1503552"/>
            <a:chOff x="4129765" y="1474040"/>
            <a:chExt cx="2325491" cy="1014457"/>
          </a:xfrm>
          <a:effectLst>
            <a:outerShdw dist="38100" dir="5400000" algn="ctr" rotWithShape="0">
              <a:srgbClr val="000000">
                <a:alpha val="10000"/>
              </a:srgbClr>
            </a:outerShdw>
          </a:effectLst>
        </p:grpSpPr>
        <p:sp>
          <p:nvSpPr>
            <p:cNvPr id="43" name="Freeform 5">
              <a:extLst>
                <a:ext uri="{FF2B5EF4-FFF2-40B4-BE49-F238E27FC236}">
                  <a16:creationId xmlns:a16="http://schemas.microsoft.com/office/drawing/2014/main" xmlns="" id="{7EF95F9C-6E0C-47AA-8E9A-7665FBB2480F}"/>
                </a:ext>
              </a:extLst>
            </p:cNvPr>
            <p:cNvSpPr>
              <a:spLocks/>
            </p:cNvSpPr>
            <p:nvPr/>
          </p:nvSpPr>
          <p:spPr bwMode="auto">
            <a:xfrm>
              <a:off x="4878135" y="1541486"/>
              <a:ext cx="1393262" cy="407446"/>
            </a:xfrm>
            <a:custGeom>
              <a:avLst/>
              <a:gdLst>
                <a:gd name="T0" fmla="*/ 1508 w 1508"/>
                <a:gd name="T1" fmla="*/ 205 h 441"/>
                <a:gd name="T2" fmla="*/ 0 w 1508"/>
                <a:gd name="T3" fmla="*/ 0 h 441"/>
                <a:gd name="T4" fmla="*/ 0 w 1508"/>
                <a:gd name="T5" fmla="*/ 285 h 441"/>
                <a:gd name="T6" fmla="*/ 1140 w 1508"/>
                <a:gd name="T7" fmla="*/ 441 h 441"/>
                <a:gd name="T8" fmla="*/ 1508 w 1508"/>
                <a:gd name="T9" fmla="*/ 205 h 441"/>
              </a:gdLst>
              <a:ahLst/>
              <a:cxnLst>
                <a:cxn ang="0">
                  <a:pos x="T0" y="T1"/>
                </a:cxn>
                <a:cxn ang="0">
                  <a:pos x="T2" y="T3"/>
                </a:cxn>
                <a:cxn ang="0">
                  <a:pos x="T4" y="T5"/>
                </a:cxn>
                <a:cxn ang="0">
                  <a:pos x="T6" y="T7"/>
                </a:cxn>
                <a:cxn ang="0">
                  <a:pos x="T8" y="T9"/>
                </a:cxn>
              </a:cxnLst>
              <a:rect l="0" t="0" r="r" b="b"/>
              <a:pathLst>
                <a:path w="1508" h="441">
                  <a:moveTo>
                    <a:pt x="1508" y="205"/>
                  </a:moveTo>
                  <a:lnTo>
                    <a:pt x="0" y="0"/>
                  </a:lnTo>
                  <a:lnTo>
                    <a:pt x="0" y="285"/>
                  </a:lnTo>
                  <a:lnTo>
                    <a:pt x="1140" y="441"/>
                  </a:lnTo>
                  <a:lnTo>
                    <a:pt x="1508" y="205"/>
                  </a:lnTo>
                  <a:close/>
                </a:path>
              </a:pathLst>
            </a:custGeom>
            <a:pattFill prst="ltUpDiag">
              <a:fgClr>
                <a:schemeClr val="accent1">
                  <a:lumMod val="50000"/>
                </a:schemeClr>
              </a:fgClr>
              <a:bgClr>
                <a:schemeClr val="accent1">
                  <a:lumMod val="75000"/>
                </a:schemeClr>
              </a:bgClr>
            </a:pattFill>
            <a:ln w="3175">
              <a:noFill/>
            </a:ln>
            <a:extLst/>
          </p:spPr>
          <p:txBody>
            <a:bodyPr vert="horz" wrap="square" lIns="0" tIns="0" rIns="0" bIns="0" numCol="1" anchor="t" anchorCtr="0" compatLnSpc="1">
              <a:prstTxWarp prst="textNoShape">
                <a:avLst/>
              </a:prstTxWarp>
            </a:bodyPr>
            <a:lstStyle/>
            <a:p>
              <a:endParaRPr lang="ko-KR" altLang="en-US" sz="4000" dirty="0">
                <a:solidFill>
                  <a:srgbClr val="FFFFFF"/>
                </a:solidFill>
                <a:latin typeface="Roboto Condensed Light" charset="0"/>
                <a:ea typeface="Roboto Condensed Light" charset="0"/>
                <a:cs typeface="Roboto Condensed Light" charset="0"/>
              </a:endParaRPr>
            </a:p>
          </p:txBody>
        </p:sp>
        <p:sp>
          <p:nvSpPr>
            <p:cNvPr id="44" name="Freeform 6">
              <a:extLst>
                <a:ext uri="{FF2B5EF4-FFF2-40B4-BE49-F238E27FC236}">
                  <a16:creationId xmlns:a16="http://schemas.microsoft.com/office/drawing/2014/main" xmlns="" id="{5F9A2BA4-AC61-4876-B353-0D72F9A6F213}"/>
                </a:ext>
              </a:extLst>
            </p:cNvPr>
            <p:cNvSpPr>
              <a:spLocks/>
            </p:cNvSpPr>
            <p:nvPr/>
          </p:nvSpPr>
          <p:spPr bwMode="auto">
            <a:xfrm>
              <a:off x="5722592" y="1690236"/>
              <a:ext cx="732664" cy="798261"/>
            </a:xfrm>
            <a:custGeom>
              <a:avLst/>
              <a:gdLst>
                <a:gd name="T0" fmla="*/ 793 w 793"/>
                <a:gd name="T1" fmla="*/ 0 h 864"/>
                <a:gd name="T2" fmla="*/ 0 w 793"/>
                <a:gd name="T3" fmla="*/ 508 h 864"/>
                <a:gd name="T4" fmla="*/ 0 w 793"/>
                <a:gd name="T5" fmla="*/ 864 h 864"/>
                <a:gd name="T6" fmla="*/ 793 w 793"/>
                <a:gd name="T7" fmla="*/ 357 h 864"/>
                <a:gd name="T8" fmla="*/ 793 w 793"/>
                <a:gd name="T9" fmla="*/ 0 h 864"/>
              </a:gdLst>
              <a:ahLst/>
              <a:cxnLst>
                <a:cxn ang="0">
                  <a:pos x="T0" y="T1"/>
                </a:cxn>
                <a:cxn ang="0">
                  <a:pos x="T2" y="T3"/>
                </a:cxn>
                <a:cxn ang="0">
                  <a:pos x="T4" y="T5"/>
                </a:cxn>
                <a:cxn ang="0">
                  <a:pos x="T6" y="T7"/>
                </a:cxn>
                <a:cxn ang="0">
                  <a:pos x="T8" y="T9"/>
                </a:cxn>
              </a:cxnLst>
              <a:rect l="0" t="0" r="r" b="b"/>
              <a:pathLst>
                <a:path w="793" h="864">
                  <a:moveTo>
                    <a:pt x="793" y="0"/>
                  </a:moveTo>
                  <a:lnTo>
                    <a:pt x="0" y="508"/>
                  </a:lnTo>
                  <a:lnTo>
                    <a:pt x="0" y="864"/>
                  </a:lnTo>
                  <a:lnTo>
                    <a:pt x="793" y="357"/>
                  </a:lnTo>
                  <a:lnTo>
                    <a:pt x="793" y="0"/>
                  </a:lnTo>
                  <a:close/>
                </a:path>
              </a:pathLst>
            </a:custGeom>
            <a:pattFill prst="dkDnDiag">
              <a:fgClr>
                <a:schemeClr val="accent1">
                  <a:lumMod val="75000"/>
                </a:schemeClr>
              </a:fgClr>
              <a:bgClr>
                <a:schemeClr val="accent1"/>
              </a:bgClr>
            </a:pattFill>
            <a:ln w="3175">
              <a:noFill/>
            </a:ln>
            <a:extLst/>
          </p:spPr>
          <p:txBody>
            <a:bodyPr vert="horz" wrap="square" lIns="0" tIns="0" rIns="0" bIns="0" numCol="1" anchor="t" anchorCtr="0" compatLnSpc="1">
              <a:prstTxWarp prst="textNoShape">
                <a:avLst/>
              </a:prstTxWarp>
            </a:bodyPr>
            <a:lstStyle/>
            <a:p>
              <a:endParaRPr lang="ko-KR" altLang="en-US" sz="4000" dirty="0">
                <a:solidFill>
                  <a:srgbClr val="FFFFFF"/>
                </a:solidFill>
                <a:latin typeface="Roboto Condensed Light" charset="0"/>
                <a:ea typeface="Roboto Condensed Light" charset="0"/>
                <a:cs typeface="Roboto Condensed Light" charset="0"/>
              </a:endParaRPr>
            </a:p>
          </p:txBody>
        </p:sp>
        <p:sp>
          <p:nvSpPr>
            <p:cNvPr id="45" name="Freeform 7">
              <a:extLst>
                <a:ext uri="{FF2B5EF4-FFF2-40B4-BE49-F238E27FC236}">
                  <a16:creationId xmlns:a16="http://schemas.microsoft.com/office/drawing/2014/main" xmlns="" id="{852B10B5-86B5-4672-AC84-F67224F8470F}"/>
                </a:ext>
              </a:extLst>
            </p:cNvPr>
            <p:cNvSpPr>
              <a:spLocks/>
            </p:cNvSpPr>
            <p:nvPr/>
          </p:nvSpPr>
          <p:spPr bwMode="auto">
            <a:xfrm>
              <a:off x="4315472" y="1541486"/>
              <a:ext cx="562664" cy="407446"/>
            </a:xfrm>
            <a:custGeom>
              <a:avLst/>
              <a:gdLst>
                <a:gd name="T0" fmla="*/ 609 w 609"/>
                <a:gd name="T1" fmla="*/ 0 h 441"/>
                <a:gd name="T2" fmla="*/ 0 w 609"/>
                <a:gd name="T3" fmla="*/ 390 h 441"/>
                <a:gd name="T4" fmla="*/ 367 w 609"/>
                <a:gd name="T5" fmla="*/ 441 h 441"/>
                <a:gd name="T6" fmla="*/ 609 w 609"/>
                <a:gd name="T7" fmla="*/ 285 h 441"/>
                <a:gd name="T8" fmla="*/ 609 w 609"/>
                <a:gd name="T9" fmla="*/ 0 h 441"/>
              </a:gdLst>
              <a:ahLst/>
              <a:cxnLst>
                <a:cxn ang="0">
                  <a:pos x="T0" y="T1"/>
                </a:cxn>
                <a:cxn ang="0">
                  <a:pos x="T2" y="T3"/>
                </a:cxn>
                <a:cxn ang="0">
                  <a:pos x="T4" y="T5"/>
                </a:cxn>
                <a:cxn ang="0">
                  <a:pos x="T6" y="T7"/>
                </a:cxn>
                <a:cxn ang="0">
                  <a:pos x="T8" y="T9"/>
                </a:cxn>
              </a:cxnLst>
              <a:rect l="0" t="0" r="r" b="b"/>
              <a:pathLst>
                <a:path w="609" h="441">
                  <a:moveTo>
                    <a:pt x="609" y="0"/>
                  </a:moveTo>
                  <a:lnTo>
                    <a:pt x="0" y="390"/>
                  </a:lnTo>
                  <a:lnTo>
                    <a:pt x="367" y="441"/>
                  </a:lnTo>
                  <a:lnTo>
                    <a:pt x="609" y="285"/>
                  </a:lnTo>
                  <a:lnTo>
                    <a:pt x="609" y="0"/>
                  </a:lnTo>
                  <a:close/>
                </a:path>
              </a:pathLst>
            </a:custGeom>
            <a:pattFill prst="dkDnDiag">
              <a:fgClr>
                <a:schemeClr val="accent1">
                  <a:lumMod val="50000"/>
                </a:schemeClr>
              </a:fgClr>
              <a:bgClr>
                <a:schemeClr val="accent1">
                  <a:lumMod val="75000"/>
                </a:schemeClr>
              </a:bgClr>
            </a:pattFill>
            <a:ln w="3175">
              <a:noFill/>
            </a:ln>
          </p:spPr>
          <p:txBody>
            <a:bodyPr vert="horz" wrap="square" lIns="0" tIns="0" rIns="0" bIns="0" numCol="1" anchor="t" anchorCtr="0" compatLnSpc="1">
              <a:prstTxWarp prst="textNoShape">
                <a:avLst/>
              </a:prstTxWarp>
            </a:bodyPr>
            <a:lstStyle/>
            <a:p>
              <a:endParaRPr lang="ko-KR" altLang="en-US" sz="4000" dirty="0">
                <a:solidFill>
                  <a:srgbClr val="FFFFFF"/>
                </a:solidFill>
                <a:latin typeface="Roboto Condensed Light" charset="0"/>
                <a:ea typeface="Roboto Condensed Light" charset="0"/>
                <a:cs typeface="Roboto Condensed Light" charset="0"/>
              </a:endParaRPr>
            </a:p>
          </p:txBody>
        </p:sp>
        <p:sp>
          <p:nvSpPr>
            <p:cNvPr id="46" name="Freeform 8">
              <a:extLst>
                <a:ext uri="{FF2B5EF4-FFF2-40B4-BE49-F238E27FC236}">
                  <a16:creationId xmlns:a16="http://schemas.microsoft.com/office/drawing/2014/main" xmlns="" id="{836C6FF4-4FAB-4D11-932E-130AB3B619DE}"/>
                </a:ext>
              </a:extLst>
            </p:cNvPr>
            <p:cNvSpPr>
              <a:spLocks/>
            </p:cNvSpPr>
            <p:nvPr/>
          </p:nvSpPr>
          <p:spPr bwMode="auto">
            <a:xfrm>
              <a:off x="4129765" y="1933630"/>
              <a:ext cx="1592827" cy="546957"/>
            </a:xfrm>
            <a:custGeom>
              <a:avLst/>
              <a:gdLst>
                <a:gd name="T0" fmla="*/ 1724 w 1724"/>
                <a:gd name="T1" fmla="*/ 592 h 592"/>
                <a:gd name="T2" fmla="*/ 0 w 1724"/>
                <a:gd name="T3" fmla="*/ 358 h 592"/>
                <a:gd name="T4" fmla="*/ 0 w 1724"/>
                <a:gd name="T5" fmla="*/ 0 h 592"/>
                <a:gd name="T6" fmla="*/ 1724 w 1724"/>
                <a:gd name="T7" fmla="*/ 236 h 592"/>
                <a:gd name="T8" fmla="*/ 1724 w 1724"/>
                <a:gd name="T9" fmla="*/ 592 h 592"/>
              </a:gdLst>
              <a:ahLst/>
              <a:cxnLst>
                <a:cxn ang="0">
                  <a:pos x="T0" y="T1"/>
                </a:cxn>
                <a:cxn ang="0">
                  <a:pos x="T2" y="T3"/>
                </a:cxn>
                <a:cxn ang="0">
                  <a:pos x="T4" y="T5"/>
                </a:cxn>
                <a:cxn ang="0">
                  <a:pos x="T6" y="T7"/>
                </a:cxn>
                <a:cxn ang="0">
                  <a:pos x="T8" y="T9"/>
                </a:cxn>
              </a:cxnLst>
              <a:rect l="0" t="0" r="r" b="b"/>
              <a:pathLst>
                <a:path w="1724" h="592">
                  <a:moveTo>
                    <a:pt x="1724" y="592"/>
                  </a:moveTo>
                  <a:lnTo>
                    <a:pt x="0" y="358"/>
                  </a:lnTo>
                  <a:lnTo>
                    <a:pt x="0" y="0"/>
                  </a:lnTo>
                  <a:lnTo>
                    <a:pt x="1724" y="236"/>
                  </a:lnTo>
                  <a:lnTo>
                    <a:pt x="1724" y="592"/>
                  </a:lnTo>
                  <a:close/>
                </a:path>
              </a:pathLst>
            </a:custGeom>
            <a:solidFill>
              <a:schemeClr val="accent1"/>
            </a:solidFill>
            <a:ln w="3175" cap="flat" cmpd="sng" algn="ctr">
              <a:noFill/>
              <a:prstDash val="solid"/>
            </a:ln>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a:spcAft>
                  <a:spcPts val="300"/>
                </a:spcAft>
              </a:pPr>
              <a:r>
                <a:rPr lang="en-US" altLang="ko-KR" sz="2800" dirty="0">
                  <a:solidFill>
                    <a:srgbClr val="FFFFFF"/>
                  </a:solidFill>
                  <a:latin typeface="Roboto Condensed Light" charset="0"/>
                  <a:ea typeface="Roboto Condensed Light" charset="0"/>
                  <a:cs typeface="Roboto Condensed Light" charset="0"/>
                </a:rPr>
                <a:t>01</a:t>
              </a:r>
              <a:endParaRPr lang="ko-KR" altLang="en-US" sz="2800" dirty="0">
                <a:solidFill>
                  <a:srgbClr val="FFFFFF"/>
                </a:solidFill>
                <a:latin typeface="Roboto Condensed Light" charset="0"/>
                <a:ea typeface="Roboto Condensed Light" charset="0"/>
                <a:cs typeface="Roboto Condensed Light" charset="0"/>
              </a:endParaRPr>
            </a:p>
          </p:txBody>
        </p:sp>
        <p:sp>
          <p:nvSpPr>
            <p:cNvPr id="47" name="Freeform 9">
              <a:extLst>
                <a:ext uri="{FF2B5EF4-FFF2-40B4-BE49-F238E27FC236}">
                  <a16:creationId xmlns:a16="http://schemas.microsoft.com/office/drawing/2014/main" xmlns="" id="{A7798527-61B3-4A1D-8F28-5DD61531C363}"/>
                </a:ext>
              </a:extLst>
            </p:cNvPr>
            <p:cNvSpPr>
              <a:spLocks noEditPoints="1"/>
            </p:cNvSpPr>
            <p:nvPr/>
          </p:nvSpPr>
          <p:spPr bwMode="auto">
            <a:xfrm>
              <a:off x="4129765" y="1474040"/>
              <a:ext cx="2325491" cy="685544"/>
            </a:xfrm>
            <a:custGeom>
              <a:avLst/>
              <a:gdLst>
                <a:gd name="T0" fmla="*/ 810 w 2517"/>
                <a:gd name="T1" fmla="*/ 73 h 742"/>
                <a:gd name="T2" fmla="*/ 2318 w 2517"/>
                <a:gd name="T3" fmla="*/ 278 h 742"/>
                <a:gd name="T4" fmla="*/ 1709 w 2517"/>
                <a:gd name="T5" fmla="*/ 667 h 742"/>
                <a:gd name="T6" fmla="*/ 201 w 2517"/>
                <a:gd name="T7" fmla="*/ 463 h 742"/>
                <a:gd name="T8" fmla="*/ 810 w 2517"/>
                <a:gd name="T9" fmla="*/ 73 h 742"/>
                <a:gd name="T10" fmla="*/ 792 w 2517"/>
                <a:gd name="T11" fmla="*/ 0 h 742"/>
                <a:gd name="T12" fmla="*/ 0 w 2517"/>
                <a:gd name="T13" fmla="*/ 506 h 742"/>
                <a:gd name="T14" fmla="*/ 1724 w 2517"/>
                <a:gd name="T15" fmla="*/ 742 h 742"/>
                <a:gd name="T16" fmla="*/ 2517 w 2517"/>
                <a:gd name="T17" fmla="*/ 234 h 742"/>
                <a:gd name="T18" fmla="*/ 792 w 2517"/>
                <a:gd name="T19" fmla="*/ 0 h 742"/>
                <a:gd name="T20" fmla="*/ 792 w 2517"/>
                <a:gd name="T21" fmla="*/ 0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17" h="742">
                  <a:moveTo>
                    <a:pt x="810" y="73"/>
                  </a:moveTo>
                  <a:lnTo>
                    <a:pt x="2318" y="278"/>
                  </a:lnTo>
                  <a:lnTo>
                    <a:pt x="1709" y="667"/>
                  </a:lnTo>
                  <a:lnTo>
                    <a:pt x="201" y="463"/>
                  </a:lnTo>
                  <a:lnTo>
                    <a:pt x="810" y="73"/>
                  </a:lnTo>
                  <a:close/>
                  <a:moveTo>
                    <a:pt x="792" y="0"/>
                  </a:moveTo>
                  <a:lnTo>
                    <a:pt x="0" y="506"/>
                  </a:lnTo>
                  <a:lnTo>
                    <a:pt x="1724" y="742"/>
                  </a:lnTo>
                  <a:lnTo>
                    <a:pt x="2517" y="234"/>
                  </a:lnTo>
                  <a:lnTo>
                    <a:pt x="792" y="0"/>
                  </a:lnTo>
                  <a:lnTo>
                    <a:pt x="792" y="0"/>
                  </a:lnTo>
                  <a:close/>
                </a:path>
              </a:pathLst>
            </a:custGeom>
            <a:pattFill prst="pct10">
              <a:fgClr>
                <a:schemeClr val="bg1">
                  <a:lumMod val="65000"/>
                </a:schemeClr>
              </a:fgClr>
              <a:bgClr>
                <a:schemeClr val="bg1"/>
              </a:bgClr>
            </a:pattFill>
            <a:ln w="3175">
              <a:noFill/>
            </a:ln>
          </p:spPr>
          <p:txBody>
            <a:bodyPr vert="horz" wrap="square" lIns="0" tIns="0" rIns="0" bIns="0" numCol="1" anchor="t" anchorCtr="0" compatLnSpc="1">
              <a:prstTxWarp prst="textNoShape">
                <a:avLst/>
              </a:prstTxWarp>
            </a:bodyPr>
            <a:lstStyle/>
            <a:p>
              <a:endParaRPr lang="ko-KR" altLang="en-US" sz="4000" dirty="0">
                <a:solidFill>
                  <a:srgbClr val="FFFFFF"/>
                </a:solidFill>
                <a:latin typeface="Roboto Condensed Light" charset="0"/>
                <a:ea typeface="Roboto Condensed Light" charset="0"/>
                <a:cs typeface="Roboto Condensed Light" charset="0"/>
              </a:endParaRPr>
            </a:p>
          </p:txBody>
        </p:sp>
        <p:sp>
          <p:nvSpPr>
            <p:cNvPr id="48" name="Freeform 10">
              <a:extLst>
                <a:ext uri="{FF2B5EF4-FFF2-40B4-BE49-F238E27FC236}">
                  <a16:creationId xmlns:a16="http://schemas.microsoft.com/office/drawing/2014/main" xmlns="" id="{635FEB06-91D1-4D53-915C-806121D2782A}"/>
                </a:ext>
              </a:extLst>
            </p:cNvPr>
            <p:cNvSpPr>
              <a:spLocks noEditPoints="1"/>
            </p:cNvSpPr>
            <p:nvPr/>
          </p:nvSpPr>
          <p:spPr bwMode="auto">
            <a:xfrm>
              <a:off x="4129765" y="1474040"/>
              <a:ext cx="2325491" cy="685544"/>
            </a:xfrm>
            <a:custGeom>
              <a:avLst/>
              <a:gdLst>
                <a:gd name="T0" fmla="*/ 810 w 2517"/>
                <a:gd name="T1" fmla="*/ 73 h 742"/>
                <a:gd name="T2" fmla="*/ 2318 w 2517"/>
                <a:gd name="T3" fmla="*/ 278 h 742"/>
                <a:gd name="T4" fmla="*/ 1709 w 2517"/>
                <a:gd name="T5" fmla="*/ 667 h 742"/>
                <a:gd name="T6" fmla="*/ 201 w 2517"/>
                <a:gd name="T7" fmla="*/ 463 h 742"/>
                <a:gd name="T8" fmla="*/ 810 w 2517"/>
                <a:gd name="T9" fmla="*/ 73 h 742"/>
                <a:gd name="T10" fmla="*/ 792 w 2517"/>
                <a:gd name="T11" fmla="*/ 0 h 742"/>
                <a:gd name="T12" fmla="*/ 0 w 2517"/>
                <a:gd name="T13" fmla="*/ 506 h 742"/>
                <a:gd name="T14" fmla="*/ 1724 w 2517"/>
                <a:gd name="T15" fmla="*/ 742 h 742"/>
                <a:gd name="T16" fmla="*/ 2517 w 2517"/>
                <a:gd name="T17" fmla="*/ 234 h 742"/>
                <a:gd name="T18" fmla="*/ 792 w 2517"/>
                <a:gd name="T19" fmla="*/ 0 h 742"/>
                <a:gd name="T20" fmla="*/ 792 w 2517"/>
                <a:gd name="T21" fmla="*/ 0 h 7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17" h="742">
                  <a:moveTo>
                    <a:pt x="810" y="73"/>
                  </a:moveTo>
                  <a:lnTo>
                    <a:pt x="2318" y="278"/>
                  </a:lnTo>
                  <a:lnTo>
                    <a:pt x="1709" y="667"/>
                  </a:lnTo>
                  <a:lnTo>
                    <a:pt x="201" y="463"/>
                  </a:lnTo>
                  <a:lnTo>
                    <a:pt x="810" y="73"/>
                  </a:lnTo>
                  <a:moveTo>
                    <a:pt x="792" y="0"/>
                  </a:moveTo>
                  <a:lnTo>
                    <a:pt x="0" y="506"/>
                  </a:lnTo>
                  <a:lnTo>
                    <a:pt x="1724" y="742"/>
                  </a:lnTo>
                  <a:lnTo>
                    <a:pt x="2517" y="234"/>
                  </a:lnTo>
                  <a:lnTo>
                    <a:pt x="792" y="0"/>
                  </a:lnTo>
                  <a:lnTo>
                    <a:pt x="792" y="0"/>
                  </a:lnTo>
                </a:path>
              </a:pathLst>
            </a:custGeom>
            <a:solidFill>
              <a:schemeClr val="accent1">
                <a:lumMod val="75000"/>
              </a:schemeClr>
            </a:solidFill>
            <a:ln w="3175">
              <a:noFill/>
            </a:ln>
          </p:spPr>
          <p:txBody>
            <a:bodyPr vert="horz" wrap="square" lIns="0" tIns="0" rIns="0" bIns="0" numCol="1" anchor="t" anchorCtr="0" compatLnSpc="1">
              <a:prstTxWarp prst="textNoShape">
                <a:avLst/>
              </a:prstTxWarp>
            </a:bodyPr>
            <a:lstStyle/>
            <a:p>
              <a:endParaRPr lang="ko-KR" altLang="en-US" sz="4000" dirty="0">
                <a:solidFill>
                  <a:srgbClr val="FFFFFF"/>
                </a:solidFill>
                <a:latin typeface="Roboto Condensed Light" charset="0"/>
                <a:ea typeface="Roboto Condensed Light" charset="0"/>
                <a:cs typeface="Roboto Condensed Light" charset="0"/>
              </a:endParaRPr>
            </a:p>
          </p:txBody>
        </p:sp>
      </p:grpSp>
      <p:cxnSp>
        <p:nvCxnSpPr>
          <p:cNvPr id="50" name="Straight Connector 49">
            <a:extLst>
              <a:ext uri="{FF2B5EF4-FFF2-40B4-BE49-F238E27FC236}">
                <a16:creationId xmlns:a16="http://schemas.microsoft.com/office/drawing/2014/main" xmlns="" id="{B88D9212-7B4A-45C4-9166-88FF7937D6D2}"/>
              </a:ext>
            </a:extLst>
          </p:cNvPr>
          <p:cNvCxnSpPr/>
          <p:nvPr/>
        </p:nvCxnSpPr>
        <p:spPr>
          <a:xfrm flipH="1">
            <a:off x="7629042" y="4464878"/>
            <a:ext cx="422700" cy="0"/>
          </a:xfrm>
          <a:prstGeom prst="line">
            <a:avLst/>
          </a:prstGeom>
          <a:ln w="12700" cmpd="sng">
            <a:solidFill>
              <a:schemeClr val="accent2"/>
            </a:solidFill>
            <a:prstDash val="sysDash"/>
            <a:headEnd type="none"/>
            <a:tailEnd type="oval" w="lg" len="lg"/>
          </a:ln>
          <a:effectLst>
            <a:outerShdw dist="38100" dir="5400000" algn="ctr" rotWithShape="0">
              <a:srgbClr val="000000">
                <a:alpha val="10000"/>
              </a:srgbClr>
            </a:outerShdw>
          </a:effectLst>
        </p:spPr>
        <p:style>
          <a:lnRef idx="2">
            <a:schemeClr val="accent1"/>
          </a:lnRef>
          <a:fillRef idx="0">
            <a:schemeClr val="accent1"/>
          </a:fillRef>
          <a:effectRef idx="1">
            <a:schemeClr val="accent1"/>
          </a:effectRef>
          <a:fontRef idx="minor">
            <a:schemeClr val="tx1"/>
          </a:fontRef>
        </p:style>
      </p:cxnSp>
      <p:sp>
        <p:nvSpPr>
          <p:cNvPr id="2" name="矩形 1"/>
          <p:cNvSpPr/>
          <p:nvPr/>
        </p:nvSpPr>
        <p:spPr>
          <a:xfrm>
            <a:off x="407693" y="3898792"/>
            <a:ext cx="7109702" cy="2523768"/>
          </a:xfrm>
          <a:prstGeom prst="rect">
            <a:avLst/>
          </a:prstGeom>
        </p:spPr>
        <p:txBody>
          <a:bodyPr wrap="none">
            <a:spAutoFit/>
          </a:bodyPr>
          <a:lstStyle/>
          <a:p>
            <a:pPr algn="r"/>
            <a:r>
              <a:rPr lang="en-US" altLang="zh-CN" sz="3200" dirty="0" err="1">
                <a:latin typeface="Roboto" panose="02000000000000000000" pitchFamily="2" charset="0"/>
                <a:ea typeface="Roboto" panose="02000000000000000000" pitchFamily="2" charset="0"/>
                <a:cs typeface="Roboto" panose="02000000000000000000" pitchFamily="2" charset="0"/>
              </a:rPr>
              <a:t>Hijack.py</a:t>
            </a:r>
            <a:endParaRPr lang="zh-CN" altLang="en-US" sz="3200" dirty="0">
              <a:latin typeface="Roboto" panose="02000000000000000000" pitchFamily="2" charset="0"/>
              <a:cs typeface="Roboto" panose="02000000000000000000" pitchFamily="2" charset="0"/>
            </a:endParaRPr>
          </a:p>
          <a:p>
            <a:pPr algn="r"/>
            <a:r>
              <a:rPr lang="zh-CN" altLang="zh-CN" dirty="0">
                <a:ea typeface="YouYuan" panose="02010509060101010101"/>
              </a:rPr>
              <a:t>连接到指定的目标域，并检查是否可以劫持一些已知的可劫持云服务</a:t>
            </a:r>
            <a:endParaRPr lang="zh-CN" altLang="en-US" dirty="0">
              <a:ea typeface="YouYuan" panose="02010509060101010101"/>
            </a:endParaRPr>
          </a:p>
          <a:p>
            <a:pPr algn="r"/>
            <a:endParaRPr lang="zh-CN" altLang="en-US" dirty="0">
              <a:latin typeface="Roboto" panose="02000000000000000000" pitchFamily="2" charset="0"/>
              <a:cs typeface="Roboto" panose="02000000000000000000" pitchFamily="2" charset="0"/>
            </a:endParaRPr>
          </a:p>
          <a:p>
            <a:pPr algn="r"/>
            <a:r>
              <a:rPr lang="zh-CN" altLang="en-US" dirty="0">
                <a:solidFill>
                  <a:srgbClr val="FF0000"/>
                </a:solidFill>
                <a:ea typeface="YouYuan" panose="02010509060101010101"/>
              </a:rPr>
              <a:t>云</a:t>
            </a:r>
            <a:r>
              <a:rPr lang="en-GB" altLang="zh-CN" dirty="0">
                <a:solidFill>
                  <a:srgbClr val="FF0000"/>
                </a:solidFill>
                <a:latin typeface="Roboto" panose="02000000000000000000" pitchFamily="2" charset="0"/>
                <a:ea typeface="Roboto" panose="02000000000000000000" pitchFamily="2" charset="0"/>
                <a:cs typeface="Roboto" panose="02000000000000000000" pitchFamily="2" charset="0"/>
              </a:rPr>
              <a:t>A</a:t>
            </a:r>
            <a:r>
              <a:rPr lang="zh-CN" altLang="en-US" dirty="0">
                <a:solidFill>
                  <a:srgbClr val="FF0000"/>
                </a:solidFill>
                <a:ea typeface="YouYuan" panose="02010509060101010101"/>
              </a:rPr>
              <a:t>的</a:t>
            </a:r>
            <a:r>
              <a:rPr lang="en-GB" altLang="zh-CN" dirty="0">
                <a:solidFill>
                  <a:srgbClr val="FF0000"/>
                </a:solidFill>
                <a:latin typeface="Roboto" panose="02000000000000000000" pitchFamily="2" charset="0"/>
                <a:ea typeface="Roboto" panose="02000000000000000000" pitchFamily="2" charset="0"/>
                <a:cs typeface="Roboto" panose="02000000000000000000" pitchFamily="2" charset="0"/>
              </a:rPr>
              <a:t>CDN: “Bad Request, the Request could not be satisfied”</a:t>
            </a:r>
            <a:endParaRPr lang="zh-CN" altLang="en-US" dirty="0">
              <a:solidFill>
                <a:srgbClr val="FF0000"/>
              </a:solidFill>
              <a:latin typeface="Roboto" panose="02000000000000000000" pitchFamily="2" charset="0"/>
              <a:cs typeface="Roboto" panose="02000000000000000000" pitchFamily="2" charset="0"/>
            </a:endParaRPr>
          </a:p>
          <a:p>
            <a:pPr algn="r"/>
            <a:r>
              <a:rPr lang="en-GB" altLang="zh-CN" dirty="0">
                <a:solidFill>
                  <a:srgbClr val="FF0000"/>
                </a:solidFill>
                <a:latin typeface="Roboto" panose="02000000000000000000" pitchFamily="2" charset="0"/>
                <a:ea typeface="Roboto" panose="02000000000000000000" pitchFamily="2" charset="0"/>
                <a:cs typeface="Roboto" panose="02000000000000000000" pitchFamily="2" charset="0"/>
              </a:rPr>
              <a:t>Storage: “The specified bucket does not exist</a:t>
            </a:r>
            <a:r>
              <a:rPr lang="en-US" altLang="zh-CN" dirty="0">
                <a:solidFill>
                  <a:srgbClr val="FF0000"/>
                </a:solidFill>
                <a:latin typeface="Roboto" panose="02000000000000000000" pitchFamily="2" charset="0"/>
                <a:ea typeface="Roboto" panose="02000000000000000000" pitchFamily="2" charset="0"/>
                <a:cs typeface="Roboto" panose="02000000000000000000" pitchFamily="2" charset="0"/>
              </a:rPr>
              <a:t>”</a:t>
            </a:r>
            <a:endParaRPr lang="zh-CN" altLang="en-US" dirty="0">
              <a:solidFill>
                <a:srgbClr val="FF0000"/>
              </a:solidFill>
              <a:latin typeface="Roboto" panose="02000000000000000000" pitchFamily="2" charset="0"/>
              <a:cs typeface="Roboto" panose="02000000000000000000" pitchFamily="2" charset="0"/>
            </a:endParaRPr>
          </a:p>
          <a:p>
            <a:pPr algn="r"/>
            <a:r>
              <a:rPr lang="en-GB" altLang="zh-CN" dirty="0">
                <a:solidFill>
                  <a:srgbClr val="FF0000"/>
                </a:solidFill>
                <a:latin typeface="Roboto" panose="02000000000000000000" pitchFamily="2" charset="0"/>
                <a:ea typeface="Roboto" panose="02000000000000000000" pitchFamily="2" charset="0"/>
                <a:cs typeface="Roboto" panose="02000000000000000000" pitchFamily="2" charset="0"/>
              </a:rPr>
              <a:t>Storage: “The specified key does not exist”</a:t>
            </a:r>
          </a:p>
          <a:p>
            <a:pPr algn="r"/>
            <a:endParaRPr lang="zh-CN" altLang="en-US" dirty="0"/>
          </a:p>
          <a:p>
            <a:pPr algn="r"/>
            <a:endParaRPr lang="zh-CN" altLang="en-US" dirty="0"/>
          </a:p>
        </p:txBody>
      </p:sp>
      <p:sp>
        <p:nvSpPr>
          <p:cNvPr id="49" name="TextBox 29">
            <a:extLst>
              <a:ext uri="{FF2B5EF4-FFF2-40B4-BE49-F238E27FC236}">
                <a16:creationId xmlns:a16="http://schemas.microsoft.com/office/drawing/2014/main" xmlns="" id="{E82A5B6B-3ED1-4CAE-847B-0E67DBB75671}"/>
              </a:ext>
            </a:extLst>
          </p:cNvPr>
          <p:cNvSpPr txBox="1"/>
          <p:nvPr/>
        </p:nvSpPr>
        <p:spPr>
          <a:xfrm>
            <a:off x="359083" y="879675"/>
            <a:ext cx="3898123" cy="830997"/>
          </a:xfrm>
          <a:prstGeom prst="rect">
            <a:avLst/>
          </a:prstGeom>
          <a:noFill/>
        </p:spPr>
        <p:txBody>
          <a:bodyPr wrap="square" lIns="0" tIns="0" rIns="0" bIns="0" rtlCol="0">
            <a:spAutoFit/>
          </a:bodyPr>
          <a:lstStyle/>
          <a:p>
            <a:pPr defTabSz="963930"/>
            <a:r>
              <a:rPr lang="zh-CN" altLang="en-US" sz="3600" dirty="0">
                <a:solidFill>
                  <a:srgbClr val="006494"/>
                </a:solidFill>
                <a:ea typeface="YouYuan" panose="02010509060101010101"/>
                <a:cs typeface="+mn-ea"/>
                <a:sym typeface="+mn-lt"/>
              </a:rPr>
              <a:t>什么是 </a:t>
            </a:r>
            <a:r>
              <a:rPr lang="en-US" altLang="zh-CN" sz="3600" dirty="0">
                <a:solidFill>
                  <a:srgbClr val="006494"/>
                </a:solidFill>
                <a:latin typeface="Roboto" panose="02000000000000000000" pitchFamily="2" charset="0"/>
                <a:ea typeface="YouYuan" panose="02010509060101010101"/>
                <a:cs typeface="Roboto" panose="02000000000000000000" pitchFamily="2" charset="0"/>
                <a:sym typeface="+mn-lt"/>
              </a:rPr>
              <a:t>H</a:t>
            </a:r>
            <a:r>
              <a:rPr lang="en-US" altLang="zh-CN" sz="3600"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ijack.py ?</a:t>
            </a:r>
          </a:p>
          <a:p>
            <a:pPr defTabSz="963930"/>
            <a:r>
              <a:rPr lang="zh-CN" altLang="en-US" dirty="0">
                <a:solidFill>
                  <a:srgbClr val="006494"/>
                </a:solidFill>
                <a:ea typeface="YouYuan" panose="02010509060101010101"/>
                <a:cs typeface="+mn-ea"/>
                <a:sym typeface="+mn-lt"/>
              </a:rPr>
              <a:t>第</a:t>
            </a:r>
            <a:r>
              <a:rPr lang="en-US" altLang="zh-CN" dirty="0">
                <a:solidFill>
                  <a:srgbClr val="006494"/>
                </a:solidFill>
                <a:ea typeface="YouYuan" panose="02010509060101010101"/>
                <a:cs typeface="+mn-ea"/>
                <a:sym typeface="+mn-lt"/>
              </a:rPr>
              <a:t>3</a:t>
            </a:r>
            <a:r>
              <a:rPr lang="zh-CN" altLang="en-US" dirty="0">
                <a:solidFill>
                  <a:srgbClr val="006494"/>
                </a:solidFill>
                <a:ea typeface="YouYuan" panose="02010509060101010101"/>
                <a:cs typeface="+mn-ea"/>
                <a:sym typeface="+mn-lt"/>
              </a:rPr>
              <a:t>步到底是什么？</a:t>
            </a:r>
          </a:p>
        </p:txBody>
      </p:sp>
      <p:sp>
        <p:nvSpPr>
          <p:cNvPr id="52" name="TextBox 29">
            <a:extLst>
              <a:ext uri="{FF2B5EF4-FFF2-40B4-BE49-F238E27FC236}">
                <a16:creationId xmlns:a16="http://schemas.microsoft.com/office/drawing/2014/main" xmlns="" id="{7826008E-9280-4575-86AA-3F95764D91DC}"/>
              </a:ext>
            </a:extLst>
          </p:cNvPr>
          <p:cNvSpPr txBox="1"/>
          <p:nvPr/>
        </p:nvSpPr>
        <p:spPr>
          <a:xfrm>
            <a:off x="2183841" y="5253424"/>
            <a:ext cx="3273532" cy="276999"/>
          </a:xfrm>
          <a:prstGeom prst="rect">
            <a:avLst/>
          </a:prstGeom>
          <a:noFill/>
        </p:spPr>
        <p:txBody>
          <a:bodyPr wrap="square" lIns="0" tIns="0" rIns="0" bIns="0" rtlCol="0">
            <a:spAutoFit/>
          </a:bodyPr>
          <a:lstStyle/>
          <a:p>
            <a:pPr defTabSz="963930"/>
            <a:r>
              <a:rPr lang="zh-CN" altLang="en-US" dirty="0">
                <a:solidFill>
                  <a:srgbClr val="FF0000"/>
                </a:solidFill>
                <a:ea typeface="YouYuan" panose="02010509060101010101"/>
                <a:cs typeface="+mn-ea"/>
                <a:sym typeface="+mn-lt"/>
              </a:rPr>
              <a:t>云</a:t>
            </a:r>
            <a:r>
              <a:rPr lang="en-US" altLang="zh-CN" dirty="0">
                <a:solidFill>
                  <a:srgbClr val="FF0000"/>
                </a:solidFill>
                <a:latin typeface="Roboto" panose="02000000000000000000" pitchFamily="2" charset="0"/>
                <a:ea typeface="Roboto" panose="02000000000000000000" pitchFamily="2" charset="0"/>
                <a:cs typeface="Roboto" panose="02000000000000000000" pitchFamily="2" charset="0"/>
                <a:sym typeface="+mn-lt"/>
              </a:rPr>
              <a:t>A</a:t>
            </a:r>
            <a:r>
              <a:rPr lang="zh-CN" altLang="en-US" dirty="0">
                <a:solidFill>
                  <a:srgbClr val="FF0000"/>
                </a:solidFill>
                <a:ea typeface="YouYuan" panose="02010509060101010101"/>
                <a:cs typeface="+mn-ea"/>
                <a:sym typeface="+mn-lt"/>
              </a:rPr>
              <a:t>的</a:t>
            </a:r>
          </a:p>
        </p:txBody>
      </p:sp>
      <p:sp>
        <p:nvSpPr>
          <p:cNvPr id="53" name="TextBox 29">
            <a:extLst>
              <a:ext uri="{FF2B5EF4-FFF2-40B4-BE49-F238E27FC236}">
                <a16:creationId xmlns:a16="http://schemas.microsoft.com/office/drawing/2014/main" xmlns="" id="{11E447E7-4806-45FD-BE1E-94ED3E4BE202}"/>
              </a:ext>
            </a:extLst>
          </p:cNvPr>
          <p:cNvSpPr txBox="1"/>
          <p:nvPr/>
        </p:nvSpPr>
        <p:spPr>
          <a:xfrm>
            <a:off x="2513781" y="5530423"/>
            <a:ext cx="3273532" cy="276999"/>
          </a:xfrm>
          <a:prstGeom prst="rect">
            <a:avLst/>
          </a:prstGeom>
          <a:noFill/>
        </p:spPr>
        <p:txBody>
          <a:bodyPr wrap="square" lIns="0" tIns="0" rIns="0" bIns="0" rtlCol="0">
            <a:spAutoFit/>
          </a:bodyPr>
          <a:lstStyle/>
          <a:p>
            <a:pPr defTabSz="963930"/>
            <a:r>
              <a:rPr lang="zh-CN" altLang="en-US" dirty="0">
                <a:solidFill>
                  <a:srgbClr val="FF0000"/>
                </a:solidFill>
                <a:ea typeface="YouYuan" panose="02010509060101010101"/>
                <a:cs typeface="+mn-ea"/>
                <a:sym typeface="+mn-lt"/>
              </a:rPr>
              <a:t>云</a:t>
            </a:r>
            <a:r>
              <a:rPr lang="en-US" altLang="zh-CN" dirty="0">
                <a:solidFill>
                  <a:srgbClr val="FF0000"/>
                </a:solidFill>
                <a:latin typeface="Roboto" panose="02000000000000000000" pitchFamily="2" charset="0"/>
                <a:ea typeface="Roboto" panose="02000000000000000000" pitchFamily="2" charset="0"/>
                <a:cs typeface="Roboto" panose="02000000000000000000" pitchFamily="2" charset="0"/>
                <a:sym typeface="+mn-lt"/>
              </a:rPr>
              <a:t>B</a:t>
            </a:r>
            <a:r>
              <a:rPr lang="zh-CN" altLang="en-US" dirty="0">
                <a:solidFill>
                  <a:srgbClr val="FF0000"/>
                </a:solidFill>
                <a:ea typeface="YouYuan" panose="02010509060101010101"/>
                <a:cs typeface="+mn-ea"/>
                <a:sym typeface="+mn-lt"/>
              </a:rPr>
              <a:t>的</a:t>
            </a:r>
          </a:p>
        </p:txBody>
      </p:sp>
    </p:spTree>
    <p:extLst>
      <p:ext uri="{BB962C8B-B14F-4D97-AF65-F5344CB8AC3E}">
        <p14:creationId xmlns:p14="http://schemas.microsoft.com/office/powerpoint/2010/main" val="407758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1500"/>
                                  </p:stCondLst>
                                  <p:childTnLst>
                                    <p:set>
                                      <p:cBhvr>
                                        <p:cTn id="6" dur="1" fill="hold">
                                          <p:stCondLst>
                                            <p:cond delay="0"/>
                                          </p:stCondLst>
                                        </p:cTn>
                                        <p:tgtEl>
                                          <p:spTgt spid="50"/>
                                        </p:tgtEl>
                                        <p:attrNameLst>
                                          <p:attrName>style.visibility</p:attrName>
                                        </p:attrNameLst>
                                      </p:cBhvr>
                                      <p:to>
                                        <p:strVal val="visible"/>
                                      </p:to>
                                    </p:set>
                                    <p:animEffect transition="in" filter="wipe(right)">
                                      <p:cBhvr>
                                        <p:cTn id="7" dur="250"/>
                                        <p:tgtEl>
                                          <p:spTgt spid="50"/>
                                        </p:tgtEl>
                                      </p:cBhvr>
                                    </p:animEffect>
                                  </p:childTnLst>
                                </p:cTn>
                              </p:par>
                              <p:par>
                                <p:cTn id="8" presetID="2" presetClass="entr" presetSubtype="4" decel="69333" fill="hold" nodeType="withEffect">
                                  <p:stCondLst>
                                    <p:cond delay="0"/>
                                  </p:stCondLst>
                                  <p:childTnLst>
                                    <p:set>
                                      <p:cBhvr>
                                        <p:cTn id="9" dur="1" fill="hold">
                                          <p:stCondLst>
                                            <p:cond delay="0"/>
                                          </p:stCondLst>
                                        </p:cTn>
                                        <p:tgtEl>
                                          <p:spTgt spid="42"/>
                                        </p:tgtEl>
                                        <p:attrNameLst>
                                          <p:attrName>style.visibility</p:attrName>
                                        </p:attrNameLst>
                                      </p:cBhvr>
                                      <p:to>
                                        <p:strVal val="visible"/>
                                      </p:to>
                                    </p:set>
                                    <p:anim calcmode="lin" valueType="num">
                                      <p:cBhvr additive="base">
                                        <p:cTn id="10" dur="750" fill="hold"/>
                                        <p:tgtEl>
                                          <p:spTgt spid="42"/>
                                        </p:tgtEl>
                                        <p:attrNameLst>
                                          <p:attrName>ppt_x</p:attrName>
                                        </p:attrNameLst>
                                      </p:cBhvr>
                                      <p:tavLst>
                                        <p:tav tm="0">
                                          <p:val>
                                            <p:strVal val="#ppt_x"/>
                                          </p:val>
                                        </p:tav>
                                        <p:tav tm="100000">
                                          <p:val>
                                            <p:strVal val="#ppt_x"/>
                                          </p:val>
                                        </p:tav>
                                      </p:tavLst>
                                    </p:anim>
                                    <p:anim calcmode="lin" valueType="num">
                                      <p:cBhvr additive="base">
                                        <p:cTn id="11" dur="750" fill="hold"/>
                                        <p:tgtEl>
                                          <p:spTgt spid="42"/>
                                        </p:tgtEl>
                                        <p:attrNameLst>
                                          <p:attrName>ppt_y</p:attrName>
                                        </p:attrNameLst>
                                      </p:cBhvr>
                                      <p:tavLst>
                                        <p:tav tm="0">
                                          <p:val>
                                            <p:strVal val="1+#ppt_h/2"/>
                                          </p:val>
                                        </p:tav>
                                        <p:tav tm="100000">
                                          <p:val>
                                            <p:strVal val="#ppt_y"/>
                                          </p:val>
                                        </p:tav>
                                      </p:tavLst>
                                    </p:anim>
                                  </p:childTnLst>
                                </p:cTn>
                              </p:par>
                              <p:par>
                                <p:cTn id="12" presetID="2" presetClass="entr" presetSubtype="4" decel="69333" fill="hold" nodeType="withEffect">
                                  <p:stCondLst>
                                    <p:cond delay="250"/>
                                  </p:stCondLst>
                                  <p:childTnLst>
                                    <p:set>
                                      <p:cBhvr>
                                        <p:cTn id="13" dur="1" fill="hold">
                                          <p:stCondLst>
                                            <p:cond delay="0"/>
                                          </p:stCondLst>
                                        </p:cTn>
                                        <p:tgtEl>
                                          <p:spTgt spid="36"/>
                                        </p:tgtEl>
                                        <p:attrNameLst>
                                          <p:attrName>style.visibility</p:attrName>
                                        </p:attrNameLst>
                                      </p:cBhvr>
                                      <p:to>
                                        <p:strVal val="visible"/>
                                      </p:to>
                                    </p:set>
                                    <p:anim calcmode="lin" valueType="num">
                                      <p:cBhvr additive="base">
                                        <p:cTn id="14" dur="1000" fill="hold"/>
                                        <p:tgtEl>
                                          <p:spTgt spid="36"/>
                                        </p:tgtEl>
                                        <p:attrNameLst>
                                          <p:attrName>ppt_x</p:attrName>
                                        </p:attrNameLst>
                                      </p:cBhvr>
                                      <p:tavLst>
                                        <p:tav tm="0">
                                          <p:val>
                                            <p:strVal val="#ppt_x"/>
                                          </p:val>
                                        </p:tav>
                                        <p:tav tm="100000">
                                          <p:val>
                                            <p:strVal val="#ppt_x"/>
                                          </p:val>
                                        </p:tav>
                                      </p:tavLst>
                                    </p:anim>
                                    <p:anim calcmode="lin" valueType="num">
                                      <p:cBhvr additive="base">
                                        <p:cTn id="15" dur="1000" fill="hold"/>
                                        <p:tgtEl>
                                          <p:spTgt spid="36"/>
                                        </p:tgtEl>
                                        <p:attrNameLst>
                                          <p:attrName>ppt_y</p:attrName>
                                        </p:attrNameLst>
                                      </p:cBhvr>
                                      <p:tavLst>
                                        <p:tav tm="0">
                                          <p:val>
                                            <p:strVal val="1+#ppt_h/2"/>
                                          </p:val>
                                        </p:tav>
                                        <p:tav tm="100000">
                                          <p:val>
                                            <p:strVal val="#ppt_y"/>
                                          </p:val>
                                        </p:tav>
                                      </p:tavLst>
                                    </p:anim>
                                  </p:childTnLst>
                                </p:cTn>
                              </p:par>
                              <p:par>
                                <p:cTn id="16" presetID="2" presetClass="entr" presetSubtype="4" decel="69333" fill="hold" nodeType="withEffect">
                                  <p:stCondLst>
                                    <p:cond delay="500"/>
                                  </p:stCondLst>
                                  <p:childTnLst>
                                    <p:set>
                                      <p:cBhvr>
                                        <p:cTn id="17" dur="1" fill="hold">
                                          <p:stCondLst>
                                            <p:cond delay="0"/>
                                          </p:stCondLst>
                                        </p:cTn>
                                        <p:tgtEl>
                                          <p:spTgt spid="30"/>
                                        </p:tgtEl>
                                        <p:attrNameLst>
                                          <p:attrName>style.visibility</p:attrName>
                                        </p:attrNameLst>
                                      </p:cBhvr>
                                      <p:to>
                                        <p:strVal val="visible"/>
                                      </p:to>
                                    </p:set>
                                    <p:anim calcmode="lin" valueType="num">
                                      <p:cBhvr additive="base">
                                        <p:cTn id="18" dur="1000" fill="hold"/>
                                        <p:tgtEl>
                                          <p:spTgt spid="30"/>
                                        </p:tgtEl>
                                        <p:attrNameLst>
                                          <p:attrName>ppt_x</p:attrName>
                                        </p:attrNameLst>
                                      </p:cBhvr>
                                      <p:tavLst>
                                        <p:tav tm="0">
                                          <p:val>
                                            <p:strVal val="#ppt_x"/>
                                          </p:val>
                                        </p:tav>
                                        <p:tav tm="100000">
                                          <p:val>
                                            <p:strVal val="#ppt_x"/>
                                          </p:val>
                                        </p:tav>
                                      </p:tavLst>
                                    </p:anim>
                                    <p:anim calcmode="lin" valueType="num">
                                      <p:cBhvr additive="base">
                                        <p:cTn id="19" dur="1000" fill="hold"/>
                                        <p:tgtEl>
                                          <p:spTgt spid="30"/>
                                        </p:tgtEl>
                                        <p:attrNameLst>
                                          <p:attrName>ppt_y</p:attrName>
                                        </p:attrNameLst>
                                      </p:cBhvr>
                                      <p:tavLst>
                                        <p:tav tm="0">
                                          <p:val>
                                            <p:strVal val="1+#ppt_h/2"/>
                                          </p:val>
                                        </p:tav>
                                        <p:tav tm="100000">
                                          <p:val>
                                            <p:strVal val="#ppt_y"/>
                                          </p:val>
                                        </p:tav>
                                      </p:tavLst>
                                    </p:anim>
                                  </p:childTnLst>
                                </p:cTn>
                              </p:par>
                              <p:par>
                                <p:cTn id="20" presetID="2" presetClass="entr" presetSubtype="4" decel="69333" fill="hold" nodeType="withEffect">
                                  <p:stCondLst>
                                    <p:cond delay="750"/>
                                  </p:stCondLst>
                                  <p:childTnLst>
                                    <p:set>
                                      <p:cBhvr>
                                        <p:cTn id="21" dur="1" fill="hold">
                                          <p:stCondLst>
                                            <p:cond delay="0"/>
                                          </p:stCondLst>
                                        </p:cTn>
                                        <p:tgtEl>
                                          <p:spTgt spid="24"/>
                                        </p:tgtEl>
                                        <p:attrNameLst>
                                          <p:attrName>style.visibility</p:attrName>
                                        </p:attrNameLst>
                                      </p:cBhvr>
                                      <p:to>
                                        <p:strVal val="visible"/>
                                      </p:to>
                                    </p:set>
                                    <p:anim calcmode="lin" valueType="num">
                                      <p:cBhvr additive="base">
                                        <p:cTn id="22" dur="1000" fill="hold"/>
                                        <p:tgtEl>
                                          <p:spTgt spid="24"/>
                                        </p:tgtEl>
                                        <p:attrNameLst>
                                          <p:attrName>ppt_x</p:attrName>
                                        </p:attrNameLst>
                                      </p:cBhvr>
                                      <p:tavLst>
                                        <p:tav tm="0">
                                          <p:val>
                                            <p:strVal val="#ppt_x"/>
                                          </p:val>
                                        </p:tav>
                                        <p:tav tm="100000">
                                          <p:val>
                                            <p:strVal val="#ppt_x"/>
                                          </p:val>
                                        </p:tav>
                                      </p:tavLst>
                                    </p:anim>
                                    <p:anim calcmode="lin" valueType="num">
                                      <p:cBhvr additive="base">
                                        <p:cTn id="23" dur="10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框 38">
            <a:extLst>
              <a:ext uri="{FF2B5EF4-FFF2-40B4-BE49-F238E27FC236}">
                <a16:creationId xmlns:a16="http://schemas.microsoft.com/office/drawing/2014/main" xmlns="" id="{5A631B41-4832-417F-B4AB-C81285F1B764}"/>
              </a:ext>
            </a:extLst>
          </p:cNvPr>
          <p:cNvSpPr txBox="1"/>
          <p:nvPr/>
        </p:nvSpPr>
        <p:spPr>
          <a:xfrm>
            <a:off x="237869" y="878018"/>
            <a:ext cx="7102092" cy="651374"/>
          </a:xfrm>
          <a:prstGeom prst="rect">
            <a:avLst/>
          </a:prstGeom>
          <a:noFill/>
        </p:spPr>
        <p:txBody>
          <a:bodyPr wrap="none" lIns="96434" tIns="48217" rIns="96434" bIns="48217" rtlCol="0">
            <a:spAutoFit/>
          </a:bodyPr>
          <a:lstStyle/>
          <a:p>
            <a:pPr defTabSz="963930"/>
            <a:r>
              <a:rPr lang="zh-CN" altLang="en-US" sz="3600" b="1" dirty="0">
                <a:solidFill>
                  <a:srgbClr val="006494"/>
                </a:solidFill>
                <a:latin typeface="Roboto" panose="02000000000000000000" pitchFamily="2" charset="0"/>
                <a:ea typeface="YouYuan" panose="02010509060101010101"/>
                <a:cs typeface="Roboto" panose="02000000000000000000" pitchFamily="2" charset="0"/>
                <a:sym typeface="+mn-lt"/>
              </a:rPr>
              <a:t>云</a:t>
            </a:r>
            <a:r>
              <a:rPr lang="en-GB" altLang="zh-CN" sz="3600" b="1"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A – CDN Domain Hijacking</a:t>
            </a:r>
            <a:r>
              <a:rPr lang="zh-CN" altLang="en-US" sz="3600" b="1" dirty="0">
                <a:solidFill>
                  <a:srgbClr val="006494"/>
                </a:solidFill>
                <a:latin typeface="Roboto" panose="02000000000000000000" pitchFamily="2" charset="0"/>
                <a:ea typeface="YouYuan" panose="02010509060101010101"/>
                <a:cs typeface="Roboto" panose="02000000000000000000" pitchFamily="2" charset="0"/>
                <a:sym typeface="+mn-lt"/>
              </a:rPr>
              <a:t>方法</a:t>
            </a:r>
            <a:endParaRPr lang="en-GB" altLang="zh-CN" sz="3600" b="1" dirty="0">
              <a:solidFill>
                <a:srgbClr val="006494"/>
              </a:solidFill>
              <a:latin typeface="Roboto" panose="02000000000000000000" pitchFamily="2" charset="0"/>
              <a:ea typeface="YouYuan" panose="02010509060101010101"/>
              <a:cs typeface="Roboto" panose="02000000000000000000" pitchFamily="2" charset="0"/>
              <a:sym typeface="+mn-lt"/>
            </a:endParaRPr>
          </a:p>
        </p:txBody>
      </p:sp>
      <p:grpSp>
        <p:nvGrpSpPr>
          <p:cNvPr id="16" name="Group 15">
            <a:extLst>
              <a:ext uri="{FF2B5EF4-FFF2-40B4-BE49-F238E27FC236}">
                <a16:creationId xmlns:a16="http://schemas.microsoft.com/office/drawing/2014/main" xmlns="" id="{5FDA6506-9098-4B9C-98C4-E7E1186B8139}"/>
              </a:ext>
            </a:extLst>
          </p:cNvPr>
          <p:cNvGrpSpPr/>
          <p:nvPr/>
        </p:nvGrpSpPr>
        <p:grpSpPr>
          <a:xfrm>
            <a:off x="-61102" y="4254751"/>
            <a:ext cx="12696116" cy="2631578"/>
            <a:chOff x="1563014" y="3368397"/>
            <a:chExt cx="9211871" cy="1909384"/>
          </a:xfrm>
        </p:grpSpPr>
        <p:sp>
          <p:nvSpPr>
            <p:cNvPr id="17" name="Freeform 26">
              <a:extLst>
                <a:ext uri="{FF2B5EF4-FFF2-40B4-BE49-F238E27FC236}">
                  <a16:creationId xmlns:a16="http://schemas.microsoft.com/office/drawing/2014/main" xmlns="" id="{9EB68288-3848-4E60-A0FB-391079B7D4C8}"/>
                </a:ext>
              </a:extLst>
            </p:cNvPr>
            <p:cNvSpPr>
              <a:spLocks noEditPoints="1"/>
            </p:cNvSpPr>
            <p:nvPr/>
          </p:nvSpPr>
          <p:spPr bwMode="auto">
            <a:xfrm flipH="1">
              <a:off x="1563014" y="4148467"/>
              <a:ext cx="953853" cy="1116584"/>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85000"/>
              </a:schemeClr>
            </a:solidFill>
            <a:ln>
              <a:noFill/>
            </a:ln>
          </p:spPr>
          <p:txBody>
            <a:bodyPr lIns="162560" tIns="81280" rIns="162560" bIns="81280"/>
            <a:lstStyle/>
            <a:p>
              <a:pPr>
                <a:defRPr/>
              </a:pPr>
              <a:endParaRPr lang="id-ID" sz="3200"/>
            </a:p>
          </p:txBody>
        </p:sp>
        <p:sp>
          <p:nvSpPr>
            <p:cNvPr id="18" name="Freeform 4">
              <a:extLst>
                <a:ext uri="{FF2B5EF4-FFF2-40B4-BE49-F238E27FC236}">
                  <a16:creationId xmlns:a16="http://schemas.microsoft.com/office/drawing/2014/main" xmlns="" id="{C6958043-9E8A-451D-A7E6-798A355E5BF2}"/>
                </a:ext>
              </a:extLst>
            </p:cNvPr>
            <p:cNvSpPr>
              <a:spLocks noEditPoints="1"/>
            </p:cNvSpPr>
            <p:nvPr/>
          </p:nvSpPr>
          <p:spPr bwMode="auto">
            <a:xfrm flipH="1">
              <a:off x="2360709" y="4148467"/>
              <a:ext cx="1053184" cy="1124096"/>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85000"/>
              </a:schemeClr>
            </a:solidFill>
            <a:ln>
              <a:noFill/>
            </a:ln>
          </p:spPr>
          <p:txBody>
            <a:bodyPr lIns="162560" tIns="81280" rIns="162560" bIns="81280"/>
            <a:lstStyle/>
            <a:p>
              <a:pPr>
                <a:defRPr/>
              </a:pPr>
              <a:endParaRPr lang="id-ID" sz="3200" dirty="0"/>
            </a:p>
          </p:txBody>
        </p:sp>
        <p:sp>
          <p:nvSpPr>
            <p:cNvPr id="19" name="Freeform 26">
              <a:extLst>
                <a:ext uri="{FF2B5EF4-FFF2-40B4-BE49-F238E27FC236}">
                  <a16:creationId xmlns:a16="http://schemas.microsoft.com/office/drawing/2014/main" xmlns="" id="{7D39D658-AF4E-45FB-B5DC-274A8339534C}"/>
                </a:ext>
              </a:extLst>
            </p:cNvPr>
            <p:cNvSpPr>
              <a:spLocks noEditPoints="1"/>
            </p:cNvSpPr>
            <p:nvPr/>
          </p:nvSpPr>
          <p:spPr bwMode="auto">
            <a:xfrm flipH="1">
              <a:off x="3239414" y="4148467"/>
              <a:ext cx="953853" cy="1116584"/>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75000"/>
              </a:schemeClr>
            </a:solidFill>
            <a:ln>
              <a:noFill/>
            </a:ln>
          </p:spPr>
          <p:txBody>
            <a:bodyPr lIns="162560" tIns="81280" rIns="162560" bIns="81280"/>
            <a:lstStyle/>
            <a:p>
              <a:pPr>
                <a:defRPr/>
              </a:pPr>
              <a:endParaRPr lang="id-ID" sz="3200"/>
            </a:p>
          </p:txBody>
        </p:sp>
        <p:sp>
          <p:nvSpPr>
            <p:cNvPr id="21" name="Freeform 26">
              <a:extLst>
                <a:ext uri="{FF2B5EF4-FFF2-40B4-BE49-F238E27FC236}">
                  <a16:creationId xmlns:a16="http://schemas.microsoft.com/office/drawing/2014/main" xmlns="" id="{D4F4491E-49A7-4F62-8052-3CEDD032FAB7}"/>
                </a:ext>
              </a:extLst>
            </p:cNvPr>
            <p:cNvSpPr>
              <a:spLocks noEditPoints="1"/>
            </p:cNvSpPr>
            <p:nvPr/>
          </p:nvSpPr>
          <p:spPr bwMode="auto">
            <a:xfrm flipH="1">
              <a:off x="7151014" y="4148467"/>
              <a:ext cx="953853" cy="1116584"/>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85000"/>
              </a:schemeClr>
            </a:solidFill>
            <a:ln>
              <a:noFill/>
            </a:ln>
          </p:spPr>
          <p:txBody>
            <a:bodyPr lIns="162560" tIns="81280" rIns="162560" bIns="81280"/>
            <a:lstStyle/>
            <a:p>
              <a:pPr>
                <a:defRPr/>
              </a:pPr>
              <a:endParaRPr lang="id-ID" sz="3200" dirty="0"/>
            </a:p>
          </p:txBody>
        </p:sp>
        <p:sp>
          <p:nvSpPr>
            <p:cNvPr id="22" name="Freeform 7">
              <a:extLst>
                <a:ext uri="{FF2B5EF4-FFF2-40B4-BE49-F238E27FC236}">
                  <a16:creationId xmlns:a16="http://schemas.microsoft.com/office/drawing/2014/main" xmlns="" id="{379848CD-DF22-461A-BA20-5709B021AD30}"/>
                </a:ext>
              </a:extLst>
            </p:cNvPr>
            <p:cNvSpPr>
              <a:spLocks noEditPoints="1"/>
            </p:cNvSpPr>
            <p:nvPr/>
          </p:nvSpPr>
          <p:spPr bwMode="auto">
            <a:xfrm flipH="1">
              <a:off x="4054043" y="4148467"/>
              <a:ext cx="1053184" cy="1124096"/>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75000"/>
              </a:schemeClr>
            </a:solidFill>
            <a:ln>
              <a:noFill/>
            </a:ln>
          </p:spPr>
          <p:txBody>
            <a:bodyPr lIns="162560" tIns="81280" rIns="162560" bIns="81280"/>
            <a:lstStyle/>
            <a:p>
              <a:pPr>
                <a:defRPr/>
              </a:pPr>
              <a:endParaRPr lang="id-ID" sz="3200" dirty="0"/>
            </a:p>
          </p:txBody>
        </p:sp>
        <p:sp>
          <p:nvSpPr>
            <p:cNvPr id="24" name="Freeform 26">
              <a:extLst>
                <a:ext uri="{FF2B5EF4-FFF2-40B4-BE49-F238E27FC236}">
                  <a16:creationId xmlns:a16="http://schemas.microsoft.com/office/drawing/2014/main" xmlns="" id="{8968E284-C4EA-4840-8F8A-BAC9719508C2}"/>
                </a:ext>
              </a:extLst>
            </p:cNvPr>
            <p:cNvSpPr>
              <a:spLocks noEditPoints="1"/>
            </p:cNvSpPr>
            <p:nvPr/>
          </p:nvSpPr>
          <p:spPr bwMode="auto">
            <a:xfrm flipH="1">
              <a:off x="4932747" y="4148467"/>
              <a:ext cx="953853" cy="1116584"/>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65000"/>
              </a:schemeClr>
            </a:solidFill>
            <a:ln>
              <a:noFill/>
            </a:ln>
          </p:spPr>
          <p:txBody>
            <a:bodyPr lIns="162560" tIns="81280" rIns="162560" bIns="81280"/>
            <a:lstStyle/>
            <a:p>
              <a:pPr>
                <a:defRPr/>
              </a:pPr>
              <a:endParaRPr lang="id-ID" sz="3200"/>
            </a:p>
          </p:txBody>
        </p:sp>
        <p:sp>
          <p:nvSpPr>
            <p:cNvPr id="25" name="Freeform 6">
              <a:extLst>
                <a:ext uri="{FF2B5EF4-FFF2-40B4-BE49-F238E27FC236}">
                  <a16:creationId xmlns:a16="http://schemas.microsoft.com/office/drawing/2014/main" xmlns="" id="{CE640C63-9C53-4DA8-B781-72B606C305CD}"/>
                </a:ext>
              </a:extLst>
            </p:cNvPr>
            <p:cNvSpPr>
              <a:spLocks noEditPoints="1"/>
            </p:cNvSpPr>
            <p:nvPr/>
          </p:nvSpPr>
          <p:spPr bwMode="auto">
            <a:xfrm flipH="1">
              <a:off x="6228148" y="4148467"/>
              <a:ext cx="1053184" cy="1124096"/>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65000"/>
              </a:schemeClr>
            </a:solidFill>
            <a:ln>
              <a:noFill/>
            </a:ln>
          </p:spPr>
          <p:txBody>
            <a:bodyPr lIns="162560" tIns="81280" rIns="162560" bIns="81280"/>
            <a:lstStyle/>
            <a:p>
              <a:pPr>
                <a:defRPr/>
              </a:pPr>
              <a:endParaRPr lang="id-ID" sz="3200" dirty="0"/>
            </a:p>
          </p:txBody>
        </p:sp>
        <p:sp>
          <p:nvSpPr>
            <p:cNvPr id="27" name="Freeform 6">
              <a:extLst>
                <a:ext uri="{FF2B5EF4-FFF2-40B4-BE49-F238E27FC236}">
                  <a16:creationId xmlns:a16="http://schemas.microsoft.com/office/drawing/2014/main" xmlns="" id="{3161DB20-0337-4837-9593-886C10A5A83B}"/>
                </a:ext>
              </a:extLst>
            </p:cNvPr>
            <p:cNvSpPr>
              <a:spLocks noEditPoints="1"/>
            </p:cNvSpPr>
            <p:nvPr/>
          </p:nvSpPr>
          <p:spPr bwMode="auto">
            <a:xfrm flipH="1">
              <a:off x="5218586" y="3368397"/>
              <a:ext cx="1788935" cy="1909384"/>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accent5"/>
            </a:solidFill>
            <a:ln>
              <a:noFill/>
            </a:ln>
          </p:spPr>
          <p:txBody>
            <a:bodyPr lIns="162560" tIns="81280" rIns="162560" bIns="81280"/>
            <a:lstStyle/>
            <a:p>
              <a:pPr>
                <a:defRPr/>
              </a:pPr>
              <a:endParaRPr lang="id-ID" sz="3200" dirty="0"/>
            </a:p>
          </p:txBody>
        </p:sp>
        <p:sp>
          <p:nvSpPr>
            <p:cNvPr id="28" name="Freeform 26">
              <a:extLst>
                <a:ext uri="{FF2B5EF4-FFF2-40B4-BE49-F238E27FC236}">
                  <a16:creationId xmlns:a16="http://schemas.microsoft.com/office/drawing/2014/main" xmlns="" id="{3CB3B4A9-3E87-4D8B-9BF4-1E8843F3A4DD}"/>
                </a:ext>
              </a:extLst>
            </p:cNvPr>
            <p:cNvSpPr>
              <a:spLocks noEditPoints="1"/>
            </p:cNvSpPr>
            <p:nvPr/>
          </p:nvSpPr>
          <p:spPr bwMode="auto">
            <a:xfrm flipH="1">
              <a:off x="8912080" y="4148467"/>
              <a:ext cx="953853" cy="1116584"/>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85000"/>
              </a:schemeClr>
            </a:solidFill>
            <a:ln>
              <a:noFill/>
            </a:ln>
          </p:spPr>
          <p:txBody>
            <a:bodyPr lIns="162560" tIns="81280" rIns="162560" bIns="81280"/>
            <a:lstStyle/>
            <a:p>
              <a:pPr>
                <a:defRPr/>
              </a:pPr>
              <a:endParaRPr lang="id-ID" sz="3200"/>
            </a:p>
          </p:txBody>
        </p:sp>
        <p:sp>
          <p:nvSpPr>
            <p:cNvPr id="30" name="Freeform 6">
              <a:extLst>
                <a:ext uri="{FF2B5EF4-FFF2-40B4-BE49-F238E27FC236}">
                  <a16:creationId xmlns:a16="http://schemas.microsoft.com/office/drawing/2014/main" xmlns="" id="{88C48D47-DA92-4083-8539-0B2FFECC964F}"/>
                </a:ext>
              </a:extLst>
            </p:cNvPr>
            <p:cNvSpPr>
              <a:spLocks noEditPoints="1"/>
            </p:cNvSpPr>
            <p:nvPr/>
          </p:nvSpPr>
          <p:spPr bwMode="auto">
            <a:xfrm flipH="1">
              <a:off x="7989215" y="4148467"/>
              <a:ext cx="1053184" cy="1124096"/>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75000"/>
              </a:schemeClr>
            </a:solidFill>
            <a:ln>
              <a:noFill/>
            </a:ln>
          </p:spPr>
          <p:txBody>
            <a:bodyPr lIns="162560" tIns="81280" rIns="162560" bIns="81280"/>
            <a:lstStyle/>
            <a:p>
              <a:pPr>
                <a:defRPr/>
              </a:pPr>
              <a:endParaRPr lang="id-ID" sz="3200" dirty="0"/>
            </a:p>
          </p:txBody>
        </p:sp>
        <p:sp>
          <p:nvSpPr>
            <p:cNvPr id="41" name="Freeform 6">
              <a:extLst>
                <a:ext uri="{FF2B5EF4-FFF2-40B4-BE49-F238E27FC236}">
                  <a16:creationId xmlns:a16="http://schemas.microsoft.com/office/drawing/2014/main" xmlns="" id="{6BA0DEDF-5C81-4329-AB65-801B5A4CA15C}"/>
                </a:ext>
              </a:extLst>
            </p:cNvPr>
            <p:cNvSpPr>
              <a:spLocks noEditPoints="1"/>
            </p:cNvSpPr>
            <p:nvPr/>
          </p:nvSpPr>
          <p:spPr bwMode="auto">
            <a:xfrm flipH="1">
              <a:off x="9721701" y="4148467"/>
              <a:ext cx="1053184" cy="1124096"/>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85000"/>
              </a:schemeClr>
            </a:solidFill>
            <a:ln>
              <a:noFill/>
            </a:ln>
          </p:spPr>
          <p:txBody>
            <a:bodyPr lIns="162560" tIns="81280" rIns="162560" bIns="81280"/>
            <a:lstStyle/>
            <a:p>
              <a:pPr>
                <a:defRPr/>
              </a:pPr>
              <a:endParaRPr lang="id-ID" sz="3200" dirty="0"/>
            </a:p>
          </p:txBody>
        </p:sp>
      </p:grpSp>
      <p:cxnSp>
        <p:nvCxnSpPr>
          <p:cNvPr id="42" name="Straight Connector 41">
            <a:extLst>
              <a:ext uri="{FF2B5EF4-FFF2-40B4-BE49-F238E27FC236}">
                <a16:creationId xmlns:a16="http://schemas.microsoft.com/office/drawing/2014/main" xmlns="" id="{B8562289-2547-42C0-9F08-2F884F6A6935}"/>
              </a:ext>
            </a:extLst>
          </p:cNvPr>
          <p:cNvCxnSpPr>
            <a:cxnSpLocks/>
          </p:cNvCxnSpPr>
          <p:nvPr/>
        </p:nvCxnSpPr>
        <p:spPr>
          <a:xfrm flipV="1">
            <a:off x="6150154" y="3459804"/>
            <a:ext cx="0" cy="556891"/>
          </a:xfrm>
          <a:prstGeom prst="line">
            <a:avLst/>
          </a:prstGeom>
          <a:ln w="28575" cmpd="sng">
            <a:solidFill>
              <a:schemeClr val="accent5"/>
            </a:solidFill>
            <a:prstDash val="sysDot"/>
            <a:headEnd type="oval" w="sm" len="sm"/>
            <a:tailEnd type="triangle" w="med" len="med"/>
          </a:ln>
        </p:spPr>
        <p:style>
          <a:lnRef idx="1">
            <a:schemeClr val="dk1"/>
          </a:lnRef>
          <a:fillRef idx="0">
            <a:schemeClr val="dk1"/>
          </a:fillRef>
          <a:effectRef idx="0">
            <a:schemeClr val="dk1"/>
          </a:effectRef>
          <a:fontRef idx="minor">
            <a:schemeClr val="tx1"/>
          </a:fontRef>
        </p:style>
      </p:cxnSp>
      <p:sp>
        <p:nvSpPr>
          <p:cNvPr id="46" name="Shape 1702">
            <a:extLst>
              <a:ext uri="{FF2B5EF4-FFF2-40B4-BE49-F238E27FC236}">
                <a16:creationId xmlns:a16="http://schemas.microsoft.com/office/drawing/2014/main" xmlns="" id="{752CCAD6-34A3-485B-ABE6-78392DDDA1A5}"/>
              </a:ext>
            </a:extLst>
          </p:cNvPr>
          <p:cNvSpPr/>
          <p:nvPr/>
        </p:nvSpPr>
        <p:spPr>
          <a:xfrm>
            <a:off x="835680" y="2372082"/>
            <a:ext cx="835699" cy="1134377"/>
          </a:xfrm>
          <a:custGeom>
            <a:avLst/>
            <a:gdLst/>
            <a:ahLst/>
            <a:cxnLst>
              <a:cxn ang="0">
                <a:pos x="wd2" y="hd2"/>
              </a:cxn>
              <a:cxn ang="5400000">
                <a:pos x="wd2" y="hd2"/>
              </a:cxn>
              <a:cxn ang="10800000">
                <a:pos x="wd2" y="hd2"/>
              </a:cxn>
              <a:cxn ang="16200000">
                <a:pos x="wd2" y="hd2"/>
              </a:cxn>
            </a:cxnLst>
            <a:rect l="0" t="0" r="r" b="b"/>
            <a:pathLst>
              <a:path w="20731" h="21451" extrusionOk="0">
                <a:moveTo>
                  <a:pt x="4300" y="15395"/>
                </a:moveTo>
                <a:cubicBezTo>
                  <a:pt x="16432" y="15395"/>
                  <a:pt x="16432" y="15395"/>
                  <a:pt x="16432" y="15395"/>
                </a:cubicBezTo>
                <a:cubicBezTo>
                  <a:pt x="14952" y="20240"/>
                  <a:pt x="14952" y="20240"/>
                  <a:pt x="14952" y="20240"/>
                </a:cubicBezTo>
                <a:cubicBezTo>
                  <a:pt x="12881" y="20240"/>
                  <a:pt x="12881" y="20240"/>
                  <a:pt x="12881" y="20240"/>
                </a:cubicBezTo>
                <a:cubicBezTo>
                  <a:pt x="12585" y="20845"/>
                  <a:pt x="11698" y="21451"/>
                  <a:pt x="10514" y="21451"/>
                </a:cubicBezTo>
                <a:cubicBezTo>
                  <a:pt x="9330" y="21451"/>
                  <a:pt x="8443" y="20845"/>
                  <a:pt x="8147" y="20240"/>
                </a:cubicBezTo>
                <a:cubicBezTo>
                  <a:pt x="5780" y="20240"/>
                  <a:pt x="5780" y="20240"/>
                  <a:pt x="5780" y="20240"/>
                </a:cubicBezTo>
                <a:cubicBezTo>
                  <a:pt x="4300" y="15395"/>
                  <a:pt x="4300" y="15395"/>
                  <a:pt x="4300" y="15395"/>
                </a:cubicBezTo>
                <a:close/>
                <a:moveTo>
                  <a:pt x="14656" y="5705"/>
                </a:moveTo>
                <a:cubicBezTo>
                  <a:pt x="14952" y="6916"/>
                  <a:pt x="14952" y="6916"/>
                  <a:pt x="14952" y="6916"/>
                </a:cubicBezTo>
                <a:cubicBezTo>
                  <a:pt x="14656" y="7320"/>
                  <a:pt x="14656" y="7320"/>
                  <a:pt x="14656" y="7320"/>
                </a:cubicBezTo>
                <a:cubicBezTo>
                  <a:pt x="15248" y="7522"/>
                  <a:pt x="15248" y="7522"/>
                  <a:pt x="15248" y="7522"/>
                </a:cubicBezTo>
                <a:cubicBezTo>
                  <a:pt x="14952" y="8330"/>
                  <a:pt x="14952" y="8330"/>
                  <a:pt x="14952" y="8330"/>
                </a:cubicBezTo>
                <a:cubicBezTo>
                  <a:pt x="14361" y="8330"/>
                  <a:pt x="14361" y="8330"/>
                  <a:pt x="14361" y="8330"/>
                </a:cubicBezTo>
                <a:cubicBezTo>
                  <a:pt x="14952" y="8733"/>
                  <a:pt x="14952" y="8733"/>
                  <a:pt x="14952" y="8733"/>
                </a:cubicBezTo>
                <a:cubicBezTo>
                  <a:pt x="14656" y="9339"/>
                  <a:pt x="14656" y="9339"/>
                  <a:pt x="14656" y="9339"/>
                </a:cubicBezTo>
                <a:cubicBezTo>
                  <a:pt x="14361" y="9541"/>
                  <a:pt x="14361" y="9541"/>
                  <a:pt x="14361" y="9541"/>
                </a:cubicBezTo>
                <a:cubicBezTo>
                  <a:pt x="14656" y="9743"/>
                  <a:pt x="14656" y="9743"/>
                  <a:pt x="14656" y="9743"/>
                </a:cubicBezTo>
                <a:cubicBezTo>
                  <a:pt x="14361" y="10550"/>
                  <a:pt x="14361" y="10550"/>
                  <a:pt x="14361" y="10550"/>
                </a:cubicBezTo>
                <a:cubicBezTo>
                  <a:pt x="13473" y="10752"/>
                  <a:pt x="13473" y="10752"/>
                  <a:pt x="13473" y="10752"/>
                </a:cubicBezTo>
                <a:cubicBezTo>
                  <a:pt x="8147" y="9743"/>
                  <a:pt x="8147" y="9743"/>
                  <a:pt x="8147" y="9743"/>
                </a:cubicBezTo>
                <a:cubicBezTo>
                  <a:pt x="5780" y="9743"/>
                  <a:pt x="5780" y="9743"/>
                  <a:pt x="5780" y="9743"/>
                </a:cubicBezTo>
                <a:cubicBezTo>
                  <a:pt x="5780" y="6311"/>
                  <a:pt x="5780" y="6311"/>
                  <a:pt x="5780" y="6311"/>
                </a:cubicBezTo>
                <a:cubicBezTo>
                  <a:pt x="7851" y="6109"/>
                  <a:pt x="7851" y="6109"/>
                  <a:pt x="7851" y="6109"/>
                </a:cubicBezTo>
                <a:cubicBezTo>
                  <a:pt x="11993" y="3081"/>
                  <a:pt x="11993" y="3081"/>
                  <a:pt x="11993" y="3081"/>
                </a:cubicBezTo>
                <a:cubicBezTo>
                  <a:pt x="14361" y="4090"/>
                  <a:pt x="12289" y="5301"/>
                  <a:pt x="10810" y="5907"/>
                </a:cubicBezTo>
                <a:cubicBezTo>
                  <a:pt x="14656" y="5705"/>
                  <a:pt x="14656" y="5705"/>
                  <a:pt x="14656" y="5705"/>
                </a:cubicBezTo>
                <a:close/>
                <a:moveTo>
                  <a:pt x="4004" y="14184"/>
                </a:moveTo>
                <a:cubicBezTo>
                  <a:pt x="6963" y="14184"/>
                  <a:pt x="6963" y="14184"/>
                  <a:pt x="6963" y="14184"/>
                </a:cubicBezTo>
                <a:cubicBezTo>
                  <a:pt x="6667" y="12367"/>
                  <a:pt x="5484" y="10954"/>
                  <a:pt x="4596" y="9541"/>
                </a:cubicBezTo>
                <a:cubicBezTo>
                  <a:pt x="3413" y="8128"/>
                  <a:pt x="2525" y="6715"/>
                  <a:pt x="2821" y="5705"/>
                </a:cubicBezTo>
                <a:cubicBezTo>
                  <a:pt x="3413" y="4090"/>
                  <a:pt x="4596" y="3081"/>
                  <a:pt x="6371" y="2475"/>
                </a:cubicBezTo>
                <a:cubicBezTo>
                  <a:pt x="7555" y="2072"/>
                  <a:pt x="9034" y="1870"/>
                  <a:pt x="10514" y="2072"/>
                </a:cubicBezTo>
                <a:cubicBezTo>
                  <a:pt x="11993" y="2072"/>
                  <a:pt x="13177" y="2273"/>
                  <a:pt x="14361" y="2677"/>
                </a:cubicBezTo>
                <a:cubicBezTo>
                  <a:pt x="16136" y="3283"/>
                  <a:pt x="17319" y="4292"/>
                  <a:pt x="17911" y="5705"/>
                </a:cubicBezTo>
                <a:cubicBezTo>
                  <a:pt x="18207" y="6715"/>
                  <a:pt x="17024" y="8128"/>
                  <a:pt x="16136" y="9541"/>
                </a:cubicBezTo>
                <a:cubicBezTo>
                  <a:pt x="15248" y="10954"/>
                  <a:pt x="14065" y="12367"/>
                  <a:pt x="13769" y="14184"/>
                </a:cubicBezTo>
                <a:cubicBezTo>
                  <a:pt x="16728" y="14184"/>
                  <a:pt x="16728" y="14184"/>
                  <a:pt x="16728" y="14184"/>
                </a:cubicBezTo>
                <a:cubicBezTo>
                  <a:pt x="17024" y="12771"/>
                  <a:pt x="17911" y="11559"/>
                  <a:pt x="18799" y="10348"/>
                </a:cubicBezTo>
                <a:cubicBezTo>
                  <a:pt x="19982" y="8733"/>
                  <a:pt x="21166" y="7118"/>
                  <a:pt x="20574" y="5301"/>
                </a:cubicBezTo>
                <a:cubicBezTo>
                  <a:pt x="20278" y="3283"/>
                  <a:pt x="18207" y="1668"/>
                  <a:pt x="15840" y="860"/>
                </a:cubicBezTo>
                <a:cubicBezTo>
                  <a:pt x="14065" y="255"/>
                  <a:pt x="12289" y="53"/>
                  <a:pt x="10514" y="53"/>
                </a:cubicBezTo>
                <a:cubicBezTo>
                  <a:pt x="8739" y="-149"/>
                  <a:pt x="6667" y="255"/>
                  <a:pt x="5188" y="860"/>
                </a:cubicBezTo>
                <a:cubicBezTo>
                  <a:pt x="2525" y="1668"/>
                  <a:pt x="750" y="3081"/>
                  <a:pt x="158" y="5301"/>
                </a:cubicBezTo>
                <a:cubicBezTo>
                  <a:pt x="-434" y="7118"/>
                  <a:pt x="750" y="8733"/>
                  <a:pt x="1933" y="10550"/>
                </a:cubicBezTo>
                <a:cubicBezTo>
                  <a:pt x="2821" y="11559"/>
                  <a:pt x="3413" y="12771"/>
                  <a:pt x="4004" y="14184"/>
                </a:cubicBezTo>
                <a:close/>
              </a:path>
            </a:pathLst>
          </a:custGeom>
          <a:solidFill>
            <a:schemeClr val="bg1"/>
          </a:solidFill>
          <a:ln w="12700">
            <a:miter lim="400000"/>
          </a:ln>
        </p:spPr>
        <p:txBody>
          <a:bodyPr lIns="34290" tIns="34290" rIns="34290" bIns="34290"/>
          <a:lstStyle/>
          <a:p>
            <a:endParaRPr/>
          </a:p>
        </p:txBody>
      </p:sp>
      <p:sp>
        <p:nvSpPr>
          <p:cNvPr id="20" name="矩形 19">
            <a:extLst>
              <a:ext uri="{FF2B5EF4-FFF2-40B4-BE49-F238E27FC236}">
                <a16:creationId xmlns:a16="http://schemas.microsoft.com/office/drawing/2014/main" xmlns="" id="{A40C45E5-AF4E-452C-81A9-C192A8F99B64}"/>
              </a:ext>
            </a:extLst>
          </p:cNvPr>
          <p:cNvSpPr/>
          <p:nvPr/>
        </p:nvSpPr>
        <p:spPr>
          <a:xfrm>
            <a:off x="4030642" y="2346973"/>
            <a:ext cx="4358549" cy="923330"/>
          </a:xfrm>
          <a:prstGeom prst="rect">
            <a:avLst/>
          </a:prstGeom>
        </p:spPr>
        <p:txBody>
          <a:bodyPr wrap="square">
            <a:spAutoFit/>
          </a:bodyPr>
          <a:lstStyle/>
          <a:p>
            <a:pPr defTabSz="963930"/>
            <a:r>
              <a:rPr lang="zh-CN" altLang="en-US" sz="5400" dirty="0">
                <a:solidFill>
                  <a:srgbClr val="006494"/>
                </a:solidFill>
                <a:ea typeface="YouYuan" panose="02010509060101010101"/>
                <a:cs typeface="+mn-ea"/>
                <a:sym typeface="+mn-lt"/>
              </a:rPr>
              <a:t>演示给我们看！</a:t>
            </a:r>
          </a:p>
        </p:txBody>
      </p:sp>
      <p:sp>
        <p:nvSpPr>
          <p:cNvPr id="23" name="矩形 19">
            <a:extLst>
              <a:ext uri="{FF2B5EF4-FFF2-40B4-BE49-F238E27FC236}">
                <a16:creationId xmlns:a16="http://schemas.microsoft.com/office/drawing/2014/main" xmlns="" id="{3BFAD7A0-6732-4869-95F0-44F7BAE0A85A}"/>
              </a:ext>
            </a:extLst>
          </p:cNvPr>
          <p:cNvSpPr/>
          <p:nvPr/>
        </p:nvSpPr>
        <p:spPr>
          <a:xfrm>
            <a:off x="224630" y="1529253"/>
            <a:ext cx="4358549" cy="369332"/>
          </a:xfrm>
          <a:prstGeom prst="rect">
            <a:avLst/>
          </a:prstGeom>
        </p:spPr>
        <p:txBody>
          <a:bodyPr wrap="square">
            <a:spAutoFit/>
          </a:bodyPr>
          <a:lstStyle/>
          <a:p>
            <a:pPr defTabSz="963930"/>
            <a:r>
              <a:rPr lang="zh-CN" altLang="en-US" dirty="0">
                <a:solidFill>
                  <a:srgbClr val="006494"/>
                </a:solidFill>
                <a:ea typeface="YouYuan" panose="02010509060101010101"/>
                <a:cs typeface="+mn-ea"/>
                <a:sym typeface="+mn-lt"/>
              </a:rPr>
              <a:t>劫持云</a:t>
            </a:r>
            <a:r>
              <a:rPr lang="en-US" altLang="zh-CN" dirty="0">
                <a:solidFill>
                  <a:srgbClr val="006494"/>
                </a:solidFill>
                <a:ea typeface="YouYuan" panose="02010509060101010101"/>
                <a:cs typeface="+mn-ea"/>
                <a:sym typeface="+mn-lt"/>
              </a:rPr>
              <a:t>A</a:t>
            </a:r>
            <a:r>
              <a:rPr lang="zh-CN" altLang="en-US" dirty="0">
                <a:solidFill>
                  <a:srgbClr val="006494"/>
                </a:solidFill>
                <a:ea typeface="YouYuan" panose="02010509060101010101"/>
                <a:cs typeface="+mn-ea"/>
                <a:sym typeface="+mn-lt"/>
              </a:rPr>
              <a:t>客户群的域名</a:t>
            </a:r>
          </a:p>
        </p:txBody>
      </p:sp>
    </p:spTree>
    <p:extLst>
      <p:ext uri="{BB962C8B-B14F-4D97-AF65-F5344CB8AC3E}">
        <p14:creationId xmlns:p14="http://schemas.microsoft.com/office/powerpoint/2010/main" val="33186798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2000" fill="hold"/>
                                        <p:tgtEl>
                                          <p:spTgt spid="16"/>
                                        </p:tgtEl>
                                        <p:attrNameLst>
                                          <p:attrName>ppt_x</p:attrName>
                                        </p:attrNameLst>
                                      </p:cBhvr>
                                      <p:tavLst>
                                        <p:tav tm="0">
                                          <p:val>
                                            <p:strVal val="#ppt_x"/>
                                          </p:val>
                                        </p:tav>
                                        <p:tav tm="100000">
                                          <p:val>
                                            <p:strVal val="#ppt_x"/>
                                          </p:val>
                                        </p:tav>
                                      </p:tavLst>
                                    </p:anim>
                                    <p:anim calcmode="lin" valueType="num">
                                      <p:cBhvr additive="base">
                                        <p:cTn id="8" dur="20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0" name="Group 95"/>
          <p:cNvGrpSpPr/>
          <p:nvPr/>
        </p:nvGrpSpPr>
        <p:grpSpPr>
          <a:xfrm>
            <a:off x="936521" y="2058894"/>
            <a:ext cx="1669055" cy="1663920"/>
            <a:chOff x="2006600" y="1293622"/>
            <a:chExt cx="1320800" cy="1316736"/>
          </a:xfrm>
          <a:solidFill>
            <a:srgbClr val="00B6EC"/>
          </a:solidFill>
        </p:grpSpPr>
        <p:sp>
          <p:nvSpPr>
            <p:cNvPr id="31" name="Diamond 96"/>
            <p:cNvSpPr/>
            <p:nvPr/>
          </p:nvSpPr>
          <p:spPr>
            <a:xfrm rot="16200000">
              <a:off x="2008632" y="1291590"/>
              <a:ext cx="1316736" cy="1320800"/>
            </a:xfrm>
            <a:prstGeom prst="diamon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a:ea typeface="微软雅黑"/>
                <a:sym typeface="Arial"/>
              </a:endParaRPr>
            </a:p>
          </p:txBody>
        </p:sp>
        <p:sp>
          <p:nvSpPr>
            <p:cNvPr id="32" name="Oval 97"/>
            <p:cNvSpPr/>
            <p:nvPr/>
          </p:nvSpPr>
          <p:spPr>
            <a:xfrm>
              <a:off x="2312290" y="1597281"/>
              <a:ext cx="709418" cy="709418"/>
            </a:xfrm>
            <a:prstGeom prst="ellipse">
              <a:avLst/>
            </a:prstGeom>
            <a:grp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a:ea typeface="微软雅黑"/>
                <a:sym typeface="Arial"/>
              </a:endParaRPr>
            </a:p>
          </p:txBody>
        </p:sp>
      </p:grpSp>
      <p:sp>
        <p:nvSpPr>
          <p:cNvPr id="33" name="Oval 98"/>
          <p:cNvSpPr/>
          <p:nvPr/>
        </p:nvSpPr>
        <p:spPr>
          <a:xfrm>
            <a:off x="1517039" y="3794963"/>
            <a:ext cx="505533" cy="505533"/>
          </a:xfrm>
          <a:prstGeom prst="ellipse">
            <a:avLst/>
          </a:prstGeom>
          <a:solidFill>
            <a:srgbClr val="00B6E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1600" b="1" dirty="0">
                <a:latin typeface="Arial"/>
                <a:ea typeface="微软雅黑"/>
                <a:sym typeface="Arial"/>
              </a:rPr>
              <a:t>1</a:t>
            </a:r>
          </a:p>
        </p:txBody>
      </p:sp>
      <p:grpSp>
        <p:nvGrpSpPr>
          <p:cNvPr id="34" name="Group 99"/>
          <p:cNvGrpSpPr/>
          <p:nvPr/>
        </p:nvGrpSpPr>
        <p:grpSpPr>
          <a:xfrm>
            <a:off x="2983039" y="2068926"/>
            <a:ext cx="1663919" cy="1663920"/>
            <a:chOff x="1993900" y="1293622"/>
            <a:chExt cx="1316736" cy="1316736"/>
          </a:xfrm>
          <a:solidFill>
            <a:srgbClr val="595758"/>
          </a:solidFill>
        </p:grpSpPr>
        <p:sp>
          <p:nvSpPr>
            <p:cNvPr id="35" name="Diamond 100"/>
            <p:cNvSpPr/>
            <p:nvPr/>
          </p:nvSpPr>
          <p:spPr>
            <a:xfrm rot="16200000">
              <a:off x="1993900" y="1293622"/>
              <a:ext cx="1316736" cy="1316736"/>
            </a:xfrm>
            <a:prstGeom prst="diamon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a:ea typeface="微软雅黑"/>
                <a:sym typeface="Arial"/>
              </a:endParaRPr>
            </a:p>
          </p:txBody>
        </p:sp>
        <p:sp>
          <p:nvSpPr>
            <p:cNvPr id="36" name="Oval 101"/>
            <p:cNvSpPr/>
            <p:nvPr/>
          </p:nvSpPr>
          <p:spPr>
            <a:xfrm>
              <a:off x="2295652" y="1595373"/>
              <a:ext cx="713232" cy="713232"/>
            </a:xfrm>
            <a:prstGeom prst="ellipse">
              <a:avLst/>
            </a:prstGeom>
            <a:grp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a:ea typeface="微软雅黑"/>
                <a:sym typeface="Arial"/>
              </a:endParaRPr>
            </a:p>
          </p:txBody>
        </p:sp>
      </p:grpSp>
      <p:sp>
        <p:nvSpPr>
          <p:cNvPr id="37" name="Oval 102"/>
          <p:cNvSpPr/>
          <p:nvPr/>
        </p:nvSpPr>
        <p:spPr>
          <a:xfrm>
            <a:off x="3578736" y="3809954"/>
            <a:ext cx="505533" cy="505533"/>
          </a:xfrm>
          <a:prstGeom prst="ellipse">
            <a:avLst/>
          </a:prstGeom>
          <a:solidFill>
            <a:srgbClr val="595758"/>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1600" b="1" dirty="0">
                <a:latin typeface="Arial"/>
                <a:ea typeface="微软雅黑"/>
                <a:sym typeface="Arial"/>
              </a:rPr>
              <a:t>2</a:t>
            </a:r>
          </a:p>
        </p:txBody>
      </p:sp>
      <p:grpSp>
        <p:nvGrpSpPr>
          <p:cNvPr id="38" name="Group 103"/>
          <p:cNvGrpSpPr/>
          <p:nvPr/>
        </p:nvGrpSpPr>
        <p:grpSpPr>
          <a:xfrm>
            <a:off x="5146382" y="2058438"/>
            <a:ext cx="1663919" cy="1728484"/>
            <a:chOff x="2057400" y="1293622"/>
            <a:chExt cx="1316736" cy="1316736"/>
          </a:xfrm>
          <a:solidFill>
            <a:srgbClr val="00B6EC"/>
          </a:solidFill>
        </p:grpSpPr>
        <p:sp>
          <p:nvSpPr>
            <p:cNvPr id="39" name="Diamond 106"/>
            <p:cNvSpPr/>
            <p:nvPr/>
          </p:nvSpPr>
          <p:spPr>
            <a:xfrm rot="16200000">
              <a:off x="2057400" y="1293622"/>
              <a:ext cx="1316736" cy="1316736"/>
            </a:xfrm>
            <a:prstGeom prst="diamon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a:ea typeface="微软雅黑"/>
                <a:sym typeface="Arial"/>
              </a:endParaRPr>
            </a:p>
          </p:txBody>
        </p:sp>
        <p:sp>
          <p:nvSpPr>
            <p:cNvPr id="40" name="Oval 107"/>
            <p:cNvSpPr/>
            <p:nvPr/>
          </p:nvSpPr>
          <p:spPr>
            <a:xfrm>
              <a:off x="2359152" y="1595373"/>
              <a:ext cx="713232" cy="713232"/>
            </a:xfrm>
            <a:prstGeom prst="ellipse">
              <a:avLst/>
            </a:prstGeom>
            <a:grp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a:ea typeface="微软雅黑"/>
                <a:sym typeface="Arial"/>
              </a:endParaRPr>
            </a:p>
          </p:txBody>
        </p:sp>
      </p:grpSp>
      <p:sp>
        <p:nvSpPr>
          <p:cNvPr id="41" name="Oval 108"/>
          <p:cNvSpPr/>
          <p:nvPr/>
        </p:nvSpPr>
        <p:spPr>
          <a:xfrm>
            <a:off x="5721232" y="3829942"/>
            <a:ext cx="505533" cy="505533"/>
          </a:xfrm>
          <a:prstGeom prst="ellipse">
            <a:avLst/>
          </a:prstGeom>
          <a:solidFill>
            <a:srgbClr val="00B6E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1600" b="1" dirty="0">
                <a:latin typeface="Arial"/>
                <a:ea typeface="微软雅黑"/>
                <a:sym typeface="Arial"/>
              </a:rPr>
              <a:t>3</a:t>
            </a:r>
          </a:p>
        </p:txBody>
      </p:sp>
      <p:grpSp>
        <p:nvGrpSpPr>
          <p:cNvPr id="42" name="Group 109"/>
          <p:cNvGrpSpPr/>
          <p:nvPr/>
        </p:nvGrpSpPr>
        <p:grpSpPr>
          <a:xfrm>
            <a:off x="7422664" y="2082452"/>
            <a:ext cx="1663919" cy="1712511"/>
            <a:chOff x="2044700" y="1293622"/>
            <a:chExt cx="1316736" cy="1316736"/>
          </a:xfrm>
          <a:solidFill>
            <a:srgbClr val="595758"/>
          </a:solidFill>
        </p:grpSpPr>
        <p:sp>
          <p:nvSpPr>
            <p:cNvPr id="43" name="Diamond 110"/>
            <p:cNvSpPr/>
            <p:nvPr/>
          </p:nvSpPr>
          <p:spPr>
            <a:xfrm rot="16200000">
              <a:off x="2044700" y="1293622"/>
              <a:ext cx="1316736" cy="1316736"/>
            </a:xfrm>
            <a:prstGeom prst="diamon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a:ea typeface="微软雅黑"/>
                <a:sym typeface="Arial"/>
              </a:endParaRPr>
            </a:p>
          </p:txBody>
        </p:sp>
        <p:sp>
          <p:nvSpPr>
            <p:cNvPr id="44" name="Oval 166"/>
            <p:cNvSpPr/>
            <p:nvPr/>
          </p:nvSpPr>
          <p:spPr>
            <a:xfrm>
              <a:off x="2346452" y="1595373"/>
              <a:ext cx="713232" cy="713232"/>
            </a:xfrm>
            <a:prstGeom prst="ellipse">
              <a:avLst/>
            </a:prstGeom>
            <a:grp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a:ea typeface="微软雅黑"/>
                <a:sym typeface="Arial"/>
              </a:endParaRPr>
            </a:p>
          </p:txBody>
        </p:sp>
      </p:grpSp>
      <p:sp>
        <p:nvSpPr>
          <p:cNvPr id="45" name="Oval 167"/>
          <p:cNvSpPr/>
          <p:nvPr/>
        </p:nvSpPr>
        <p:spPr>
          <a:xfrm>
            <a:off x="7991734" y="3864010"/>
            <a:ext cx="505533" cy="505533"/>
          </a:xfrm>
          <a:prstGeom prst="ellipse">
            <a:avLst/>
          </a:prstGeom>
          <a:solidFill>
            <a:srgbClr val="595758"/>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1600" b="1" dirty="0">
                <a:latin typeface="Arial"/>
                <a:ea typeface="微软雅黑"/>
                <a:sym typeface="Arial"/>
              </a:rPr>
              <a:t>4</a:t>
            </a:r>
          </a:p>
        </p:txBody>
      </p:sp>
      <p:grpSp>
        <p:nvGrpSpPr>
          <p:cNvPr id="46" name="Group 168"/>
          <p:cNvGrpSpPr/>
          <p:nvPr/>
        </p:nvGrpSpPr>
        <p:grpSpPr>
          <a:xfrm>
            <a:off x="9534898" y="2123001"/>
            <a:ext cx="1663919" cy="1663920"/>
            <a:chOff x="2032000" y="1293622"/>
            <a:chExt cx="1316736" cy="1316736"/>
          </a:xfrm>
          <a:solidFill>
            <a:srgbClr val="00B6EC"/>
          </a:solidFill>
        </p:grpSpPr>
        <p:sp>
          <p:nvSpPr>
            <p:cNvPr id="47" name="Diamond 169"/>
            <p:cNvSpPr/>
            <p:nvPr/>
          </p:nvSpPr>
          <p:spPr>
            <a:xfrm rot="16200000">
              <a:off x="2032000" y="1293622"/>
              <a:ext cx="1316736" cy="1316736"/>
            </a:xfrm>
            <a:prstGeom prst="diamond">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a:ea typeface="微软雅黑"/>
                <a:sym typeface="Arial"/>
              </a:endParaRPr>
            </a:p>
          </p:txBody>
        </p:sp>
        <p:sp>
          <p:nvSpPr>
            <p:cNvPr id="48" name="Oval 170"/>
            <p:cNvSpPr/>
            <p:nvPr/>
          </p:nvSpPr>
          <p:spPr>
            <a:xfrm>
              <a:off x="2333752" y="1595374"/>
              <a:ext cx="713232" cy="713232"/>
            </a:xfrm>
            <a:prstGeom prst="ellipse">
              <a:avLst/>
            </a:prstGeom>
            <a:grp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Arial"/>
                <a:ea typeface="微软雅黑"/>
                <a:sym typeface="Arial"/>
              </a:endParaRPr>
            </a:p>
          </p:txBody>
        </p:sp>
      </p:grpSp>
      <p:sp>
        <p:nvSpPr>
          <p:cNvPr id="49" name="Oval 171"/>
          <p:cNvSpPr/>
          <p:nvPr/>
        </p:nvSpPr>
        <p:spPr>
          <a:xfrm>
            <a:off x="10142040" y="3864011"/>
            <a:ext cx="505533" cy="505533"/>
          </a:xfrm>
          <a:prstGeom prst="ellipse">
            <a:avLst/>
          </a:prstGeom>
          <a:solidFill>
            <a:srgbClr val="00B6EC"/>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1600" b="1" dirty="0">
                <a:latin typeface="Arial"/>
                <a:ea typeface="微软雅黑"/>
                <a:sym typeface="Arial"/>
              </a:rPr>
              <a:t>5</a:t>
            </a:r>
          </a:p>
        </p:txBody>
      </p:sp>
      <p:sp>
        <p:nvSpPr>
          <p:cNvPr id="50" name="Freeform 116"/>
          <p:cNvSpPr>
            <a:spLocks noEditPoints="1"/>
          </p:cNvSpPr>
          <p:nvPr/>
        </p:nvSpPr>
        <p:spPr bwMode="auto">
          <a:xfrm>
            <a:off x="1540882" y="2699341"/>
            <a:ext cx="484864" cy="391014"/>
          </a:xfrm>
          <a:custGeom>
            <a:avLst/>
            <a:gdLst/>
            <a:ahLst/>
            <a:cxnLst>
              <a:cxn ang="0">
                <a:pos x="55" y="27"/>
              </a:cxn>
              <a:cxn ang="0">
                <a:pos x="54" y="27"/>
              </a:cxn>
              <a:cxn ang="0">
                <a:pos x="54" y="27"/>
              </a:cxn>
              <a:cxn ang="0">
                <a:pos x="53" y="27"/>
              </a:cxn>
              <a:cxn ang="0">
                <a:pos x="28" y="6"/>
              </a:cxn>
              <a:cxn ang="0">
                <a:pos x="4" y="27"/>
              </a:cxn>
              <a:cxn ang="0">
                <a:pos x="3" y="27"/>
              </a:cxn>
              <a:cxn ang="0">
                <a:pos x="2" y="27"/>
              </a:cxn>
              <a:cxn ang="0">
                <a:pos x="0" y="24"/>
              </a:cxn>
              <a:cxn ang="0">
                <a:pos x="0" y="23"/>
              </a:cxn>
              <a:cxn ang="0">
                <a:pos x="26" y="1"/>
              </a:cxn>
              <a:cxn ang="0">
                <a:pos x="31" y="1"/>
              </a:cxn>
              <a:cxn ang="0">
                <a:pos x="40" y="8"/>
              </a:cxn>
              <a:cxn ang="0">
                <a:pos x="40" y="1"/>
              </a:cxn>
              <a:cxn ang="0">
                <a:pos x="41" y="0"/>
              </a:cxn>
              <a:cxn ang="0">
                <a:pos x="48" y="0"/>
              </a:cxn>
              <a:cxn ang="0">
                <a:pos x="49" y="1"/>
              </a:cxn>
              <a:cxn ang="0">
                <a:pos x="49" y="16"/>
              </a:cxn>
              <a:cxn ang="0">
                <a:pos x="57" y="23"/>
              </a:cxn>
              <a:cxn ang="0">
                <a:pos x="57" y="24"/>
              </a:cxn>
              <a:cxn ang="0">
                <a:pos x="55" y="27"/>
              </a:cxn>
              <a:cxn ang="0">
                <a:pos x="49" y="44"/>
              </a:cxn>
              <a:cxn ang="0">
                <a:pos x="47" y="46"/>
              </a:cxn>
              <a:cxn ang="0">
                <a:pos x="33" y="46"/>
              </a:cxn>
              <a:cxn ang="0">
                <a:pos x="33" y="32"/>
              </a:cxn>
              <a:cxn ang="0">
                <a:pos x="24" y="32"/>
              </a:cxn>
              <a:cxn ang="0">
                <a:pos x="24" y="46"/>
              </a:cxn>
              <a:cxn ang="0">
                <a:pos x="10" y="46"/>
              </a:cxn>
              <a:cxn ang="0">
                <a:pos x="8" y="44"/>
              </a:cxn>
              <a:cxn ang="0">
                <a:pos x="8" y="27"/>
              </a:cxn>
              <a:cxn ang="0">
                <a:pos x="8" y="26"/>
              </a:cxn>
              <a:cxn ang="0">
                <a:pos x="28" y="9"/>
              </a:cxn>
              <a:cxn ang="0">
                <a:pos x="49" y="26"/>
              </a:cxn>
              <a:cxn ang="0">
                <a:pos x="49" y="27"/>
              </a:cxn>
              <a:cxn ang="0">
                <a:pos x="49" y="44"/>
              </a:cxn>
            </a:cxnLst>
            <a:rect l="0" t="0" r="r" b="b"/>
            <a:pathLst>
              <a:path w="57" h="46">
                <a:moveTo>
                  <a:pt x="55" y="27"/>
                </a:moveTo>
                <a:cubicBezTo>
                  <a:pt x="55" y="27"/>
                  <a:pt x="54" y="27"/>
                  <a:pt x="54" y="27"/>
                </a:cubicBezTo>
                <a:cubicBezTo>
                  <a:pt x="54" y="27"/>
                  <a:pt x="54" y="27"/>
                  <a:pt x="54" y="27"/>
                </a:cubicBezTo>
                <a:cubicBezTo>
                  <a:pt x="54" y="27"/>
                  <a:pt x="53" y="27"/>
                  <a:pt x="53" y="27"/>
                </a:cubicBezTo>
                <a:cubicBezTo>
                  <a:pt x="28" y="6"/>
                  <a:pt x="28" y="6"/>
                  <a:pt x="28" y="6"/>
                </a:cubicBezTo>
                <a:cubicBezTo>
                  <a:pt x="4" y="27"/>
                  <a:pt x="4" y="27"/>
                  <a:pt x="4" y="27"/>
                </a:cubicBezTo>
                <a:cubicBezTo>
                  <a:pt x="4" y="27"/>
                  <a:pt x="3" y="27"/>
                  <a:pt x="3" y="27"/>
                </a:cubicBezTo>
                <a:cubicBezTo>
                  <a:pt x="3" y="27"/>
                  <a:pt x="2" y="27"/>
                  <a:pt x="2" y="27"/>
                </a:cubicBezTo>
                <a:cubicBezTo>
                  <a:pt x="0" y="24"/>
                  <a:pt x="0" y="24"/>
                  <a:pt x="0" y="24"/>
                </a:cubicBezTo>
                <a:cubicBezTo>
                  <a:pt x="0" y="24"/>
                  <a:pt x="0" y="23"/>
                  <a:pt x="0" y="23"/>
                </a:cubicBezTo>
                <a:cubicBezTo>
                  <a:pt x="26" y="1"/>
                  <a:pt x="26" y="1"/>
                  <a:pt x="26" y="1"/>
                </a:cubicBezTo>
                <a:cubicBezTo>
                  <a:pt x="27" y="0"/>
                  <a:pt x="30" y="0"/>
                  <a:pt x="31" y="1"/>
                </a:cubicBezTo>
                <a:cubicBezTo>
                  <a:pt x="40" y="8"/>
                  <a:pt x="40" y="8"/>
                  <a:pt x="40" y="8"/>
                </a:cubicBezTo>
                <a:cubicBezTo>
                  <a:pt x="40" y="1"/>
                  <a:pt x="40" y="1"/>
                  <a:pt x="40" y="1"/>
                </a:cubicBezTo>
                <a:cubicBezTo>
                  <a:pt x="40" y="1"/>
                  <a:pt x="40" y="0"/>
                  <a:pt x="41" y="0"/>
                </a:cubicBezTo>
                <a:cubicBezTo>
                  <a:pt x="48" y="0"/>
                  <a:pt x="48" y="0"/>
                  <a:pt x="48" y="0"/>
                </a:cubicBezTo>
                <a:cubicBezTo>
                  <a:pt x="49" y="0"/>
                  <a:pt x="49" y="1"/>
                  <a:pt x="49" y="1"/>
                </a:cubicBezTo>
                <a:cubicBezTo>
                  <a:pt x="49" y="16"/>
                  <a:pt x="49" y="16"/>
                  <a:pt x="49" y="16"/>
                </a:cubicBezTo>
                <a:cubicBezTo>
                  <a:pt x="57" y="23"/>
                  <a:pt x="57" y="23"/>
                  <a:pt x="57" y="23"/>
                </a:cubicBezTo>
                <a:cubicBezTo>
                  <a:pt x="57" y="23"/>
                  <a:pt x="57" y="24"/>
                  <a:pt x="57" y="24"/>
                </a:cubicBezTo>
                <a:lnTo>
                  <a:pt x="55" y="27"/>
                </a:lnTo>
                <a:close/>
                <a:moveTo>
                  <a:pt x="49" y="44"/>
                </a:moveTo>
                <a:cubicBezTo>
                  <a:pt x="49" y="45"/>
                  <a:pt x="48" y="46"/>
                  <a:pt x="47" y="46"/>
                </a:cubicBezTo>
                <a:cubicBezTo>
                  <a:pt x="33" y="46"/>
                  <a:pt x="33" y="46"/>
                  <a:pt x="33" y="46"/>
                </a:cubicBezTo>
                <a:cubicBezTo>
                  <a:pt x="33" y="32"/>
                  <a:pt x="33" y="32"/>
                  <a:pt x="33" y="32"/>
                </a:cubicBezTo>
                <a:cubicBezTo>
                  <a:pt x="24" y="32"/>
                  <a:pt x="24" y="32"/>
                  <a:pt x="24" y="32"/>
                </a:cubicBezTo>
                <a:cubicBezTo>
                  <a:pt x="24" y="46"/>
                  <a:pt x="24" y="46"/>
                  <a:pt x="24" y="46"/>
                </a:cubicBezTo>
                <a:cubicBezTo>
                  <a:pt x="10" y="46"/>
                  <a:pt x="10" y="46"/>
                  <a:pt x="10" y="46"/>
                </a:cubicBezTo>
                <a:cubicBezTo>
                  <a:pt x="9" y="46"/>
                  <a:pt x="8" y="45"/>
                  <a:pt x="8" y="44"/>
                </a:cubicBezTo>
                <a:cubicBezTo>
                  <a:pt x="8" y="27"/>
                  <a:pt x="8" y="27"/>
                  <a:pt x="8" y="27"/>
                </a:cubicBezTo>
                <a:cubicBezTo>
                  <a:pt x="8" y="27"/>
                  <a:pt x="8" y="26"/>
                  <a:pt x="8" y="26"/>
                </a:cubicBezTo>
                <a:cubicBezTo>
                  <a:pt x="28" y="9"/>
                  <a:pt x="28" y="9"/>
                  <a:pt x="28" y="9"/>
                </a:cubicBezTo>
                <a:cubicBezTo>
                  <a:pt x="49" y="26"/>
                  <a:pt x="49" y="26"/>
                  <a:pt x="49" y="26"/>
                </a:cubicBezTo>
                <a:cubicBezTo>
                  <a:pt x="49" y="26"/>
                  <a:pt x="49" y="27"/>
                  <a:pt x="49" y="27"/>
                </a:cubicBezTo>
                <a:lnTo>
                  <a:pt x="49" y="44"/>
                </a:lnTo>
                <a:close/>
              </a:path>
            </a:pathLst>
          </a:custGeom>
          <a:solidFill>
            <a:schemeClr val="bg1"/>
          </a:solidFill>
          <a:ln w="9525">
            <a:noFill/>
            <a:round/>
          </a:ln>
        </p:spPr>
        <p:txBody>
          <a:bodyPr vert="horz" wrap="square" lIns="91440" tIns="45720" rIns="91440" bIns="45720" numCol="1" anchor="t" anchorCtr="0" compatLnSpc="1"/>
          <a:lstStyle/>
          <a:p>
            <a:endParaRPr lang="en-US" dirty="0">
              <a:latin typeface="Arial"/>
              <a:ea typeface="微软雅黑"/>
              <a:sym typeface="Arial"/>
            </a:endParaRPr>
          </a:p>
        </p:txBody>
      </p:sp>
      <p:sp>
        <p:nvSpPr>
          <p:cNvPr id="51" name="Freeform 66"/>
          <p:cNvSpPr>
            <a:spLocks noEditPoints="1"/>
          </p:cNvSpPr>
          <p:nvPr/>
        </p:nvSpPr>
        <p:spPr bwMode="auto">
          <a:xfrm>
            <a:off x="3593727" y="2740049"/>
            <a:ext cx="442542" cy="411734"/>
          </a:xfrm>
          <a:custGeom>
            <a:avLst/>
            <a:gdLst/>
            <a:ahLst/>
            <a:cxnLst>
              <a:cxn ang="0">
                <a:pos x="13" y="39"/>
              </a:cxn>
              <a:cxn ang="0">
                <a:pos x="8" y="39"/>
              </a:cxn>
              <a:cxn ang="0">
                <a:pos x="0" y="33"/>
              </a:cxn>
              <a:cxn ang="0">
                <a:pos x="5" y="19"/>
              </a:cxn>
              <a:cxn ang="0">
                <a:pos x="15" y="22"/>
              </a:cxn>
              <a:cxn ang="0">
                <a:pos x="20" y="21"/>
              </a:cxn>
              <a:cxn ang="0">
                <a:pos x="20" y="24"/>
              </a:cxn>
              <a:cxn ang="0">
                <a:pos x="23" y="34"/>
              </a:cxn>
              <a:cxn ang="0">
                <a:pos x="13" y="39"/>
              </a:cxn>
              <a:cxn ang="0">
                <a:pos x="15" y="19"/>
              </a:cxn>
              <a:cxn ang="0">
                <a:pos x="5" y="9"/>
              </a:cxn>
              <a:cxn ang="0">
                <a:pos x="15" y="0"/>
              </a:cxn>
              <a:cxn ang="0">
                <a:pos x="25" y="9"/>
              </a:cxn>
              <a:cxn ang="0">
                <a:pos x="15" y="19"/>
              </a:cxn>
              <a:cxn ang="0">
                <a:pos x="53" y="68"/>
              </a:cxn>
              <a:cxn ang="0">
                <a:pos x="20" y="68"/>
              </a:cxn>
              <a:cxn ang="0">
                <a:pos x="10" y="58"/>
              </a:cxn>
              <a:cxn ang="0">
                <a:pos x="23" y="36"/>
              </a:cxn>
              <a:cxn ang="0">
                <a:pos x="37" y="41"/>
              </a:cxn>
              <a:cxn ang="0">
                <a:pos x="50" y="36"/>
              </a:cxn>
              <a:cxn ang="0">
                <a:pos x="64" y="58"/>
              </a:cxn>
              <a:cxn ang="0">
                <a:pos x="53" y="68"/>
              </a:cxn>
              <a:cxn ang="0">
                <a:pos x="37" y="39"/>
              </a:cxn>
              <a:cxn ang="0">
                <a:pos x="22" y="24"/>
              </a:cxn>
              <a:cxn ang="0">
                <a:pos x="37" y="9"/>
              </a:cxn>
              <a:cxn ang="0">
                <a:pos x="51" y="24"/>
              </a:cxn>
              <a:cxn ang="0">
                <a:pos x="37" y="39"/>
              </a:cxn>
              <a:cxn ang="0">
                <a:pos x="59" y="19"/>
              </a:cxn>
              <a:cxn ang="0">
                <a:pos x="49" y="9"/>
              </a:cxn>
              <a:cxn ang="0">
                <a:pos x="59" y="0"/>
              </a:cxn>
              <a:cxn ang="0">
                <a:pos x="68" y="9"/>
              </a:cxn>
              <a:cxn ang="0">
                <a:pos x="59" y="19"/>
              </a:cxn>
              <a:cxn ang="0">
                <a:pos x="66" y="39"/>
              </a:cxn>
              <a:cxn ang="0">
                <a:pos x="61" y="39"/>
              </a:cxn>
              <a:cxn ang="0">
                <a:pos x="51" y="34"/>
              </a:cxn>
              <a:cxn ang="0">
                <a:pos x="54" y="24"/>
              </a:cxn>
              <a:cxn ang="0">
                <a:pos x="54" y="21"/>
              </a:cxn>
              <a:cxn ang="0">
                <a:pos x="59" y="22"/>
              </a:cxn>
              <a:cxn ang="0">
                <a:pos x="69" y="19"/>
              </a:cxn>
              <a:cxn ang="0">
                <a:pos x="73" y="33"/>
              </a:cxn>
              <a:cxn ang="0">
                <a:pos x="66" y="39"/>
              </a:cxn>
            </a:cxnLst>
            <a:rect l="0" t="0" r="r" b="b"/>
            <a:pathLst>
              <a:path w="73" h="68">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bg1"/>
          </a:solidFill>
          <a:ln w="9525">
            <a:noFill/>
            <a:round/>
          </a:ln>
        </p:spPr>
        <p:txBody>
          <a:bodyPr vert="horz" wrap="square" lIns="91440" tIns="45720" rIns="91440" bIns="45720" numCol="1" anchor="t" anchorCtr="0" compatLnSpc="1"/>
          <a:lstStyle/>
          <a:p>
            <a:endParaRPr lang="en-US" dirty="0">
              <a:latin typeface="Arial"/>
              <a:ea typeface="微软雅黑"/>
              <a:sym typeface="Arial"/>
            </a:endParaRPr>
          </a:p>
        </p:txBody>
      </p:sp>
      <p:sp>
        <p:nvSpPr>
          <p:cNvPr id="52" name="Freeform 105"/>
          <p:cNvSpPr>
            <a:spLocks noEditPoints="1"/>
          </p:cNvSpPr>
          <p:nvPr/>
        </p:nvSpPr>
        <p:spPr bwMode="auto">
          <a:xfrm>
            <a:off x="5761208" y="2700393"/>
            <a:ext cx="442542" cy="436132"/>
          </a:xfrm>
          <a:custGeom>
            <a:avLst/>
            <a:gdLst/>
            <a:ahLst/>
            <a:cxnLst>
              <a:cxn ang="0">
                <a:pos x="59" y="63"/>
              </a:cxn>
              <a:cxn ang="0">
                <a:pos x="55" y="61"/>
              </a:cxn>
              <a:cxn ang="0">
                <a:pos x="42" y="48"/>
              </a:cxn>
              <a:cxn ang="0">
                <a:pos x="27" y="53"/>
              </a:cxn>
              <a:cxn ang="0">
                <a:pos x="0" y="26"/>
              </a:cxn>
              <a:cxn ang="0">
                <a:pos x="27" y="0"/>
              </a:cxn>
              <a:cxn ang="0">
                <a:pos x="54" y="26"/>
              </a:cxn>
              <a:cxn ang="0">
                <a:pos x="49" y="41"/>
              </a:cxn>
              <a:cxn ang="0">
                <a:pos x="62" y="54"/>
              </a:cxn>
              <a:cxn ang="0">
                <a:pos x="64" y="58"/>
              </a:cxn>
              <a:cxn ang="0">
                <a:pos x="59" y="63"/>
              </a:cxn>
              <a:cxn ang="0">
                <a:pos x="27" y="9"/>
              </a:cxn>
              <a:cxn ang="0">
                <a:pos x="10" y="26"/>
              </a:cxn>
              <a:cxn ang="0">
                <a:pos x="27" y="43"/>
              </a:cxn>
              <a:cxn ang="0">
                <a:pos x="44" y="26"/>
              </a:cxn>
              <a:cxn ang="0">
                <a:pos x="27" y="9"/>
              </a:cxn>
            </a:cxnLst>
            <a:rect l="0" t="0" r="r" b="b"/>
            <a:pathLst>
              <a:path w="64" h="63">
                <a:moveTo>
                  <a:pt x="59" y="63"/>
                </a:moveTo>
                <a:cubicBezTo>
                  <a:pt x="57" y="63"/>
                  <a:pt x="56" y="62"/>
                  <a:pt x="55" y="61"/>
                </a:cubicBezTo>
                <a:cubicBezTo>
                  <a:pt x="42" y="48"/>
                  <a:pt x="42" y="48"/>
                  <a:pt x="42" y="48"/>
                </a:cubicBezTo>
                <a:cubicBezTo>
                  <a:pt x="38" y="51"/>
                  <a:pt x="33" y="53"/>
                  <a:pt x="27" y="53"/>
                </a:cubicBezTo>
                <a:cubicBezTo>
                  <a:pt x="12" y="53"/>
                  <a:pt x="0" y="41"/>
                  <a:pt x="0" y="26"/>
                </a:cubicBezTo>
                <a:cubicBezTo>
                  <a:pt x="0" y="12"/>
                  <a:pt x="12" y="0"/>
                  <a:pt x="27" y="0"/>
                </a:cubicBezTo>
                <a:cubicBezTo>
                  <a:pt x="42" y="0"/>
                  <a:pt x="54" y="12"/>
                  <a:pt x="54" y="26"/>
                </a:cubicBezTo>
                <a:cubicBezTo>
                  <a:pt x="54" y="32"/>
                  <a:pt x="52" y="37"/>
                  <a:pt x="49" y="41"/>
                </a:cubicBezTo>
                <a:cubicBezTo>
                  <a:pt x="62" y="54"/>
                  <a:pt x="62" y="54"/>
                  <a:pt x="62" y="54"/>
                </a:cubicBezTo>
                <a:cubicBezTo>
                  <a:pt x="63" y="55"/>
                  <a:pt x="64" y="57"/>
                  <a:pt x="64" y="58"/>
                </a:cubicBezTo>
                <a:cubicBezTo>
                  <a:pt x="64" y="61"/>
                  <a:pt x="61" y="63"/>
                  <a:pt x="59" y="63"/>
                </a:cubicBezTo>
                <a:close/>
                <a:moveTo>
                  <a:pt x="27" y="9"/>
                </a:moveTo>
                <a:cubicBezTo>
                  <a:pt x="18" y="9"/>
                  <a:pt x="10" y="17"/>
                  <a:pt x="10" y="26"/>
                </a:cubicBezTo>
                <a:cubicBezTo>
                  <a:pt x="10" y="36"/>
                  <a:pt x="18" y="43"/>
                  <a:pt x="27" y="43"/>
                </a:cubicBezTo>
                <a:cubicBezTo>
                  <a:pt x="37" y="43"/>
                  <a:pt x="44" y="36"/>
                  <a:pt x="44" y="26"/>
                </a:cubicBezTo>
                <a:cubicBezTo>
                  <a:pt x="44" y="17"/>
                  <a:pt x="37" y="9"/>
                  <a:pt x="27" y="9"/>
                </a:cubicBezTo>
                <a:close/>
              </a:path>
            </a:pathLst>
          </a:custGeom>
          <a:solidFill>
            <a:schemeClr val="bg1"/>
          </a:solidFill>
          <a:ln w="9525">
            <a:noFill/>
            <a:round/>
          </a:ln>
        </p:spPr>
        <p:txBody>
          <a:bodyPr vert="horz" wrap="square" lIns="91440" tIns="45720" rIns="91440" bIns="45720" numCol="1" anchor="t" anchorCtr="0" compatLnSpc="1"/>
          <a:lstStyle/>
          <a:p>
            <a:endParaRPr lang="en-US" dirty="0">
              <a:solidFill>
                <a:schemeClr val="accent3">
                  <a:lumMod val="50000"/>
                </a:schemeClr>
              </a:solidFill>
              <a:latin typeface="Arial"/>
              <a:ea typeface="微软雅黑"/>
              <a:sym typeface="Arial"/>
            </a:endParaRPr>
          </a:p>
        </p:txBody>
      </p:sp>
      <p:sp>
        <p:nvSpPr>
          <p:cNvPr id="53" name="Freeform 57"/>
          <p:cNvSpPr>
            <a:spLocks noEditPoints="1"/>
          </p:cNvSpPr>
          <p:nvPr/>
        </p:nvSpPr>
        <p:spPr bwMode="auto">
          <a:xfrm>
            <a:off x="8019801" y="2734564"/>
            <a:ext cx="467472" cy="467472"/>
          </a:xfrm>
          <a:custGeom>
            <a:avLst/>
            <a:gdLst/>
            <a:ahLst/>
            <a:cxnLst>
              <a:cxn ang="0">
                <a:pos x="55" y="31"/>
              </a:cxn>
              <a:cxn ang="0">
                <a:pos x="54" y="33"/>
              </a:cxn>
              <a:cxn ang="0">
                <a:pos x="47" y="34"/>
              </a:cxn>
              <a:cxn ang="0">
                <a:pos x="46" y="37"/>
              </a:cxn>
              <a:cxn ang="0">
                <a:pos x="49" y="42"/>
              </a:cxn>
              <a:cxn ang="0">
                <a:pos x="50" y="43"/>
              </a:cxn>
              <a:cxn ang="0">
                <a:pos x="49" y="44"/>
              </a:cxn>
              <a:cxn ang="0">
                <a:pos x="43" y="50"/>
              </a:cxn>
              <a:cxn ang="0">
                <a:pos x="42" y="50"/>
              </a:cxn>
              <a:cxn ang="0">
                <a:pos x="37" y="46"/>
              </a:cxn>
              <a:cxn ang="0">
                <a:pos x="33" y="47"/>
              </a:cxn>
              <a:cxn ang="0">
                <a:pos x="32" y="54"/>
              </a:cxn>
              <a:cxn ang="0">
                <a:pos x="31" y="55"/>
              </a:cxn>
              <a:cxn ang="0">
                <a:pos x="23" y="55"/>
              </a:cxn>
              <a:cxn ang="0">
                <a:pos x="22" y="54"/>
              </a:cxn>
              <a:cxn ang="0">
                <a:pos x="21" y="47"/>
              </a:cxn>
              <a:cxn ang="0">
                <a:pos x="18" y="46"/>
              </a:cxn>
              <a:cxn ang="0">
                <a:pos x="13" y="50"/>
              </a:cxn>
              <a:cxn ang="0">
                <a:pos x="12" y="50"/>
              </a:cxn>
              <a:cxn ang="0">
                <a:pos x="11" y="50"/>
              </a:cxn>
              <a:cxn ang="0">
                <a:pos x="5" y="44"/>
              </a:cxn>
              <a:cxn ang="0">
                <a:pos x="5" y="43"/>
              </a:cxn>
              <a:cxn ang="0">
                <a:pos x="5" y="42"/>
              </a:cxn>
              <a:cxn ang="0">
                <a:pos x="9" y="37"/>
              </a:cxn>
              <a:cxn ang="0">
                <a:pos x="7" y="33"/>
              </a:cxn>
              <a:cxn ang="0">
                <a:pos x="1" y="33"/>
              </a:cxn>
              <a:cxn ang="0">
                <a:pos x="0" y="31"/>
              </a:cxn>
              <a:cxn ang="0">
                <a:pos x="0" y="23"/>
              </a:cxn>
              <a:cxn ang="0">
                <a:pos x="1" y="22"/>
              </a:cxn>
              <a:cxn ang="0">
                <a:pos x="7" y="21"/>
              </a:cxn>
              <a:cxn ang="0">
                <a:pos x="9" y="18"/>
              </a:cxn>
              <a:cxn ang="0">
                <a:pos x="5" y="13"/>
              </a:cxn>
              <a:cxn ang="0">
                <a:pos x="5" y="12"/>
              </a:cxn>
              <a:cxn ang="0">
                <a:pos x="5" y="11"/>
              </a:cxn>
              <a:cxn ang="0">
                <a:pos x="12" y="5"/>
              </a:cxn>
              <a:cxn ang="0">
                <a:pos x="13" y="5"/>
              </a:cxn>
              <a:cxn ang="0">
                <a:pos x="18" y="9"/>
              </a:cxn>
              <a:cxn ang="0">
                <a:pos x="21" y="8"/>
              </a:cxn>
              <a:cxn ang="0">
                <a:pos x="22" y="1"/>
              </a:cxn>
              <a:cxn ang="0">
                <a:pos x="23" y="0"/>
              </a:cxn>
              <a:cxn ang="0">
                <a:pos x="31" y="0"/>
              </a:cxn>
              <a:cxn ang="0">
                <a:pos x="32" y="1"/>
              </a:cxn>
              <a:cxn ang="0">
                <a:pos x="33" y="8"/>
              </a:cxn>
              <a:cxn ang="0">
                <a:pos x="37" y="9"/>
              </a:cxn>
              <a:cxn ang="0">
                <a:pos x="42" y="5"/>
              </a:cxn>
              <a:cxn ang="0">
                <a:pos x="43" y="5"/>
              </a:cxn>
              <a:cxn ang="0">
                <a:pos x="43" y="5"/>
              </a:cxn>
              <a:cxn ang="0">
                <a:pos x="49" y="11"/>
              </a:cxn>
              <a:cxn ang="0">
                <a:pos x="50" y="12"/>
              </a:cxn>
              <a:cxn ang="0">
                <a:pos x="49" y="13"/>
              </a:cxn>
              <a:cxn ang="0">
                <a:pos x="46" y="18"/>
              </a:cxn>
              <a:cxn ang="0">
                <a:pos x="47" y="21"/>
              </a:cxn>
              <a:cxn ang="0">
                <a:pos x="54" y="22"/>
              </a:cxn>
              <a:cxn ang="0">
                <a:pos x="55" y="23"/>
              </a:cxn>
              <a:cxn ang="0">
                <a:pos x="55" y="31"/>
              </a:cxn>
              <a:cxn ang="0">
                <a:pos x="27" y="18"/>
              </a:cxn>
              <a:cxn ang="0">
                <a:pos x="18" y="27"/>
              </a:cxn>
              <a:cxn ang="0">
                <a:pos x="27" y="36"/>
              </a:cxn>
              <a:cxn ang="0">
                <a:pos x="36" y="27"/>
              </a:cxn>
              <a:cxn ang="0">
                <a:pos x="27" y="18"/>
              </a:cxn>
            </a:cxnLst>
            <a:rect l="0" t="0" r="r" b="b"/>
            <a:pathLst>
              <a:path w="55" h="55">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bg1"/>
          </a:solidFill>
          <a:ln w="9525">
            <a:noFill/>
            <a:round/>
          </a:ln>
        </p:spPr>
        <p:txBody>
          <a:bodyPr vert="horz" wrap="square" lIns="91440" tIns="45720" rIns="91440" bIns="45720" numCol="1" anchor="t" anchorCtr="0" compatLnSpc="1"/>
          <a:lstStyle/>
          <a:p>
            <a:endParaRPr lang="en-US" dirty="0">
              <a:latin typeface="Arial"/>
              <a:ea typeface="微软雅黑"/>
              <a:sym typeface="Arial"/>
            </a:endParaRPr>
          </a:p>
        </p:txBody>
      </p:sp>
      <p:sp>
        <p:nvSpPr>
          <p:cNvPr id="54" name="Freeform 152"/>
          <p:cNvSpPr>
            <a:spLocks noEditPoints="1"/>
          </p:cNvSpPr>
          <p:nvPr/>
        </p:nvSpPr>
        <p:spPr bwMode="auto">
          <a:xfrm>
            <a:off x="10142041" y="2799197"/>
            <a:ext cx="449634" cy="415524"/>
          </a:xfrm>
          <a:custGeom>
            <a:avLst/>
            <a:gdLst/>
            <a:ahLst/>
            <a:cxnLst>
              <a:cxn ang="0">
                <a:pos x="67" y="20"/>
              </a:cxn>
              <a:cxn ang="0">
                <a:pos x="46" y="36"/>
              </a:cxn>
              <a:cxn ang="0">
                <a:pos x="42" y="40"/>
              </a:cxn>
              <a:cxn ang="0">
                <a:pos x="39" y="47"/>
              </a:cxn>
              <a:cxn ang="0">
                <a:pos x="44" y="52"/>
              </a:cxn>
              <a:cxn ang="0">
                <a:pos x="52" y="58"/>
              </a:cxn>
              <a:cxn ang="0">
                <a:pos x="52" y="61"/>
              </a:cxn>
              <a:cxn ang="0">
                <a:pos x="51" y="62"/>
              </a:cxn>
              <a:cxn ang="0">
                <a:pos x="17" y="62"/>
              </a:cxn>
              <a:cxn ang="0">
                <a:pos x="16" y="61"/>
              </a:cxn>
              <a:cxn ang="0">
                <a:pos x="16" y="58"/>
              </a:cxn>
              <a:cxn ang="0">
                <a:pos x="24" y="52"/>
              </a:cxn>
              <a:cxn ang="0">
                <a:pos x="29" y="47"/>
              </a:cxn>
              <a:cxn ang="0">
                <a:pos x="26" y="40"/>
              </a:cxn>
              <a:cxn ang="0">
                <a:pos x="22" y="36"/>
              </a:cxn>
              <a:cxn ang="0">
                <a:pos x="0" y="20"/>
              </a:cxn>
              <a:cxn ang="0">
                <a:pos x="0" y="15"/>
              </a:cxn>
              <a:cxn ang="0">
                <a:pos x="4" y="11"/>
              </a:cxn>
              <a:cxn ang="0">
                <a:pos x="16" y="11"/>
              </a:cxn>
              <a:cxn ang="0">
                <a:pos x="16" y="7"/>
              </a:cxn>
              <a:cxn ang="0">
                <a:pos x="22" y="0"/>
              </a:cxn>
              <a:cxn ang="0">
                <a:pos x="45" y="0"/>
              </a:cxn>
              <a:cxn ang="0">
                <a:pos x="52" y="7"/>
              </a:cxn>
              <a:cxn ang="0">
                <a:pos x="52" y="11"/>
              </a:cxn>
              <a:cxn ang="0">
                <a:pos x="63" y="11"/>
              </a:cxn>
              <a:cxn ang="0">
                <a:pos x="67" y="15"/>
              </a:cxn>
              <a:cxn ang="0">
                <a:pos x="67" y="20"/>
              </a:cxn>
              <a:cxn ang="0">
                <a:pos x="16" y="16"/>
              </a:cxn>
              <a:cxn ang="0">
                <a:pos x="6" y="16"/>
              </a:cxn>
              <a:cxn ang="0">
                <a:pos x="6" y="20"/>
              </a:cxn>
              <a:cxn ang="0">
                <a:pos x="19" y="31"/>
              </a:cxn>
              <a:cxn ang="0">
                <a:pos x="16" y="16"/>
              </a:cxn>
              <a:cxn ang="0">
                <a:pos x="62" y="16"/>
              </a:cxn>
              <a:cxn ang="0">
                <a:pos x="52" y="16"/>
              </a:cxn>
              <a:cxn ang="0">
                <a:pos x="49" y="31"/>
              </a:cxn>
              <a:cxn ang="0">
                <a:pos x="62" y="20"/>
              </a:cxn>
              <a:cxn ang="0">
                <a:pos x="62" y="16"/>
              </a:cxn>
            </a:cxnLst>
            <a:rect l="0" t="0" r="r" b="b"/>
            <a:pathLst>
              <a:path w="67" h="62">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bg1"/>
          </a:solidFill>
          <a:ln w="9525">
            <a:noFill/>
            <a:round/>
          </a:ln>
        </p:spPr>
        <p:txBody>
          <a:bodyPr vert="horz" wrap="square" lIns="91440" tIns="45720" rIns="91440" bIns="45720" numCol="1" anchor="t" anchorCtr="0" compatLnSpc="1"/>
          <a:lstStyle/>
          <a:p>
            <a:endParaRPr lang="en-US" dirty="0">
              <a:latin typeface="Arial"/>
              <a:ea typeface="微软雅黑"/>
              <a:sym typeface="Arial"/>
            </a:endParaRPr>
          </a:p>
        </p:txBody>
      </p:sp>
      <p:sp>
        <p:nvSpPr>
          <p:cNvPr id="55" name="TextBox 76"/>
          <p:cNvSpPr txBox="1"/>
          <p:nvPr/>
        </p:nvSpPr>
        <p:spPr>
          <a:xfrm>
            <a:off x="894492" y="4300496"/>
            <a:ext cx="1721602" cy="646331"/>
          </a:xfrm>
          <a:prstGeom prst="rect">
            <a:avLst/>
          </a:prstGeom>
          <a:noFill/>
        </p:spPr>
        <p:txBody>
          <a:bodyPr wrap="square" rtlCol="0">
            <a:spAutoFit/>
          </a:bodyPr>
          <a:lstStyle/>
          <a:p>
            <a:pPr algn="ctr"/>
            <a:r>
              <a:rPr lang="en-GB" altLang="zh-CN" dirty="0">
                <a:solidFill>
                  <a:schemeClr val="bg2">
                    <a:lumMod val="10000"/>
                  </a:schemeClr>
                </a:solidFill>
                <a:latin typeface="Roboto" panose="02000000000000000000" pitchFamily="2" charset="0"/>
                <a:ea typeface="Roboto" panose="02000000000000000000" pitchFamily="2" charset="0"/>
                <a:cs typeface="Roboto" panose="02000000000000000000" pitchFamily="2" charset="0"/>
                <a:sym typeface="Arial"/>
              </a:rPr>
              <a:t>Bypass Categorisation</a:t>
            </a:r>
            <a:endParaRPr lang="zh-CN" altLang="en-US" dirty="0">
              <a:solidFill>
                <a:schemeClr val="bg2">
                  <a:lumMod val="10000"/>
                </a:schemeClr>
              </a:solidFill>
              <a:latin typeface="Roboto" panose="02000000000000000000" pitchFamily="2" charset="0"/>
              <a:ea typeface="微软雅黑"/>
              <a:cs typeface="Roboto" panose="02000000000000000000" pitchFamily="2" charset="0"/>
              <a:sym typeface="Arial"/>
            </a:endParaRPr>
          </a:p>
        </p:txBody>
      </p:sp>
      <p:sp>
        <p:nvSpPr>
          <p:cNvPr id="56" name="TextBox 76"/>
          <p:cNvSpPr txBox="1"/>
          <p:nvPr/>
        </p:nvSpPr>
        <p:spPr>
          <a:xfrm>
            <a:off x="3127945" y="4445073"/>
            <a:ext cx="1505792" cy="369332"/>
          </a:xfrm>
          <a:prstGeom prst="rect">
            <a:avLst/>
          </a:prstGeom>
          <a:noFill/>
        </p:spPr>
        <p:txBody>
          <a:bodyPr wrap="square" rtlCol="0">
            <a:spAutoFit/>
          </a:bodyPr>
          <a:lstStyle/>
          <a:p>
            <a:pPr algn="ctr"/>
            <a:r>
              <a:rPr lang="en-GB" altLang="zh-CN" dirty="0">
                <a:solidFill>
                  <a:schemeClr val="bg2">
                    <a:lumMod val="10000"/>
                  </a:schemeClr>
                </a:solidFill>
                <a:latin typeface="Roboto" panose="02000000000000000000" pitchFamily="2" charset="0"/>
                <a:ea typeface="Roboto" panose="02000000000000000000" pitchFamily="2" charset="0"/>
                <a:cs typeface="Roboto" panose="02000000000000000000" pitchFamily="2" charset="0"/>
                <a:sym typeface="Arial"/>
              </a:rPr>
              <a:t>Masquerade</a:t>
            </a:r>
            <a:endParaRPr lang="zh-CN" altLang="en-US" dirty="0">
              <a:solidFill>
                <a:schemeClr val="bg2">
                  <a:lumMod val="10000"/>
                </a:schemeClr>
              </a:solidFill>
              <a:latin typeface="Roboto" panose="02000000000000000000" pitchFamily="2" charset="0"/>
              <a:ea typeface="微软雅黑"/>
              <a:cs typeface="Roboto" panose="02000000000000000000" pitchFamily="2" charset="0"/>
              <a:sym typeface="Arial"/>
            </a:endParaRPr>
          </a:p>
        </p:txBody>
      </p:sp>
      <p:sp>
        <p:nvSpPr>
          <p:cNvPr id="58" name="TextBox 76"/>
          <p:cNvSpPr txBox="1"/>
          <p:nvPr/>
        </p:nvSpPr>
        <p:spPr>
          <a:xfrm>
            <a:off x="4937351" y="4447296"/>
            <a:ext cx="2112645" cy="369332"/>
          </a:xfrm>
          <a:prstGeom prst="rect">
            <a:avLst/>
          </a:prstGeom>
          <a:noFill/>
        </p:spPr>
        <p:txBody>
          <a:bodyPr wrap="square" rtlCol="0">
            <a:spAutoFit/>
          </a:bodyPr>
          <a:lstStyle/>
          <a:p>
            <a:pPr algn="ctr"/>
            <a:r>
              <a:rPr lang="en-GB" altLang="zh-CN" dirty="0">
                <a:solidFill>
                  <a:schemeClr val="bg2">
                    <a:lumMod val="10000"/>
                  </a:schemeClr>
                </a:solidFill>
                <a:latin typeface="Roboto" panose="02000000000000000000" pitchFamily="2" charset="0"/>
                <a:ea typeface="Roboto" panose="02000000000000000000" pitchFamily="2" charset="0"/>
                <a:cs typeface="Roboto" panose="02000000000000000000" pitchFamily="2" charset="0"/>
                <a:sym typeface="Arial"/>
              </a:rPr>
              <a:t>Difficult Attribution</a:t>
            </a:r>
            <a:endParaRPr lang="zh-CN" altLang="en-US" dirty="0">
              <a:solidFill>
                <a:schemeClr val="bg2">
                  <a:lumMod val="10000"/>
                </a:schemeClr>
              </a:solidFill>
              <a:latin typeface="Roboto" panose="02000000000000000000" pitchFamily="2" charset="0"/>
              <a:ea typeface="微软雅黑"/>
              <a:cs typeface="Roboto" panose="02000000000000000000" pitchFamily="2" charset="0"/>
              <a:sym typeface="Arial"/>
            </a:endParaRPr>
          </a:p>
        </p:txBody>
      </p:sp>
      <p:sp>
        <p:nvSpPr>
          <p:cNvPr id="60" name="TextBox 76"/>
          <p:cNvSpPr txBox="1"/>
          <p:nvPr/>
        </p:nvSpPr>
        <p:spPr>
          <a:xfrm>
            <a:off x="7179235" y="4438995"/>
            <a:ext cx="2025624" cy="369332"/>
          </a:xfrm>
          <a:prstGeom prst="rect">
            <a:avLst/>
          </a:prstGeom>
          <a:noFill/>
        </p:spPr>
        <p:txBody>
          <a:bodyPr wrap="square" rtlCol="0">
            <a:spAutoFit/>
          </a:bodyPr>
          <a:lstStyle/>
          <a:p>
            <a:pPr algn="ctr"/>
            <a:r>
              <a:rPr lang="en-GB" altLang="zh-CN" dirty="0">
                <a:solidFill>
                  <a:schemeClr val="bg2">
                    <a:lumMod val="10000"/>
                  </a:schemeClr>
                </a:solidFill>
                <a:latin typeface="Roboto" panose="02000000000000000000" pitchFamily="2" charset="0"/>
                <a:ea typeface="Roboto" panose="02000000000000000000" pitchFamily="2" charset="0"/>
                <a:cs typeface="Roboto" panose="02000000000000000000" pitchFamily="2" charset="0"/>
                <a:sym typeface="Arial"/>
              </a:rPr>
              <a:t>Easy Deployment </a:t>
            </a:r>
            <a:endParaRPr lang="zh-CN" altLang="en-US" dirty="0">
              <a:solidFill>
                <a:schemeClr val="bg2">
                  <a:lumMod val="10000"/>
                </a:schemeClr>
              </a:solidFill>
              <a:latin typeface="Roboto" panose="02000000000000000000" pitchFamily="2" charset="0"/>
              <a:ea typeface="微软雅黑"/>
              <a:cs typeface="Roboto" panose="02000000000000000000" pitchFamily="2" charset="0"/>
              <a:sym typeface="Arial"/>
            </a:endParaRPr>
          </a:p>
        </p:txBody>
      </p:sp>
      <p:sp>
        <p:nvSpPr>
          <p:cNvPr id="62" name="TextBox 76"/>
          <p:cNvSpPr txBox="1"/>
          <p:nvPr/>
        </p:nvSpPr>
        <p:spPr>
          <a:xfrm>
            <a:off x="9294436" y="4435322"/>
            <a:ext cx="2144842" cy="369332"/>
          </a:xfrm>
          <a:prstGeom prst="rect">
            <a:avLst/>
          </a:prstGeom>
          <a:noFill/>
        </p:spPr>
        <p:txBody>
          <a:bodyPr wrap="square" rtlCol="0">
            <a:spAutoFit/>
          </a:bodyPr>
          <a:lstStyle/>
          <a:p>
            <a:pPr algn="ctr"/>
            <a:r>
              <a:rPr lang="en-GB" altLang="zh-CN" dirty="0">
                <a:solidFill>
                  <a:schemeClr val="bg2">
                    <a:lumMod val="10000"/>
                  </a:schemeClr>
                </a:solidFill>
                <a:latin typeface="Roboto" panose="02000000000000000000" pitchFamily="2" charset="0"/>
                <a:ea typeface="Roboto" panose="02000000000000000000" pitchFamily="2" charset="0"/>
                <a:cs typeface="Roboto" panose="02000000000000000000" pitchFamily="2" charset="0"/>
                <a:sym typeface="Arial"/>
              </a:rPr>
              <a:t>Core Design Flaw</a:t>
            </a:r>
            <a:endParaRPr lang="zh-CN" altLang="en-US" dirty="0">
              <a:solidFill>
                <a:schemeClr val="bg2">
                  <a:lumMod val="10000"/>
                </a:schemeClr>
              </a:solidFill>
              <a:latin typeface="Roboto" panose="02000000000000000000" pitchFamily="2" charset="0"/>
              <a:ea typeface="微软雅黑"/>
              <a:cs typeface="Roboto" panose="02000000000000000000" pitchFamily="2" charset="0"/>
              <a:sym typeface="Arial"/>
            </a:endParaRPr>
          </a:p>
        </p:txBody>
      </p:sp>
      <p:sp>
        <p:nvSpPr>
          <p:cNvPr id="75" name="文本框 38">
            <a:extLst>
              <a:ext uri="{FF2B5EF4-FFF2-40B4-BE49-F238E27FC236}">
                <a16:creationId xmlns:a16="http://schemas.microsoft.com/office/drawing/2014/main" xmlns="" id="{86811FB5-90EE-4903-ACC7-401027769B3A}"/>
              </a:ext>
            </a:extLst>
          </p:cNvPr>
          <p:cNvSpPr txBox="1"/>
          <p:nvPr/>
        </p:nvSpPr>
        <p:spPr>
          <a:xfrm>
            <a:off x="162074" y="829839"/>
            <a:ext cx="10684803" cy="405152"/>
          </a:xfrm>
          <a:prstGeom prst="rect">
            <a:avLst/>
          </a:prstGeom>
          <a:noFill/>
        </p:spPr>
        <p:txBody>
          <a:bodyPr wrap="none" lIns="96434" tIns="48217" rIns="96434" bIns="48217" rtlCol="0">
            <a:spAutoFit/>
          </a:bodyPr>
          <a:lstStyle/>
          <a:p>
            <a:pPr defTabSz="963930"/>
            <a:r>
              <a:rPr lang="en-GB" altLang="zh-CN" sz="2000" b="1"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Benefits of Domain Fronting, CDN Domain Hijacking and Cloud Storage Domain Hijacking</a:t>
            </a:r>
          </a:p>
        </p:txBody>
      </p:sp>
      <p:sp>
        <p:nvSpPr>
          <p:cNvPr id="2" name="文本框 1"/>
          <p:cNvSpPr txBox="1"/>
          <p:nvPr/>
        </p:nvSpPr>
        <p:spPr>
          <a:xfrm>
            <a:off x="5993674" y="6110676"/>
            <a:ext cx="184731" cy="369332"/>
          </a:xfrm>
          <a:prstGeom prst="rect">
            <a:avLst/>
          </a:prstGeom>
          <a:noFill/>
        </p:spPr>
        <p:txBody>
          <a:bodyPr wrap="none" rtlCol="0">
            <a:spAutoFit/>
          </a:bodyPr>
          <a:lstStyle/>
          <a:p>
            <a:endParaRPr kumimoji="1" lang="zh-CN" altLang="en-US" dirty="0"/>
          </a:p>
        </p:txBody>
      </p:sp>
      <p:sp>
        <p:nvSpPr>
          <p:cNvPr id="66" name="矩形 19">
            <a:extLst>
              <a:ext uri="{FF2B5EF4-FFF2-40B4-BE49-F238E27FC236}">
                <a16:creationId xmlns:a16="http://schemas.microsoft.com/office/drawing/2014/main" xmlns="" id="{536D8110-64FA-4970-B393-31E0677BA5CC}"/>
              </a:ext>
            </a:extLst>
          </p:cNvPr>
          <p:cNvSpPr/>
          <p:nvPr/>
        </p:nvSpPr>
        <p:spPr>
          <a:xfrm>
            <a:off x="162074" y="1194643"/>
            <a:ext cx="4358549" cy="369332"/>
          </a:xfrm>
          <a:prstGeom prst="rect">
            <a:avLst/>
          </a:prstGeom>
        </p:spPr>
        <p:txBody>
          <a:bodyPr wrap="square">
            <a:spAutoFit/>
          </a:bodyPr>
          <a:lstStyle/>
          <a:p>
            <a:pPr defTabSz="963930"/>
            <a:r>
              <a:rPr lang="zh-CN" altLang="en-US" dirty="0">
                <a:solidFill>
                  <a:srgbClr val="006494"/>
                </a:solidFill>
                <a:ea typeface="YouYuan" panose="02010509060101010101"/>
                <a:cs typeface="+mn-ea"/>
                <a:sym typeface="+mn-lt"/>
              </a:rPr>
              <a:t>为什么这些技术会被采用？</a:t>
            </a:r>
          </a:p>
        </p:txBody>
      </p:sp>
      <p:sp>
        <p:nvSpPr>
          <p:cNvPr id="67" name="矩形 19">
            <a:extLst>
              <a:ext uri="{FF2B5EF4-FFF2-40B4-BE49-F238E27FC236}">
                <a16:creationId xmlns:a16="http://schemas.microsoft.com/office/drawing/2014/main" xmlns="" id="{C209B178-2633-4618-ACAB-4A4D6EB272D9}"/>
              </a:ext>
            </a:extLst>
          </p:cNvPr>
          <p:cNvSpPr/>
          <p:nvPr/>
        </p:nvSpPr>
        <p:spPr>
          <a:xfrm>
            <a:off x="679366" y="5077942"/>
            <a:ext cx="2069090" cy="1200329"/>
          </a:xfrm>
          <a:prstGeom prst="rect">
            <a:avLst/>
          </a:prstGeom>
        </p:spPr>
        <p:txBody>
          <a:bodyPr wrap="square">
            <a:spAutoFit/>
          </a:bodyPr>
          <a:lstStyle/>
          <a:p>
            <a:pPr defTabSz="963930"/>
            <a:r>
              <a:rPr lang="zh-CN" altLang="en-US" dirty="0">
                <a:solidFill>
                  <a:srgbClr val="006494"/>
                </a:solidFill>
                <a:ea typeface="YouYuan" panose="02010509060101010101"/>
                <a:cs typeface="+mn-ea"/>
                <a:sym typeface="+mn-lt"/>
              </a:rPr>
              <a:t>网络代理可以配置为只允许流量到某些允许的网站</a:t>
            </a:r>
            <a:r>
              <a:rPr lang="en-US" altLang="zh-CN" dirty="0">
                <a:solidFill>
                  <a:srgbClr val="006494"/>
                </a:solidFill>
                <a:ea typeface="YouYuan" panose="02010509060101010101"/>
                <a:cs typeface="+mn-ea"/>
                <a:sym typeface="+mn-lt"/>
              </a:rPr>
              <a:t> – </a:t>
            </a:r>
            <a:r>
              <a:rPr lang="zh-CN" altLang="en-US" dirty="0">
                <a:solidFill>
                  <a:srgbClr val="006494"/>
                </a:solidFill>
                <a:ea typeface="YouYuan" panose="02010509060101010101"/>
                <a:cs typeface="+mn-ea"/>
                <a:sym typeface="+mn-lt"/>
              </a:rPr>
              <a:t>这个技术可以绕过它</a:t>
            </a:r>
          </a:p>
        </p:txBody>
      </p:sp>
      <p:sp>
        <p:nvSpPr>
          <p:cNvPr id="68" name="矩形 19">
            <a:extLst>
              <a:ext uri="{FF2B5EF4-FFF2-40B4-BE49-F238E27FC236}">
                <a16:creationId xmlns:a16="http://schemas.microsoft.com/office/drawing/2014/main" xmlns="" id="{B8E7D6DC-A9C0-4682-BCA8-B29E73074ED6}"/>
              </a:ext>
            </a:extLst>
          </p:cNvPr>
          <p:cNvSpPr/>
          <p:nvPr/>
        </p:nvSpPr>
        <p:spPr>
          <a:xfrm>
            <a:off x="2861816" y="5077941"/>
            <a:ext cx="2142890" cy="1477328"/>
          </a:xfrm>
          <a:prstGeom prst="rect">
            <a:avLst/>
          </a:prstGeom>
        </p:spPr>
        <p:txBody>
          <a:bodyPr wrap="square">
            <a:spAutoFit/>
          </a:bodyPr>
          <a:lstStyle/>
          <a:p>
            <a:pPr defTabSz="963930"/>
            <a:r>
              <a:rPr lang="zh-CN" altLang="en-US" dirty="0">
                <a:solidFill>
                  <a:srgbClr val="006494"/>
                </a:solidFill>
                <a:ea typeface="YouYuan" panose="02010509060101010101"/>
                <a:cs typeface="+mn-ea"/>
                <a:sym typeface="+mn-lt"/>
              </a:rPr>
              <a:t>为了绕过检测通常会伪装成一个合法的网站</a:t>
            </a:r>
            <a:r>
              <a:rPr lang="en-US" altLang="zh-CN" dirty="0">
                <a:solidFill>
                  <a:srgbClr val="006494"/>
                </a:solidFill>
                <a:ea typeface="YouYuan" panose="02010509060101010101"/>
                <a:cs typeface="+mn-ea"/>
                <a:sym typeface="+mn-lt"/>
              </a:rPr>
              <a:t> – </a:t>
            </a:r>
            <a:r>
              <a:rPr lang="en-US" altLang="zh-CN"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WHOIS</a:t>
            </a:r>
            <a:r>
              <a:rPr lang="zh-CN" altLang="en-US" dirty="0">
                <a:solidFill>
                  <a:srgbClr val="006494"/>
                </a:solidFill>
                <a:ea typeface="YouYuan" panose="02010509060101010101"/>
                <a:cs typeface="+mn-ea"/>
                <a:sym typeface="+mn-lt"/>
              </a:rPr>
              <a:t>指向银行，政府或者其它行业</a:t>
            </a:r>
          </a:p>
        </p:txBody>
      </p:sp>
      <p:sp>
        <p:nvSpPr>
          <p:cNvPr id="69" name="矩形 19">
            <a:extLst>
              <a:ext uri="{FF2B5EF4-FFF2-40B4-BE49-F238E27FC236}">
                <a16:creationId xmlns:a16="http://schemas.microsoft.com/office/drawing/2014/main" xmlns="" id="{5B9CAAC0-C76F-4776-8767-AC26CD382544}"/>
              </a:ext>
            </a:extLst>
          </p:cNvPr>
          <p:cNvSpPr/>
          <p:nvPr/>
        </p:nvSpPr>
        <p:spPr>
          <a:xfrm>
            <a:off x="4977275" y="5074853"/>
            <a:ext cx="2142890" cy="1200329"/>
          </a:xfrm>
          <a:prstGeom prst="rect">
            <a:avLst/>
          </a:prstGeom>
        </p:spPr>
        <p:txBody>
          <a:bodyPr wrap="square">
            <a:spAutoFit/>
          </a:bodyPr>
          <a:lstStyle/>
          <a:p>
            <a:pPr defTabSz="963930"/>
            <a:r>
              <a:rPr lang="zh-CN" altLang="en-US" dirty="0">
                <a:solidFill>
                  <a:srgbClr val="006494"/>
                </a:solidFill>
                <a:ea typeface="YouYuan" panose="02010509060101010101"/>
                <a:cs typeface="+mn-ea"/>
                <a:sym typeface="+mn-lt"/>
              </a:rPr>
              <a:t>在使用内容分发网络的主机中找到潜在的恶意主机需要云提供商帮助</a:t>
            </a:r>
            <a:endParaRPr lang="en-US" altLang="zh-CN" dirty="0">
              <a:solidFill>
                <a:srgbClr val="006494"/>
              </a:solidFill>
              <a:ea typeface="YouYuan" panose="02010509060101010101"/>
              <a:cs typeface="+mn-ea"/>
              <a:sym typeface="+mn-lt"/>
            </a:endParaRPr>
          </a:p>
        </p:txBody>
      </p:sp>
      <p:sp>
        <p:nvSpPr>
          <p:cNvPr id="70" name="矩形 19">
            <a:extLst>
              <a:ext uri="{FF2B5EF4-FFF2-40B4-BE49-F238E27FC236}">
                <a16:creationId xmlns:a16="http://schemas.microsoft.com/office/drawing/2014/main" xmlns="" id="{361A5AED-5C6F-457F-956F-3863CF050627}"/>
              </a:ext>
            </a:extLst>
          </p:cNvPr>
          <p:cNvSpPr/>
          <p:nvPr/>
        </p:nvSpPr>
        <p:spPr>
          <a:xfrm>
            <a:off x="7192086" y="5073365"/>
            <a:ext cx="2142890" cy="646331"/>
          </a:xfrm>
          <a:prstGeom prst="rect">
            <a:avLst/>
          </a:prstGeom>
        </p:spPr>
        <p:txBody>
          <a:bodyPr wrap="square">
            <a:spAutoFit/>
          </a:bodyPr>
          <a:lstStyle/>
          <a:p>
            <a:pPr defTabSz="963930"/>
            <a:r>
              <a:rPr lang="zh-CN" altLang="en-US" dirty="0">
                <a:solidFill>
                  <a:srgbClr val="006494"/>
                </a:solidFill>
                <a:ea typeface="YouYuan" panose="02010509060101010101"/>
                <a:cs typeface="+mn-ea"/>
                <a:sym typeface="+mn-lt"/>
              </a:rPr>
              <a:t>利用这项技术需要相对较少的时间</a:t>
            </a:r>
            <a:endParaRPr lang="en-US" altLang="zh-CN" dirty="0">
              <a:solidFill>
                <a:srgbClr val="006494"/>
              </a:solidFill>
              <a:ea typeface="YouYuan" panose="02010509060101010101"/>
              <a:cs typeface="+mn-ea"/>
              <a:sym typeface="+mn-lt"/>
            </a:endParaRPr>
          </a:p>
        </p:txBody>
      </p:sp>
      <p:sp>
        <p:nvSpPr>
          <p:cNvPr id="71" name="矩形 19">
            <a:extLst>
              <a:ext uri="{FF2B5EF4-FFF2-40B4-BE49-F238E27FC236}">
                <a16:creationId xmlns:a16="http://schemas.microsoft.com/office/drawing/2014/main" xmlns="" id="{9D33ECE8-67CA-41CD-ABD7-0AEE60E75B59}"/>
              </a:ext>
            </a:extLst>
          </p:cNvPr>
          <p:cNvSpPr/>
          <p:nvPr/>
        </p:nvSpPr>
        <p:spPr>
          <a:xfrm>
            <a:off x="9379466" y="5073365"/>
            <a:ext cx="2142890" cy="1200329"/>
          </a:xfrm>
          <a:prstGeom prst="rect">
            <a:avLst/>
          </a:prstGeom>
        </p:spPr>
        <p:txBody>
          <a:bodyPr wrap="square">
            <a:spAutoFit/>
          </a:bodyPr>
          <a:lstStyle/>
          <a:p>
            <a:pPr defTabSz="963930"/>
            <a:r>
              <a:rPr lang="zh-CN" altLang="en-US" dirty="0">
                <a:solidFill>
                  <a:srgbClr val="006494"/>
                </a:solidFill>
                <a:ea typeface="YouYuan" panose="02010509060101010101"/>
                <a:cs typeface="+mn-ea"/>
                <a:sym typeface="+mn-lt"/>
              </a:rPr>
              <a:t>这就是利用了内容分发网络的一个核心设计缺陷来改进传统</a:t>
            </a:r>
            <a:r>
              <a:rPr lang="en-US" altLang="zh-CN"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C2</a:t>
            </a:r>
            <a:r>
              <a:rPr lang="zh-CN" altLang="en-US" dirty="0">
                <a:solidFill>
                  <a:srgbClr val="006494"/>
                </a:solidFill>
                <a:ea typeface="YouYuan" panose="02010509060101010101"/>
                <a:cs typeface="+mn-ea"/>
                <a:sym typeface="+mn-lt"/>
              </a:rPr>
              <a:t>的方法</a:t>
            </a:r>
            <a:endParaRPr lang="en-US" altLang="zh-CN" dirty="0">
              <a:solidFill>
                <a:srgbClr val="006494"/>
              </a:solidFill>
              <a:ea typeface="YouYuan" panose="02010509060101010101"/>
              <a:cs typeface="+mn-ea"/>
              <a:sym typeface="+mn-lt"/>
            </a:endParaRPr>
          </a:p>
        </p:txBody>
      </p:sp>
    </p:spTree>
    <p:extLst>
      <p:ext uri="{BB962C8B-B14F-4D97-AF65-F5344CB8AC3E}">
        <p14:creationId xmlns:p14="http://schemas.microsoft.com/office/powerpoint/2010/main" val="1398869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wheel(1)">
                                      <p:cBhvr>
                                        <p:cTn id="7" dur="2000"/>
                                        <p:tgtEl>
                                          <p:spTgt spid="55"/>
                                        </p:tgtEl>
                                      </p:cBhvr>
                                    </p:animEffect>
                                  </p:childTnLst>
                                </p:cTn>
                              </p:par>
                              <p:par>
                                <p:cTn id="8" presetID="21" presetClass="entr" presetSubtype="1" fill="hold" grpId="0" nodeType="withEffect">
                                  <p:stCondLst>
                                    <p:cond delay="0"/>
                                  </p:stCondLst>
                                  <p:childTnLst>
                                    <p:set>
                                      <p:cBhvr>
                                        <p:cTn id="9" dur="1" fill="hold">
                                          <p:stCondLst>
                                            <p:cond delay="0"/>
                                          </p:stCondLst>
                                        </p:cTn>
                                        <p:tgtEl>
                                          <p:spTgt spid="56"/>
                                        </p:tgtEl>
                                        <p:attrNameLst>
                                          <p:attrName>style.visibility</p:attrName>
                                        </p:attrNameLst>
                                      </p:cBhvr>
                                      <p:to>
                                        <p:strVal val="visible"/>
                                      </p:to>
                                    </p:set>
                                    <p:animEffect transition="in" filter="wheel(1)">
                                      <p:cBhvr>
                                        <p:cTn id="10" dur="2000"/>
                                        <p:tgtEl>
                                          <p:spTgt spid="56"/>
                                        </p:tgtEl>
                                      </p:cBhvr>
                                    </p:animEffect>
                                  </p:childTnLst>
                                </p:cTn>
                              </p:par>
                              <p:par>
                                <p:cTn id="11" presetID="21" presetClass="entr" presetSubtype="1" fill="hold" grpId="0" nodeType="withEffect">
                                  <p:stCondLst>
                                    <p:cond delay="0"/>
                                  </p:stCondLst>
                                  <p:childTnLst>
                                    <p:set>
                                      <p:cBhvr>
                                        <p:cTn id="12" dur="1" fill="hold">
                                          <p:stCondLst>
                                            <p:cond delay="0"/>
                                          </p:stCondLst>
                                        </p:cTn>
                                        <p:tgtEl>
                                          <p:spTgt spid="58"/>
                                        </p:tgtEl>
                                        <p:attrNameLst>
                                          <p:attrName>style.visibility</p:attrName>
                                        </p:attrNameLst>
                                      </p:cBhvr>
                                      <p:to>
                                        <p:strVal val="visible"/>
                                      </p:to>
                                    </p:set>
                                    <p:animEffect transition="in" filter="wheel(1)">
                                      <p:cBhvr>
                                        <p:cTn id="13" dur="2000"/>
                                        <p:tgtEl>
                                          <p:spTgt spid="58"/>
                                        </p:tgtEl>
                                      </p:cBhvr>
                                    </p:animEffect>
                                  </p:childTnLst>
                                </p:cTn>
                              </p:par>
                              <p:par>
                                <p:cTn id="14" presetID="21" presetClass="entr" presetSubtype="1" fill="hold" grpId="0" nodeType="withEffect">
                                  <p:stCondLst>
                                    <p:cond delay="0"/>
                                  </p:stCondLst>
                                  <p:childTnLst>
                                    <p:set>
                                      <p:cBhvr>
                                        <p:cTn id="15" dur="1" fill="hold">
                                          <p:stCondLst>
                                            <p:cond delay="0"/>
                                          </p:stCondLst>
                                        </p:cTn>
                                        <p:tgtEl>
                                          <p:spTgt spid="60"/>
                                        </p:tgtEl>
                                        <p:attrNameLst>
                                          <p:attrName>style.visibility</p:attrName>
                                        </p:attrNameLst>
                                      </p:cBhvr>
                                      <p:to>
                                        <p:strVal val="visible"/>
                                      </p:to>
                                    </p:set>
                                    <p:animEffect transition="in" filter="wheel(1)">
                                      <p:cBhvr>
                                        <p:cTn id="16" dur="2000"/>
                                        <p:tgtEl>
                                          <p:spTgt spid="60"/>
                                        </p:tgtEl>
                                      </p:cBhvr>
                                    </p:animEffect>
                                  </p:childTnLst>
                                </p:cTn>
                              </p:par>
                              <p:par>
                                <p:cTn id="17" presetID="21" presetClass="entr" presetSubtype="1" fill="hold" grpId="0" nodeType="withEffect">
                                  <p:stCondLst>
                                    <p:cond delay="0"/>
                                  </p:stCondLst>
                                  <p:childTnLst>
                                    <p:set>
                                      <p:cBhvr>
                                        <p:cTn id="18" dur="1" fill="hold">
                                          <p:stCondLst>
                                            <p:cond delay="0"/>
                                          </p:stCondLst>
                                        </p:cTn>
                                        <p:tgtEl>
                                          <p:spTgt spid="62"/>
                                        </p:tgtEl>
                                        <p:attrNameLst>
                                          <p:attrName>style.visibility</p:attrName>
                                        </p:attrNameLst>
                                      </p:cBhvr>
                                      <p:to>
                                        <p:strVal val="visible"/>
                                      </p:to>
                                    </p:set>
                                    <p:animEffect transition="in" filter="wheel(1)">
                                      <p:cBhvr>
                                        <p:cTn id="19" dur="2000"/>
                                        <p:tgtEl>
                                          <p:spTgt spid="62"/>
                                        </p:tgtEl>
                                      </p:cBhvr>
                                    </p:animEffect>
                                  </p:childTnLst>
                                </p:cTn>
                              </p:par>
                              <p:par>
                                <p:cTn id="20" presetID="21" presetClass="entr" presetSubtype="1" fill="hold" nodeType="withEffect">
                                  <p:stCondLst>
                                    <p:cond delay="0"/>
                                  </p:stCondLst>
                                  <p:childTnLst>
                                    <p:set>
                                      <p:cBhvr>
                                        <p:cTn id="21" dur="1" fill="hold">
                                          <p:stCondLst>
                                            <p:cond delay="0"/>
                                          </p:stCondLst>
                                        </p:cTn>
                                        <p:tgtEl>
                                          <p:spTgt spid="30"/>
                                        </p:tgtEl>
                                        <p:attrNameLst>
                                          <p:attrName>style.visibility</p:attrName>
                                        </p:attrNameLst>
                                      </p:cBhvr>
                                      <p:to>
                                        <p:strVal val="visible"/>
                                      </p:to>
                                    </p:set>
                                    <p:animEffect transition="in" filter="wheel(1)">
                                      <p:cBhvr>
                                        <p:cTn id="22" dur="2000"/>
                                        <p:tgtEl>
                                          <p:spTgt spid="30"/>
                                        </p:tgtEl>
                                      </p:cBhvr>
                                    </p:animEffect>
                                  </p:childTnLst>
                                </p:cTn>
                              </p:par>
                              <p:par>
                                <p:cTn id="23" presetID="21" presetClass="entr" presetSubtype="1" fill="hold" grpId="0" nodeType="with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wheel(1)">
                                      <p:cBhvr>
                                        <p:cTn id="25" dur="2000"/>
                                        <p:tgtEl>
                                          <p:spTgt spid="33"/>
                                        </p:tgtEl>
                                      </p:cBhvr>
                                    </p:animEffect>
                                  </p:childTnLst>
                                </p:cTn>
                              </p:par>
                              <p:par>
                                <p:cTn id="26" presetID="21" presetClass="entr" presetSubtype="1" fill="hold" nodeType="with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wheel(1)">
                                      <p:cBhvr>
                                        <p:cTn id="28" dur="2000"/>
                                        <p:tgtEl>
                                          <p:spTgt spid="34"/>
                                        </p:tgtEl>
                                      </p:cBhvr>
                                    </p:animEffect>
                                  </p:childTnLst>
                                </p:cTn>
                              </p:par>
                              <p:par>
                                <p:cTn id="29" presetID="21" presetClass="entr" presetSubtype="1" fill="hold" grpId="0" nodeType="with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wheel(1)">
                                      <p:cBhvr>
                                        <p:cTn id="31" dur="2000"/>
                                        <p:tgtEl>
                                          <p:spTgt spid="37"/>
                                        </p:tgtEl>
                                      </p:cBhvr>
                                    </p:animEffect>
                                  </p:childTnLst>
                                </p:cTn>
                              </p:par>
                              <p:par>
                                <p:cTn id="32" presetID="21" presetClass="entr" presetSubtype="1" fill="hold" nodeType="with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wheel(1)">
                                      <p:cBhvr>
                                        <p:cTn id="34" dur="2000"/>
                                        <p:tgtEl>
                                          <p:spTgt spid="38"/>
                                        </p:tgtEl>
                                      </p:cBhvr>
                                    </p:animEffect>
                                  </p:childTnLst>
                                </p:cTn>
                              </p:par>
                              <p:par>
                                <p:cTn id="35" presetID="21" presetClass="entr" presetSubtype="1" fill="hold" grpId="0" nodeType="withEffect">
                                  <p:stCondLst>
                                    <p:cond delay="0"/>
                                  </p:stCondLst>
                                  <p:childTnLst>
                                    <p:set>
                                      <p:cBhvr>
                                        <p:cTn id="36" dur="1" fill="hold">
                                          <p:stCondLst>
                                            <p:cond delay="0"/>
                                          </p:stCondLst>
                                        </p:cTn>
                                        <p:tgtEl>
                                          <p:spTgt spid="41"/>
                                        </p:tgtEl>
                                        <p:attrNameLst>
                                          <p:attrName>style.visibility</p:attrName>
                                        </p:attrNameLst>
                                      </p:cBhvr>
                                      <p:to>
                                        <p:strVal val="visible"/>
                                      </p:to>
                                    </p:set>
                                    <p:animEffect transition="in" filter="wheel(1)">
                                      <p:cBhvr>
                                        <p:cTn id="37" dur="2000"/>
                                        <p:tgtEl>
                                          <p:spTgt spid="41"/>
                                        </p:tgtEl>
                                      </p:cBhvr>
                                    </p:animEffect>
                                  </p:childTnLst>
                                </p:cTn>
                              </p:par>
                              <p:par>
                                <p:cTn id="38" presetID="21" presetClass="entr" presetSubtype="1" fill="hold" nodeType="withEffect">
                                  <p:stCondLst>
                                    <p:cond delay="0"/>
                                  </p:stCondLst>
                                  <p:childTnLst>
                                    <p:set>
                                      <p:cBhvr>
                                        <p:cTn id="39" dur="1" fill="hold">
                                          <p:stCondLst>
                                            <p:cond delay="0"/>
                                          </p:stCondLst>
                                        </p:cTn>
                                        <p:tgtEl>
                                          <p:spTgt spid="42"/>
                                        </p:tgtEl>
                                        <p:attrNameLst>
                                          <p:attrName>style.visibility</p:attrName>
                                        </p:attrNameLst>
                                      </p:cBhvr>
                                      <p:to>
                                        <p:strVal val="visible"/>
                                      </p:to>
                                    </p:set>
                                    <p:animEffect transition="in" filter="wheel(1)">
                                      <p:cBhvr>
                                        <p:cTn id="40" dur="2000"/>
                                        <p:tgtEl>
                                          <p:spTgt spid="42"/>
                                        </p:tgtEl>
                                      </p:cBhvr>
                                    </p:animEffect>
                                  </p:childTnLst>
                                </p:cTn>
                              </p:par>
                              <p:par>
                                <p:cTn id="41" presetID="21" presetClass="entr" presetSubtype="1" fill="hold" grpId="0" nodeType="withEffect">
                                  <p:stCondLst>
                                    <p:cond delay="0"/>
                                  </p:stCondLst>
                                  <p:childTnLst>
                                    <p:set>
                                      <p:cBhvr>
                                        <p:cTn id="42" dur="1" fill="hold">
                                          <p:stCondLst>
                                            <p:cond delay="0"/>
                                          </p:stCondLst>
                                        </p:cTn>
                                        <p:tgtEl>
                                          <p:spTgt spid="45"/>
                                        </p:tgtEl>
                                        <p:attrNameLst>
                                          <p:attrName>style.visibility</p:attrName>
                                        </p:attrNameLst>
                                      </p:cBhvr>
                                      <p:to>
                                        <p:strVal val="visible"/>
                                      </p:to>
                                    </p:set>
                                    <p:animEffect transition="in" filter="wheel(1)">
                                      <p:cBhvr>
                                        <p:cTn id="43" dur="2000"/>
                                        <p:tgtEl>
                                          <p:spTgt spid="45"/>
                                        </p:tgtEl>
                                      </p:cBhvr>
                                    </p:animEffect>
                                  </p:childTnLst>
                                </p:cTn>
                              </p:par>
                              <p:par>
                                <p:cTn id="44" presetID="21" presetClass="entr" presetSubtype="1" fill="hold" nodeType="withEffect">
                                  <p:stCondLst>
                                    <p:cond delay="0"/>
                                  </p:stCondLst>
                                  <p:childTnLst>
                                    <p:set>
                                      <p:cBhvr>
                                        <p:cTn id="45" dur="1" fill="hold">
                                          <p:stCondLst>
                                            <p:cond delay="0"/>
                                          </p:stCondLst>
                                        </p:cTn>
                                        <p:tgtEl>
                                          <p:spTgt spid="46"/>
                                        </p:tgtEl>
                                        <p:attrNameLst>
                                          <p:attrName>style.visibility</p:attrName>
                                        </p:attrNameLst>
                                      </p:cBhvr>
                                      <p:to>
                                        <p:strVal val="visible"/>
                                      </p:to>
                                    </p:set>
                                    <p:animEffect transition="in" filter="wheel(1)">
                                      <p:cBhvr>
                                        <p:cTn id="46" dur="2000"/>
                                        <p:tgtEl>
                                          <p:spTgt spid="46"/>
                                        </p:tgtEl>
                                      </p:cBhvr>
                                    </p:animEffect>
                                  </p:childTnLst>
                                </p:cTn>
                              </p:par>
                              <p:par>
                                <p:cTn id="47" presetID="21" presetClass="entr" presetSubtype="1" fill="hold" grpId="0" nodeType="withEffect">
                                  <p:stCondLst>
                                    <p:cond delay="0"/>
                                  </p:stCondLst>
                                  <p:childTnLst>
                                    <p:set>
                                      <p:cBhvr>
                                        <p:cTn id="48" dur="1" fill="hold">
                                          <p:stCondLst>
                                            <p:cond delay="0"/>
                                          </p:stCondLst>
                                        </p:cTn>
                                        <p:tgtEl>
                                          <p:spTgt spid="49"/>
                                        </p:tgtEl>
                                        <p:attrNameLst>
                                          <p:attrName>style.visibility</p:attrName>
                                        </p:attrNameLst>
                                      </p:cBhvr>
                                      <p:to>
                                        <p:strVal val="visible"/>
                                      </p:to>
                                    </p:set>
                                    <p:animEffect transition="in" filter="wheel(1)">
                                      <p:cBhvr>
                                        <p:cTn id="49" dur="2000"/>
                                        <p:tgtEl>
                                          <p:spTgt spid="49"/>
                                        </p:tgtEl>
                                      </p:cBhvr>
                                    </p:animEffect>
                                  </p:childTnLst>
                                </p:cTn>
                              </p:par>
                              <p:par>
                                <p:cTn id="50" presetID="21" presetClass="entr" presetSubtype="1" fill="hold" grpId="0" nodeType="withEffect">
                                  <p:stCondLst>
                                    <p:cond delay="0"/>
                                  </p:stCondLst>
                                  <p:childTnLst>
                                    <p:set>
                                      <p:cBhvr>
                                        <p:cTn id="51" dur="1" fill="hold">
                                          <p:stCondLst>
                                            <p:cond delay="0"/>
                                          </p:stCondLst>
                                        </p:cTn>
                                        <p:tgtEl>
                                          <p:spTgt spid="50"/>
                                        </p:tgtEl>
                                        <p:attrNameLst>
                                          <p:attrName>style.visibility</p:attrName>
                                        </p:attrNameLst>
                                      </p:cBhvr>
                                      <p:to>
                                        <p:strVal val="visible"/>
                                      </p:to>
                                    </p:set>
                                    <p:animEffect transition="in" filter="wheel(1)">
                                      <p:cBhvr>
                                        <p:cTn id="52" dur="2000"/>
                                        <p:tgtEl>
                                          <p:spTgt spid="50"/>
                                        </p:tgtEl>
                                      </p:cBhvr>
                                    </p:animEffect>
                                  </p:childTnLst>
                                </p:cTn>
                              </p:par>
                              <p:par>
                                <p:cTn id="53" presetID="21" presetClass="entr" presetSubtype="1" fill="hold" grpId="0" nodeType="withEffect">
                                  <p:stCondLst>
                                    <p:cond delay="0"/>
                                  </p:stCondLst>
                                  <p:childTnLst>
                                    <p:set>
                                      <p:cBhvr>
                                        <p:cTn id="54" dur="1" fill="hold">
                                          <p:stCondLst>
                                            <p:cond delay="0"/>
                                          </p:stCondLst>
                                        </p:cTn>
                                        <p:tgtEl>
                                          <p:spTgt spid="51"/>
                                        </p:tgtEl>
                                        <p:attrNameLst>
                                          <p:attrName>style.visibility</p:attrName>
                                        </p:attrNameLst>
                                      </p:cBhvr>
                                      <p:to>
                                        <p:strVal val="visible"/>
                                      </p:to>
                                    </p:set>
                                    <p:animEffect transition="in" filter="wheel(1)">
                                      <p:cBhvr>
                                        <p:cTn id="55" dur="2000"/>
                                        <p:tgtEl>
                                          <p:spTgt spid="51"/>
                                        </p:tgtEl>
                                      </p:cBhvr>
                                    </p:animEffect>
                                  </p:childTnLst>
                                </p:cTn>
                              </p:par>
                              <p:par>
                                <p:cTn id="56" presetID="21" presetClass="entr" presetSubtype="1" fill="hold" grpId="0" nodeType="withEffect">
                                  <p:stCondLst>
                                    <p:cond delay="0"/>
                                  </p:stCondLst>
                                  <p:childTnLst>
                                    <p:set>
                                      <p:cBhvr>
                                        <p:cTn id="57" dur="1" fill="hold">
                                          <p:stCondLst>
                                            <p:cond delay="0"/>
                                          </p:stCondLst>
                                        </p:cTn>
                                        <p:tgtEl>
                                          <p:spTgt spid="52"/>
                                        </p:tgtEl>
                                        <p:attrNameLst>
                                          <p:attrName>style.visibility</p:attrName>
                                        </p:attrNameLst>
                                      </p:cBhvr>
                                      <p:to>
                                        <p:strVal val="visible"/>
                                      </p:to>
                                    </p:set>
                                    <p:animEffect transition="in" filter="wheel(1)">
                                      <p:cBhvr>
                                        <p:cTn id="58" dur="2000"/>
                                        <p:tgtEl>
                                          <p:spTgt spid="52"/>
                                        </p:tgtEl>
                                      </p:cBhvr>
                                    </p:animEffect>
                                  </p:childTnLst>
                                </p:cTn>
                              </p:par>
                              <p:par>
                                <p:cTn id="59" presetID="21" presetClass="entr" presetSubtype="1" fill="hold" grpId="0" nodeType="withEffect">
                                  <p:stCondLst>
                                    <p:cond delay="0"/>
                                  </p:stCondLst>
                                  <p:childTnLst>
                                    <p:set>
                                      <p:cBhvr>
                                        <p:cTn id="60" dur="1" fill="hold">
                                          <p:stCondLst>
                                            <p:cond delay="0"/>
                                          </p:stCondLst>
                                        </p:cTn>
                                        <p:tgtEl>
                                          <p:spTgt spid="53"/>
                                        </p:tgtEl>
                                        <p:attrNameLst>
                                          <p:attrName>style.visibility</p:attrName>
                                        </p:attrNameLst>
                                      </p:cBhvr>
                                      <p:to>
                                        <p:strVal val="visible"/>
                                      </p:to>
                                    </p:set>
                                    <p:animEffect transition="in" filter="wheel(1)">
                                      <p:cBhvr>
                                        <p:cTn id="61" dur="2000"/>
                                        <p:tgtEl>
                                          <p:spTgt spid="53"/>
                                        </p:tgtEl>
                                      </p:cBhvr>
                                    </p:animEffect>
                                  </p:childTnLst>
                                </p:cTn>
                              </p:par>
                              <p:par>
                                <p:cTn id="62" presetID="21" presetClass="entr" presetSubtype="1" fill="hold" grpId="0" nodeType="withEffect">
                                  <p:stCondLst>
                                    <p:cond delay="0"/>
                                  </p:stCondLst>
                                  <p:childTnLst>
                                    <p:set>
                                      <p:cBhvr>
                                        <p:cTn id="63" dur="1" fill="hold">
                                          <p:stCondLst>
                                            <p:cond delay="0"/>
                                          </p:stCondLst>
                                        </p:cTn>
                                        <p:tgtEl>
                                          <p:spTgt spid="54"/>
                                        </p:tgtEl>
                                        <p:attrNameLst>
                                          <p:attrName>style.visibility</p:attrName>
                                        </p:attrNameLst>
                                      </p:cBhvr>
                                      <p:to>
                                        <p:strVal val="visible"/>
                                      </p:to>
                                    </p:set>
                                    <p:animEffect transition="in" filter="wheel(1)">
                                      <p:cBhvr>
                                        <p:cTn id="64" dur="2000"/>
                                        <p:tgtEl>
                                          <p:spTgt spid="54"/>
                                        </p:tgtEl>
                                      </p:cBhvr>
                                    </p:animEffect>
                                  </p:childTnLst>
                                </p:cTn>
                              </p:par>
                              <p:par>
                                <p:cTn id="65" presetID="1" presetClass="entr" presetSubtype="0" fill="hold" grpId="0" nodeType="withEffect">
                                  <p:stCondLst>
                                    <p:cond delay="0"/>
                                  </p:stCondLst>
                                  <p:childTnLst>
                                    <p:set>
                                      <p:cBhvr>
                                        <p:cTn id="66" dur="1" fill="hold">
                                          <p:stCondLst>
                                            <p:cond delay="0"/>
                                          </p:stCondLst>
                                        </p:cTn>
                                        <p:tgtEl>
                                          <p:spTgt spid="6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68"/>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69"/>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70"/>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bldLvl="0" animBg="1"/>
      <p:bldP spid="37" grpId="0" bldLvl="0" animBg="1"/>
      <p:bldP spid="41" grpId="0" bldLvl="0" animBg="1"/>
      <p:bldP spid="45" grpId="0" bldLvl="0" animBg="1"/>
      <p:bldP spid="49" grpId="0" bldLvl="0" animBg="1"/>
      <p:bldP spid="50" grpId="0" bldLvl="0" animBg="1"/>
      <p:bldP spid="51" grpId="0" bldLvl="0" animBg="1"/>
      <p:bldP spid="52" grpId="0" bldLvl="0" animBg="1"/>
      <p:bldP spid="53" grpId="0" bldLvl="0" animBg="1"/>
      <p:bldP spid="54" grpId="0" bldLvl="0" animBg="1"/>
      <p:bldP spid="55" grpId="0"/>
      <p:bldP spid="56" grpId="0"/>
      <p:bldP spid="58" grpId="0"/>
      <p:bldP spid="60" grpId="0"/>
      <p:bldP spid="62" grpId="0"/>
      <p:bldP spid="67" grpId="0"/>
      <p:bldP spid="68" grpId="0"/>
      <p:bldP spid="69" grpId="0"/>
      <p:bldP spid="70" grpId="0"/>
      <p:bldP spid="7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6" name="Group 15">
            <a:extLst>
              <a:ext uri="{FF2B5EF4-FFF2-40B4-BE49-F238E27FC236}">
                <a16:creationId xmlns:a16="http://schemas.microsoft.com/office/drawing/2014/main" xmlns="" id="{5FDA6506-9098-4B9C-98C4-E7E1186B8139}"/>
              </a:ext>
            </a:extLst>
          </p:cNvPr>
          <p:cNvGrpSpPr/>
          <p:nvPr/>
        </p:nvGrpSpPr>
        <p:grpSpPr>
          <a:xfrm>
            <a:off x="-61102" y="4254751"/>
            <a:ext cx="12696116" cy="2631578"/>
            <a:chOff x="1563014" y="3368397"/>
            <a:chExt cx="9211871" cy="1909384"/>
          </a:xfrm>
        </p:grpSpPr>
        <p:sp>
          <p:nvSpPr>
            <p:cNvPr id="17" name="Freeform 26">
              <a:extLst>
                <a:ext uri="{FF2B5EF4-FFF2-40B4-BE49-F238E27FC236}">
                  <a16:creationId xmlns:a16="http://schemas.microsoft.com/office/drawing/2014/main" xmlns="" id="{9EB68288-3848-4E60-A0FB-391079B7D4C8}"/>
                </a:ext>
              </a:extLst>
            </p:cNvPr>
            <p:cNvSpPr>
              <a:spLocks noEditPoints="1"/>
            </p:cNvSpPr>
            <p:nvPr/>
          </p:nvSpPr>
          <p:spPr bwMode="auto">
            <a:xfrm flipH="1">
              <a:off x="1563014" y="4148467"/>
              <a:ext cx="953853" cy="1116584"/>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85000"/>
              </a:schemeClr>
            </a:solidFill>
            <a:ln>
              <a:noFill/>
            </a:ln>
          </p:spPr>
          <p:txBody>
            <a:bodyPr lIns="162560" tIns="81280" rIns="162560" bIns="81280"/>
            <a:lstStyle/>
            <a:p>
              <a:pPr>
                <a:defRPr/>
              </a:pPr>
              <a:endParaRPr lang="id-ID" sz="3200"/>
            </a:p>
          </p:txBody>
        </p:sp>
        <p:sp>
          <p:nvSpPr>
            <p:cNvPr id="18" name="Freeform 4">
              <a:extLst>
                <a:ext uri="{FF2B5EF4-FFF2-40B4-BE49-F238E27FC236}">
                  <a16:creationId xmlns:a16="http://schemas.microsoft.com/office/drawing/2014/main" xmlns="" id="{C6958043-9E8A-451D-A7E6-798A355E5BF2}"/>
                </a:ext>
              </a:extLst>
            </p:cNvPr>
            <p:cNvSpPr>
              <a:spLocks noEditPoints="1"/>
            </p:cNvSpPr>
            <p:nvPr/>
          </p:nvSpPr>
          <p:spPr bwMode="auto">
            <a:xfrm flipH="1">
              <a:off x="2360709" y="4148467"/>
              <a:ext cx="1053184" cy="1124096"/>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85000"/>
              </a:schemeClr>
            </a:solidFill>
            <a:ln>
              <a:noFill/>
            </a:ln>
          </p:spPr>
          <p:txBody>
            <a:bodyPr lIns="162560" tIns="81280" rIns="162560" bIns="81280"/>
            <a:lstStyle/>
            <a:p>
              <a:pPr>
                <a:defRPr/>
              </a:pPr>
              <a:endParaRPr lang="id-ID" sz="3200" dirty="0"/>
            </a:p>
          </p:txBody>
        </p:sp>
        <p:sp>
          <p:nvSpPr>
            <p:cNvPr id="19" name="Freeform 26">
              <a:extLst>
                <a:ext uri="{FF2B5EF4-FFF2-40B4-BE49-F238E27FC236}">
                  <a16:creationId xmlns:a16="http://schemas.microsoft.com/office/drawing/2014/main" xmlns="" id="{7D39D658-AF4E-45FB-B5DC-274A8339534C}"/>
                </a:ext>
              </a:extLst>
            </p:cNvPr>
            <p:cNvSpPr>
              <a:spLocks noEditPoints="1"/>
            </p:cNvSpPr>
            <p:nvPr/>
          </p:nvSpPr>
          <p:spPr bwMode="auto">
            <a:xfrm flipH="1">
              <a:off x="3239414" y="4148467"/>
              <a:ext cx="953853" cy="1116584"/>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75000"/>
              </a:schemeClr>
            </a:solidFill>
            <a:ln>
              <a:noFill/>
            </a:ln>
          </p:spPr>
          <p:txBody>
            <a:bodyPr lIns="162560" tIns="81280" rIns="162560" bIns="81280"/>
            <a:lstStyle/>
            <a:p>
              <a:pPr>
                <a:defRPr/>
              </a:pPr>
              <a:endParaRPr lang="id-ID" sz="3200"/>
            </a:p>
          </p:txBody>
        </p:sp>
        <p:sp>
          <p:nvSpPr>
            <p:cNvPr id="21" name="Freeform 26">
              <a:extLst>
                <a:ext uri="{FF2B5EF4-FFF2-40B4-BE49-F238E27FC236}">
                  <a16:creationId xmlns:a16="http://schemas.microsoft.com/office/drawing/2014/main" xmlns="" id="{D4F4491E-49A7-4F62-8052-3CEDD032FAB7}"/>
                </a:ext>
              </a:extLst>
            </p:cNvPr>
            <p:cNvSpPr>
              <a:spLocks noEditPoints="1"/>
            </p:cNvSpPr>
            <p:nvPr/>
          </p:nvSpPr>
          <p:spPr bwMode="auto">
            <a:xfrm flipH="1">
              <a:off x="7151014" y="4148467"/>
              <a:ext cx="953853" cy="1116584"/>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85000"/>
              </a:schemeClr>
            </a:solidFill>
            <a:ln>
              <a:noFill/>
            </a:ln>
          </p:spPr>
          <p:txBody>
            <a:bodyPr lIns="162560" tIns="81280" rIns="162560" bIns="81280"/>
            <a:lstStyle/>
            <a:p>
              <a:pPr>
                <a:defRPr/>
              </a:pPr>
              <a:endParaRPr lang="id-ID" sz="3200" dirty="0"/>
            </a:p>
          </p:txBody>
        </p:sp>
        <p:sp>
          <p:nvSpPr>
            <p:cNvPr id="22" name="Freeform 7">
              <a:extLst>
                <a:ext uri="{FF2B5EF4-FFF2-40B4-BE49-F238E27FC236}">
                  <a16:creationId xmlns:a16="http://schemas.microsoft.com/office/drawing/2014/main" xmlns="" id="{379848CD-DF22-461A-BA20-5709B021AD30}"/>
                </a:ext>
              </a:extLst>
            </p:cNvPr>
            <p:cNvSpPr>
              <a:spLocks noEditPoints="1"/>
            </p:cNvSpPr>
            <p:nvPr/>
          </p:nvSpPr>
          <p:spPr bwMode="auto">
            <a:xfrm flipH="1">
              <a:off x="4054043" y="4148467"/>
              <a:ext cx="1053184" cy="1124096"/>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75000"/>
              </a:schemeClr>
            </a:solidFill>
            <a:ln>
              <a:noFill/>
            </a:ln>
          </p:spPr>
          <p:txBody>
            <a:bodyPr lIns="162560" tIns="81280" rIns="162560" bIns="81280"/>
            <a:lstStyle/>
            <a:p>
              <a:pPr>
                <a:defRPr/>
              </a:pPr>
              <a:endParaRPr lang="id-ID" sz="3200" dirty="0"/>
            </a:p>
          </p:txBody>
        </p:sp>
        <p:sp>
          <p:nvSpPr>
            <p:cNvPr id="24" name="Freeform 26">
              <a:extLst>
                <a:ext uri="{FF2B5EF4-FFF2-40B4-BE49-F238E27FC236}">
                  <a16:creationId xmlns:a16="http://schemas.microsoft.com/office/drawing/2014/main" xmlns="" id="{8968E284-C4EA-4840-8F8A-BAC9719508C2}"/>
                </a:ext>
              </a:extLst>
            </p:cNvPr>
            <p:cNvSpPr>
              <a:spLocks noEditPoints="1"/>
            </p:cNvSpPr>
            <p:nvPr/>
          </p:nvSpPr>
          <p:spPr bwMode="auto">
            <a:xfrm flipH="1">
              <a:off x="4932747" y="4148467"/>
              <a:ext cx="953853" cy="1116584"/>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65000"/>
              </a:schemeClr>
            </a:solidFill>
            <a:ln>
              <a:noFill/>
            </a:ln>
          </p:spPr>
          <p:txBody>
            <a:bodyPr lIns="162560" tIns="81280" rIns="162560" bIns="81280"/>
            <a:lstStyle/>
            <a:p>
              <a:pPr>
                <a:defRPr/>
              </a:pPr>
              <a:endParaRPr lang="id-ID" sz="3200"/>
            </a:p>
          </p:txBody>
        </p:sp>
        <p:sp>
          <p:nvSpPr>
            <p:cNvPr id="25" name="Freeform 6">
              <a:extLst>
                <a:ext uri="{FF2B5EF4-FFF2-40B4-BE49-F238E27FC236}">
                  <a16:creationId xmlns:a16="http://schemas.microsoft.com/office/drawing/2014/main" xmlns="" id="{CE640C63-9C53-4DA8-B781-72B606C305CD}"/>
                </a:ext>
              </a:extLst>
            </p:cNvPr>
            <p:cNvSpPr>
              <a:spLocks noEditPoints="1"/>
            </p:cNvSpPr>
            <p:nvPr/>
          </p:nvSpPr>
          <p:spPr bwMode="auto">
            <a:xfrm flipH="1">
              <a:off x="6228148" y="4148467"/>
              <a:ext cx="1053184" cy="1124096"/>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65000"/>
              </a:schemeClr>
            </a:solidFill>
            <a:ln>
              <a:noFill/>
            </a:ln>
          </p:spPr>
          <p:txBody>
            <a:bodyPr lIns="162560" tIns="81280" rIns="162560" bIns="81280"/>
            <a:lstStyle/>
            <a:p>
              <a:pPr>
                <a:defRPr/>
              </a:pPr>
              <a:endParaRPr lang="id-ID" sz="3200" dirty="0"/>
            </a:p>
          </p:txBody>
        </p:sp>
        <p:sp>
          <p:nvSpPr>
            <p:cNvPr id="27" name="Freeform 6">
              <a:extLst>
                <a:ext uri="{FF2B5EF4-FFF2-40B4-BE49-F238E27FC236}">
                  <a16:creationId xmlns:a16="http://schemas.microsoft.com/office/drawing/2014/main" xmlns="" id="{3161DB20-0337-4837-9593-886C10A5A83B}"/>
                </a:ext>
              </a:extLst>
            </p:cNvPr>
            <p:cNvSpPr>
              <a:spLocks noEditPoints="1"/>
            </p:cNvSpPr>
            <p:nvPr/>
          </p:nvSpPr>
          <p:spPr bwMode="auto">
            <a:xfrm flipH="1">
              <a:off x="5218586" y="3368397"/>
              <a:ext cx="1788935" cy="1909384"/>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accent5"/>
            </a:solidFill>
            <a:ln>
              <a:noFill/>
            </a:ln>
          </p:spPr>
          <p:txBody>
            <a:bodyPr lIns="162560" tIns="81280" rIns="162560" bIns="81280"/>
            <a:lstStyle/>
            <a:p>
              <a:pPr>
                <a:defRPr/>
              </a:pPr>
              <a:endParaRPr lang="id-ID" sz="3200" dirty="0"/>
            </a:p>
          </p:txBody>
        </p:sp>
        <p:sp>
          <p:nvSpPr>
            <p:cNvPr id="28" name="Freeform 26">
              <a:extLst>
                <a:ext uri="{FF2B5EF4-FFF2-40B4-BE49-F238E27FC236}">
                  <a16:creationId xmlns:a16="http://schemas.microsoft.com/office/drawing/2014/main" xmlns="" id="{3CB3B4A9-3E87-4D8B-9BF4-1E8843F3A4DD}"/>
                </a:ext>
              </a:extLst>
            </p:cNvPr>
            <p:cNvSpPr>
              <a:spLocks noEditPoints="1"/>
            </p:cNvSpPr>
            <p:nvPr/>
          </p:nvSpPr>
          <p:spPr bwMode="auto">
            <a:xfrm flipH="1">
              <a:off x="8912080" y="4148467"/>
              <a:ext cx="953853" cy="1116584"/>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85000"/>
              </a:schemeClr>
            </a:solidFill>
            <a:ln>
              <a:noFill/>
            </a:ln>
          </p:spPr>
          <p:txBody>
            <a:bodyPr lIns="162560" tIns="81280" rIns="162560" bIns="81280"/>
            <a:lstStyle/>
            <a:p>
              <a:pPr>
                <a:defRPr/>
              </a:pPr>
              <a:endParaRPr lang="id-ID" sz="3200"/>
            </a:p>
          </p:txBody>
        </p:sp>
        <p:sp>
          <p:nvSpPr>
            <p:cNvPr id="30" name="Freeform 6">
              <a:extLst>
                <a:ext uri="{FF2B5EF4-FFF2-40B4-BE49-F238E27FC236}">
                  <a16:creationId xmlns:a16="http://schemas.microsoft.com/office/drawing/2014/main" xmlns="" id="{88C48D47-DA92-4083-8539-0B2FFECC964F}"/>
                </a:ext>
              </a:extLst>
            </p:cNvPr>
            <p:cNvSpPr>
              <a:spLocks noEditPoints="1"/>
            </p:cNvSpPr>
            <p:nvPr/>
          </p:nvSpPr>
          <p:spPr bwMode="auto">
            <a:xfrm flipH="1">
              <a:off x="7989215" y="4148467"/>
              <a:ext cx="1053184" cy="1124096"/>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75000"/>
              </a:schemeClr>
            </a:solidFill>
            <a:ln>
              <a:noFill/>
            </a:ln>
          </p:spPr>
          <p:txBody>
            <a:bodyPr lIns="162560" tIns="81280" rIns="162560" bIns="81280"/>
            <a:lstStyle/>
            <a:p>
              <a:pPr>
                <a:defRPr/>
              </a:pPr>
              <a:endParaRPr lang="id-ID" sz="3200" dirty="0"/>
            </a:p>
          </p:txBody>
        </p:sp>
        <p:sp>
          <p:nvSpPr>
            <p:cNvPr id="41" name="Freeform 6">
              <a:extLst>
                <a:ext uri="{FF2B5EF4-FFF2-40B4-BE49-F238E27FC236}">
                  <a16:creationId xmlns:a16="http://schemas.microsoft.com/office/drawing/2014/main" xmlns="" id="{6BA0DEDF-5C81-4329-AB65-801B5A4CA15C}"/>
                </a:ext>
              </a:extLst>
            </p:cNvPr>
            <p:cNvSpPr>
              <a:spLocks noEditPoints="1"/>
            </p:cNvSpPr>
            <p:nvPr/>
          </p:nvSpPr>
          <p:spPr bwMode="auto">
            <a:xfrm flipH="1">
              <a:off x="9721701" y="4148467"/>
              <a:ext cx="1053184" cy="1124096"/>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85000"/>
              </a:schemeClr>
            </a:solidFill>
            <a:ln>
              <a:noFill/>
            </a:ln>
          </p:spPr>
          <p:txBody>
            <a:bodyPr lIns="162560" tIns="81280" rIns="162560" bIns="81280"/>
            <a:lstStyle/>
            <a:p>
              <a:pPr>
                <a:defRPr/>
              </a:pPr>
              <a:endParaRPr lang="id-ID" sz="3200" dirty="0"/>
            </a:p>
          </p:txBody>
        </p:sp>
      </p:grpSp>
      <p:cxnSp>
        <p:nvCxnSpPr>
          <p:cNvPr id="42" name="Straight Connector 41">
            <a:extLst>
              <a:ext uri="{FF2B5EF4-FFF2-40B4-BE49-F238E27FC236}">
                <a16:creationId xmlns:a16="http://schemas.microsoft.com/office/drawing/2014/main" xmlns="" id="{B8562289-2547-42C0-9F08-2F884F6A6935}"/>
              </a:ext>
            </a:extLst>
          </p:cNvPr>
          <p:cNvCxnSpPr>
            <a:cxnSpLocks/>
          </p:cNvCxnSpPr>
          <p:nvPr/>
        </p:nvCxnSpPr>
        <p:spPr>
          <a:xfrm flipV="1">
            <a:off x="6150154" y="3459804"/>
            <a:ext cx="0" cy="556891"/>
          </a:xfrm>
          <a:prstGeom prst="line">
            <a:avLst/>
          </a:prstGeom>
          <a:ln w="28575" cmpd="sng">
            <a:solidFill>
              <a:schemeClr val="accent5"/>
            </a:solidFill>
            <a:prstDash val="sysDot"/>
            <a:headEnd type="oval" w="sm" len="sm"/>
            <a:tailEnd type="triangle" w="med" len="med"/>
          </a:ln>
        </p:spPr>
        <p:style>
          <a:lnRef idx="1">
            <a:schemeClr val="dk1"/>
          </a:lnRef>
          <a:fillRef idx="0">
            <a:schemeClr val="dk1"/>
          </a:fillRef>
          <a:effectRef idx="0">
            <a:schemeClr val="dk1"/>
          </a:effectRef>
          <a:fontRef idx="minor">
            <a:schemeClr val="tx1"/>
          </a:fontRef>
        </p:style>
      </p:cxnSp>
      <p:sp>
        <p:nvSpPr>
          <p:cNvPr id="23" name="文本框 38">
            <a:extLst>
              <a:ext uri="{FF2B5EF4-FFF2-40B4-BE49-F238E27FC236}">
                <a16:creationId xmlns:a16="http://schemas.microsoft.com/office/drawing/2014/main" xmlns="" id="{562C99B3-ECA2-4575-9E5F-42319406AA01}"/>
              </a:ext>
            </a:extLst>
          </p:cNvPr>
          <p:cNvSpPr txBox="1"/>
          <p:nvPr/>
        </p:nvSpPr>
        <p:spPr>
          <a:xfrm>
            <a:off x="136946" y="831893"/>
            <a:ext cx="7102092" cy="928372"/>
          </a:xfrm>
          <a:prstGeom prst="rect">
            <a:avLst/>
          </a:prstGeom>
          <a:noFill/>
        </p:spPr>
        <p:txBody>
          <a:bodyPr wrap="none" lIns="96434" tIns="48217" rIns="96434" bIns="48217" rtlCol="0">
            <a:spAutoFit/>
          </a:bodyPr>
          <a:lstStyle/>
          <a:p>
            <a:pPr defTabSz="963930"/>
            <a:r>
              <a:rPr lang="zh-CN" altLang="en-US" sz="3600" b="1" dirty="0">
                <a:solidFill>
                  <a:srgbClr val="006494"/>
                </a:solidFill>
                <a:latin typeface="Roboto" panose="02000000000000000000" pitchFamily="2" charset="0"/>
                <a:ea typeface="YouYuan" panose="02010509060101010101"/>
                <a:cs typeface="Roboto" panose="02000000000000000000" pitchFamily="2" charset="0"/>
                <a:sym typeface="+mn-lt"/>
              </a:rPr>
              <a:t>云</a:t>
            </a:r>
            <a:r>
              <a:rPr lang="en-GB" altLang="zh-CN" sz="3600" b="1"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A – </a:t>
            </a:r>
            <a:r>
              <a:rPr lang="zh-CN" altLang="en-US" sz="3600" b="1" dirty="0">
                <a:solidFill>
                  <a:srgbClr val="006494"/>
                </a:solidFill>
                <a:latin typeface="Roboto" panose="02000000000000000000" pitchFamily="2" charset="0"/>
                <a:cs typeface="Roboto" panose="02000000000000000000" pitchFamily="2" charset="0"/>
                <a:sym typeface="+mn-lt"/>
              </a:rPr>
              <a:t>存储</a:t>
            </a:r>
            <a:r>
              <a:rPr lang="en-GB" altLang="zh-CN" sz="3600" b="1"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 Domain Hijacking</a:t>
            </a:r>
            <a:r>
              <a:rPr lang="zh-CN" altLang="en-US" sz="3600" b="1" dirty="0">
                <a:solidFill>
                  <a:srgbClr val="006494"/>
                </a:solidFill>
                <a:latin typeface="Roboto" panose="02000000000000000000" pitchFamily="2" charset="0"/>
                <a:ea typeface="YouYuan" panose="02010509060101010101"/>
                <a:cs typeface="Roboto" panose="02000000000000000000" pitchFamily="2" charset="0"/>
                <a:sym typeface="+mn-lt"/>
              </a:rPr>
              <a:t>方法</a:t>
            </a:r>
            <a:endParaRPr lang="en-GB" altLang="zh-CN" sz="3600" b="1" dirty="0">
              <a:solidFill>
                <a:srgbClr val="006494"/>
              </a:solidFill>
              <a:latin typeface="Roboto" panose="02000000000000000000" pitchFamily="2" charset="0"/>
              <a:ea typeface="YouYuan" panose="02010509060101010101"/>
              <a:cs typeface="Roboto" panose="02000000000000000000" pitchFamily="2" charset="0"/>
              <a:sym typeface="+mn-lt"/>
            </a:endParaRPr>
          </a:p>
          <a:p>
            <a:endParaRPr lang="en-US" dirty="0">
              <a:solidFill>
                <a:srgbClr val="006494"/>
              </a:solidFill>
              <a:latin typeface="Roboto" panose="02000000000000000000" pitchFamily="2" charset="0"/>
              <a:ea typeface="Roboto" panose="02000000000000000000" pitchFamily="2" charset="0"/>
              <a:cs typeface="Roboto" panose="02000000000000000000" pitchFamily="2" charset="0"/>
            </a:endParaRPr>
          </a:p>
        </p:txBody>
      </p:sp>
      <p:sp>
        <p:nvSpPr>
          <p:cNvPr id="26" name="矩形 19">
            <a:extLst>
              <a:ext uri="{FF2B5EF4-FFF2-40B4-BE49-F238E27FC236}">
                <a16:creationId xmlns:a16="http://schemas.microsoft.com/office/drawing/2014/main" xmlns="" id="{A668FEA0-59EF-4C68-8948-7F9F6F5A08AC}"/>
              </a:ext>
            </a:extLst>
          </p:cNvPr>
          <p:cNvSpPr/>
          <p:nvPr/>
        </p:nvSpPr>
        <p:spPr>
          <a:xfrm>
            <a:off x="4030642" y="2346973"/>
            <a:ext cx="4358549" cy="923330"/>
          </a:xfrm>
          <a:prstGeom prst="rect">
            <a:avLst/>
          </a:prstGeom>
        </p:spPr>
        <p:txBody>
          <a:bodyPr wrap="square">
            <a:spAutoFit/>
          </a:bodyPr>
          <a:lstStyle/>
          <a:p>
            <a:pPr defTabSz="963930"/>
            <a:r>
              <a:rPr lang="zh-CN" altLang="en-US" sz="5400" dirty="0">
                <a:solidFill>
                  <a:srgbClr val="006494"/>
                </a:solidFill>
                <a:ea typeface="YouYuan" panose="02010509060101010101"/>
                <a:cs typeface="+mn-ea"/>
                <a:sym typeface="+mn-lt"/>
              </a:rPr>
              <a:t>演示给我们看！</a:t>
            </a:r>
          </a:p>
        </p:txBody>
      </p:sp>
      <p:sp>
        <p:nvSpPr>
          <p:cNvPr id="20" name="矩形 19">
            <a:extLst>
              <a:ext uri="{FF2B5EF4-FFF2-40B4-BE49-F238E27FC236}">
                <a16:creationId xmlns:a16="http://schemas.microsoft.com/office/drawing/2014/main" xmlns="" id="{1A66D996-A9AC-40E3-B6FC-F7FA34560D18}"/>
              </a:ext>
            </a:extLst>
          </p:cNvPr>
          <p:cNvSpPr/>
          <p:nvPr/>
        </p:nvSpPr>
        <p:spPr>
          <a:xfrm>
            <a:off x="224630" y="1485684"/>
            <a:ext cx="4358549" cy="369332"/>
          </a:xfrm>
          <a:prstGeom prst="rect">
            <a:avLst/>
          </a:prstGeom>
        </p:spPr>
        <p:txBody>
          <a:bodyPr wrap="square">
            <a:spAutoFit/>
          </a:bodyPr>
          <a:lstStyle/>
          <a:p>
            <a:pPr defTabSz="963930"/>
            <a:r>
              <a:rPr lang="zh-CN" altLang="en-US" dirty="0">
                <a:solidFill>
                  <a:srgbClr val="006494"/>
                </a:solidFill>
                <a:ea typeface="YouYuan" panose="02010509060101010101"/>
                <a:cs typeface="+mn-ea"/>
                <a:sym typeface="+mn-lt"/>
              </a:rPr>
              <a:t>劫持使用云</a:t>
            </a:r>
            <a:r>
              <a:rPr lang="en-US" altLang="zh-CN" dirty="0">
                <a:solidFill>
                  <a:srgbClr val="006494"/>
                </a:solidFill>
                <a:ea typeface="YouYuan" panose="02010509060101010101"/>
                <a:cs typeface="+mn-ea"/>
                <a:sym typeface="+mn-lt"/>
              </a:rPr>
              <a:t>A</a:t>
            </a:r>
            <a:r>
              <a:rPr lang="zh-CN" altLang="en-US" dirty="0">
                <a:solidFill>
                  <a:srgbClr val="006494"/>
                </a:solidFill>
                <a:ea typeface="YouYuan" panose="02010509060101010101"/>
                <a:cs typeface="+mn-ea"/>
                <a:sym typeface="+mn-lt"/>
              </a:rPr>
              <a:t>的域名</a:t>
            </a:r>
          </a:p>
        </p:txBody>
      </p:sp>
    </p:spTree>
    <p:extLst>
      <p:ext uri="{BB962C8B-B14F-4D97-AF65-F5344CB8AC3E}">
        <p14:creationId xmlns:p14="http://schemas.microsoft.com/office/powerpoint/2010/main" val="1947426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2000" fill="hold"/>
                                        <p:tgtEl>
                                          <p:spTgt spid="16"/>
                                        </p:tgtEl>
                                        <p:attrNameLst>
                                          <p:attrName>ppt_x</p:attrName>
                                        </p:attrNameLst>
                                      </p:cBhvr>
                                      <p:tavLst>
                                        <p:tav tm="0">
                                          <p:val>
                                            <p:strVal val="#ppt_x"/>
                                          </p:val>
                                        </p:tav>
                                        <p:tav tm="100000">
                                          <p:val>
                                            <p:strVal val="#ppt_x"/>
                                          </p:val>
                                        </p:tav>
                                      </p:tavLst>
                                    </p:anim>
                                    <p:anim calcmode="lin" valueType="num">
                                      <p:cBhvr additive="base">
                                        <p:cTn id="8" dur="20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文本框 5"/>
          <p:cNvSpPr txBox="1"/>
          <p:nvPr/>
        </p:nvSpPr>
        <p:spPr>
          <a:xfrm>
            <a:off x="1211424" y="2551837"/>
            <a:ext cx="9769151" cy="2585323"/>
          </a:xfrm>
          <a:prstGeom prst="rect">
            <a:avLst/>
          </a:prstGeom>
          <a:solidFill>
            <a:schemeClr val="bg1">
              <a:alpha val="0"/>
            </a:schemeClr>
          </a:solidFill>
        </p:spPr>
        <p:txBody>
          <a:bodyPr wrap="square" rtlCol="0">
            <a:spAutoFit/>
          </a:bodyPr>
          <a:lstStyle/>
          <a:p>
            <a:pPr algn="ctr"/>
            <a:r>
              <a:rPr lang="en-GB" altLang="zh-CN" sz="5400" b="1" dirty="0" err="1">
                <a:solidFill>
                  <a:schemeClr val="bg1"/>
                </a:solidFill>
                <a:latin typeface="Roboto" panose="02000000000000000000" pitchFamily="2" charset="0"/>
                <a:ea typeface="Roboto" panose="02000000000000000000" pitchFamily="2" charset="0"/>
                <a:cs typeface="Roboto" panose="02000000000000000000" pitchFamily="2" charset="0"/>
              </a:rPr>
              <a:t>Cloudjacking</a:t>
            </a:r>
            <a:r>
              <a:rPr lang="en-GB" altLang="zh-CN" sz="5400" b="1" dirty="0">
                <a:solidFill>
                  <a:schemeClr val="bg1"/>
                </a:solidFill>
                <a:latin typeface="Roboto" panose="02000000000000000000" pitchFamily="2" charset="0"/>
                <a:ea typeface="Roboto" panose="02000000000000000000" pitchFamily="2" charset="0"/>
                <a:cs typeface="Roboto" panose="02000000000000000000" pitchFamily="2" charset="0"/>
              </a:rPr>
              <a:t> </a:t>
            </a:r>
          </a:p>
          <a:p>
            <a:pPr algn="ctr"/>
            <a:r>
              <a:rPr lang="en-GB" altLang="zh-CN" sz="5400" b="1" dirty="0">
                <a:solidFill>
                  <a:schemeClr val="bg1"/>
                </a:solidFill>
                <a:latin typeface="Roboto" panose="02000000000000000000" pitchFamily="2" charset="0"/>
                <a:ea typeface="Roboto" panose="02000000000000000000" pitchFamily="2" charset="0"/>
                <a:cs typeface="Roboto" panose="02000000000000000000" pitchFamily="2" charset="0"/>
              </a:rPr>
              <a:t>for Command and Control</a:t>
            </a:r>
          </a:p>
          <a:p>
            <a:pPr algn="ctr"/>
            <a:endParaRPr kumimoji="1" lang="zh-CN" altLang="en-US" sz="5400" dirty="0">
              <a:solidFill>
                <a:schemeClr val="bg1"/>
              </a:solidFill>
              <a:latin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349576871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28"/>
          <p:cNvGrpSpPr/>
          <p:nvPr/>
        </p:nvGrpSpPr>
        <p:grpSpPr>
          <a:xfrm>
            <a:off x="3844283" y="2445914"/>
            <a:ext cx="4182899" cy="4099278"/>
            <a:chOff x="3303051" y="1462582"/>
            <a:chExt cx="2701838" cy="2589109"/>
          </a:xfrm>
        </p:grpSpPr>
        <p:grpSp>
          <p:nvGrpSpPr>
            <p:cNvPr id="10" name="组合 3"/>
            <p:cNvGrpSpPr/>
            <p:nvPr/>
          </p:nvGrpSpPr>
          <p:grpSpPr>
            <a:xfrm>
              <a:off x="4180736" y="1574257"/>
              <a:ext cx="1824153" cy="1824153"/>
              <a:chOff x="14382607" y="3858443"/>
              <a:chExt cx="4864408" cy="4864408"/>
            </a:xfrm>
          </p:grpSpPr>
          <p:sp>
            <p:nvSpPr>
              <p:cNvPr id="28" name="椭圆 27"/>
              <p:cNvSpPr/>
              <p:nvPr/>
            </p:nvSpPr>
            <p:spPr>
              <a:xfrm>
                <a:off x="14791898" y="4248047"/>
                <a:ext cx="4144194" cy="4144194"/>
              </a:xfrm>
              <a:prstGeom prst="ellipse">
                <a:avLst/>
              </a:prstGeom>
              <a:solidFill>
                <a:srgbClr val="06A5BB">
                  <a:alpha val="80000"/>
                </a:srgbClr>
              </a:solidFill>
              <a:ln>
                <a:noFill/>
              </a:ln>
              <a:effectLst>
                <a:outerShdw blurRad="38100" dist="38100" algn="ctr" rotWithShape="0">
                  <a:srgbClr val="0000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29" name="椭圆 28"/>
              <p:cNvSpPr/>
              <p:nvPr/>
            </p:nvSpPr>
            <p:spPr>
              <a:xfrm>
                <a:off x="14382607" y="3858443"/>
                <a:ext cx="4864408" cy="4864408"/>
              </a:xfrm>
              <a:prstGeom prst="ellipse">
                <a:avLst/>
              </a:prstGeom>
              <a:noFill/>
              <a:ln>
                <a:solidFill>
                  <a:schemeClr val="accent1">
                    <a:alpha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11" name="组合 4"/>
            <p:cNvGrpSpPr/>
            <p:nvPr/>
          </p:nvGrpSpPr>
          <p:grpSpPr>
            <a:xfrm>
              <a:off x="4260162" y="3126036"/>
              <a:ext cx="619583" cy="619583"/>
              <a:chOff x="14594416" y="7996509"/>
              <a:chExt cx="1652222" cy="1652220"/>
            </a:xfrm>
          </p:grpSpPr>
          <p:sp>
            <p:nvSpPr>
              <p:cNvPr id="26" name="椭圆 25"/>
              <p:cNvSpPr/>
              <p:nvPr/>
            </p:nvSpPr>
            <p:spPr>
              <a:xfrm>
                <a:off x="14721832" y="8107171"/>
                <a:ext cx="1407597" cy="1407597"/>
              </a:xfrm>
              <a:prstGeom prst="ellipse">
                <a:avLst/>
              </a:prstGeom>
              <a:solidFill>
                <a:schemeClr val="accent3">
                  <a:alpha val="80000"/>
                </a:schemeClr>
              </a:solidFill>
              <a:ln>
                <a:noFill/>
              </a:ln>
              <a:effectLst>
                <a:outerShdw blurRad="38100" dist="38100" algn="ctr" rotWithShape="0">
                  <a:srgbClr val="0000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27" name="椭圆 26"/>
              <p:cNvSpPr/>
              <p:nvPr/>
            </p:nvSpPr>
            <p:spPr>
              <a:xfrm>
                <a:off x="14594416" y="7996509"/>
                <a:ext cx="1652222" cy="1652220"/>
              </a:xfrm>
              <a:prstGeom prst="ellipse">
                <a:avLst/>
              </a:prstGeom>
              <a:noFill/>
              <a:ln>
                <a:solidFill>
                  <a:schemeClr val="accent1">
                    <a:alpha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grpSp>
        <p:grpSp>
          <p:nvGrpSpPr>
            <p:cNvPr id="12" name="组合 5"/>
            <p:cNvGrpSpPr/>
            <p:nvPr/>
          </p:nvGrpSpPr>
          <p:grpSpPr>
            <a:xfrm>
              <a:off x="3303051" y="1886192"/>
              <a:ext cx="1534102" cy="1534102"/>
              <a:chOff x="12042112" y="4690267"/>
              <a:chExt cx="4090937" cy="4090937"/>
            </a:xfrm>
          </p:grpSpPr>
          <p:sp>
            <p:nvSpPr>
              <p:cNvPr id="24" name="椭圆 23"/>
              <p:cNvSpPr/>
              <p:nvPr/>
            </p:nvSpPr>
            <p:spPr>
              <a:xfrm>
                <a:off x="12384220" y="4995355"/>
                <a:ext cx="3485241" cy="3485243"/>
              </a:xfrm>
              <a:prstGeom prst="ellipse">
                <a:avLst/>
              </a:prstGeom>
              <a:solidFill>
                <a:schemeClr val="accent1">
                  <a:alpha val="80000"/>
                </a:schemeClr>
              </a:solidFill>
              <a:ln>
                <a:noFill/>
              </a:ln>
              <a:effectLst>
                <a:outerShdw blurRad="38100" dist="38100" algn="ctr" rotWithShape="0">
                  <a:srgbClr val="000000">
                    <a:alpha val="23000"/>
                  </a:srgb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25" name="椭圆 24"/>
              <p:cNvSpPr/>
              <p:nvPr/>
            </p:nvSpPr>
            <p:spPr>
              <a:xfrm>
                <a:off x="12042112" y="4690267"/>
                <a:ext cx="4090937" cy="4090937"/>
              </a:xfrm>
              <a:prstGeom prst="ellipse">
                <a:avLst/>
              </a:prstGeom>
              <a:noFill/>
              <a:ln>
                <a:solidFill>
                  <a:schemeClr val="accent1">
                    <a:alpha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grpSp>
        <p:cxnSp>
          <p:nvCxnSpPr>
            <p:cNvPr id="13" name="直接连接符 6"/>
            <p:cNvCxnSpPr/>
            <p:nvPr/>
          </p:nvCxnSpPr>
          <p:spPr>
            <a:xfrm flipH="1">
              <a:off x="5178321" y="1480079"/>
              <a:ext cx="437672" cy="878860"/>
            </a:xfrm>
            <a:prstGeom prst="line">
              <a:avLst/>
            </a:prstGeom>
            <a:ln w="12700" cap="flat" cmpd="sng" algn="ctr">
              <a:solidFill>
                <a:schemeClr val="accent2">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4" name="椭圆 13"/>
            <p:cNvSpPr/>
            <p:nvPr/>
          </p:nvSpPr>
          <p:spPr>
            <a:xfrm>
              <a:off x="5580017" y="1462582"/>
              <a:ext cx="71951" cy="71951"/>
            </a:xfrm>
            <a:prstGeom prst="ellipse">
              <a:avLst/>
            </a:prstGeom>
            <a:solidFill>
              <a:schemeClr val="accent2">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15" name="直接连接符 9"/>
            <p:cNvCxnSpPr/>
            <p:nvPr/>
          </p:nvCxnSpPr>
          <p:spPr>
            <a:xfrm>
              <a:off x="3432259" y="1785704"/>
              <a:ext cx="553660" cy="723214"/>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16" name="椭圆 15"/>
            <p:cNvSpPr/>
            <p:nvPr/>
          </p:nvSpPr>
          <p:spPr>
            <a:xfrm>
              <a:off x="3390311" y="1733867"/>
              <a:ext cx="71951" cy="7195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18" name="直接连接符 12"/>
            <p:cNvCxnSpPr/>
            <p:nvPr/>
          </p:nvCxnSpPr>
          <p:spPr>
            <a:xfrm>
              <a:off x="4584392" y="3292500"/>
              <a:ext cx="553660" cy="723214"/>
            </a:xfrm>
            <a:prstGeom prst="line">
              <a:avLst/>
            </a:prstGeom>
            <a:ln w="12700" cap="flat" cmpd="sng" algn="ctr">
              <a:solidFill>
                <a:schemeClr val="accent3">
                  <a:lumMod val="100000"/>
                </a:schemeClr>
              </a:solidFill>
              <a:prstDash val="solid"/>
              <a:miter lim="800000"/>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9" name="椭圆 18"/>
            <p:cNvSpPr/>
            <p:nvPr/>
          </p:nvSpPr>
          <p:spPr>
            <a:xfrm>
              <a:off x="5106271" y="3979740"/>
              <a:ext cx="71951" cy="71951"/>
            </a:xfrm>
            <a:prstGeom prst="ellipse">
              <a:avLst/>
            </a:prstGeom>
            <a:solidFill>
              <a:schemeClr val="accent3">
                <a:lumMod val="10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solidFill>
                  <a:schemeClr val="bg1">
                    <a:lumMod val="50000"/>
                  </a:schemeClr>
                </a:solidFill>
                <a:latin typeface="微软雅黑" panose="020B0503020204020204" pitchFamily="34" charset="-122"/>
                <a:ea typeface="微软雅黑" panose="020B0503020204020204" pitchFamily="34" charset="-122"/>
              </a:endParaRPr>
            </a:p>
          </p:txBody>
        </p:sp>
        <p:sp>
          <p:nvSpPr>
            <p:cNvPr id="21" name="椭圆 20"/>
            <p:cNvSpPr/>
            <p:nvPr/>
          </p:nvSpPr>
          <p:spPr>
            <a:xfrm>
              <a:off x="4771957" y="2144244"/>
              <a:ext cx="686934" cy="68693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de-DE" sz="1500" dirty="0">
                  <a:solidFill>
                    <a:schemeClr val="bg1">
                      <a:lumMod val="50000"/>
                    </a:schemeClr>
                  </a:solidFill>
                  <a:latin typeface="微软雅黑" panose="020B0503020204020204" pitchFamily="34" charset="-122"/>
                  <a:ea typeface="微软雅黑" panose="020B0503020204020204" pitchFamily="34" charset="-122"/>
                </a:rPr>
                <a:t>5944</a:t>
              </a:r>
            </a:p>
          </p:txBody>
        </p:sp>
        <p:sp>
          <p:nvSpPr>
            <p:cNvPr id="22" name="椭圆 21"/>
            <p:cNvSpPr/>
            <p:nvPr/>
          </p:nvSpPr>
          <p:spPr>
            <a:xfrm>
              <a:off x="3736200" y="2302732"/>
              <a:ext cx="701020" cy="70102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de-DE" sz="1500" dirty="0">
                  <a:solidFill>
                    <a:schemeClr val="bg1">
                      <a:lumMod val="50000"/>
                    </a:schemeClr>
                  </a:solidFill>
                  <a:latin typeface="微软雅黑" panose="020B0503020204020204" pitchFamily="34" charset="-122"/>
                  <a:ea typeface="微软雅黑" panose="020B0503020204020204" pitchFamily="34" charset="-122"/>
                </a:rPr>
                <a:t>4083</a:t>
              </a:r>
            </a:p>
          </p:txBody>
        </p:sp>
        <p:sp>
          <p:nvSpPr>
            <p:cNvPr id="23" name="椭圆 22"/>
            <p:cNvSpPr/>
            <p:nvPr/>
          </p:nvSpPr>
          <p:spPr>
            <a:xfrm>
              <a:off x="4379081" y="3224384"/>
              <a:ext cx="397622" cy="39762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r>
                <a:rPr lang="de-DE" sz="900" dirty="0">
                  <a:solidFill>
                    <a:schemeClr val="bg1">
                      <a:lumMod val="50000"/>
                    </a:schemeClr>
                  </a:solidFill>
                  <a:latin typeface="微软雅黑" panose="020B0503020204020204" pitchFamily="34" charset="-122"/>
                  <a:ea typeface="微软雅黑" panose="020B0503020204020204" pitchFamily="34" charset="-122"/>
                </a:rPr>
                <a:t>148</a:t>
              </a:r>
            </a:p>
          </p:txBody>
        </p:sp>
      </p:grpSp>
      <p:sp>
        <p:nvSpPr>
          <p:cNvPr id="30" name="矩形 19">
            <a:extLst>
              <a:ext uri="{FF2B5EF4-FFF2-40B4-BE49-F238E27FC236}">
                <a16:creationId xmlns:a16="http://schemas.microsoft.com/office/drawing/2014/main" xmlns="" id="{246154FE-8CB0-4521-A578-C7AFF9981AE7}"/>
              </a:ext>
            </a:extLst>
          </p:cNvPr>
          <p:cNvSpPr/>
          <p:nvPr/>
        </p:nvSpPr>
        <p:spPr>
          <a:xfrm>
            <a:off x="227438" y="812944"/>
            <a:ext cx="4708667" cy="646331"/>
          </a:xfrm>
          <a:prstGeom prst="rect">
            <a:avLst/>
          </a:prstGeom>
        </p:spPr>
        <p:txBody>
          <a:bodyPr wrap="square">
            <a:spAutoFit/>
          </a:bodyPr>
          <a:lstStyle/>
          <a:p>
            <a:pPr defTabSz="963930"/>
            <a:r>
              <a:rPr lang="en-US" altLang="zh-CN" sz="3600" b="1" dirty="0">
                <a:solidFill>
                  <a:srgbClr val="006494"/>
                </a:solidFill>
                <a:ea typeface="YouYuan" panose="02010509060101010101"/>
                <a:cs typeface="+mn-ea"/>
                <a:sym typeface="+mn-lt"/>
              </a:rPr>
              <a:t>24</a:t>
            </a:r>
            <a:r>
              <a:rPr lang="zh-CN" altLang="en-US" sz="3600" b="1" dirty="0">
                <a:solidFill>
                  <a:srgbClr val="006494"/>
                </a:solidFill>
                <a:ea typeface="YouYuan" panose="02010509060101010101"/>
                <a:cs typeface="+mn-ea"/>
                <a:sym typeface="+mn-lt"/>
              </a:rPr>
              <a:t>小时 </a:t>
            </a:r>
            <a:r>
              <a:rPr lang="en-US" altLang="zh-CN" sz="3600" b="1" dirty="0">
                <a:solidFill>
                  <a:srgbClr val="006494"/>
                </a:solidFill>
                <a:ea typeface="YouYuan" panose="02010509060101010101"/>
                <a:cs typeface="+mn-ea"/>
                <a:sym typeface="+mn-lt"/>
              </a:rPr>
              <a:t>– </a:t>
            </a:r>
            <a:r>
              <a:rPr lang="zh-CN" altLang="en-US" sz="3600" b="1" dirty="0">
                <a:solidFill>
                  <a:srgbClr val="006494"/>
                </a:solidFill>
                <a:ea typeface="YouYuan" panose="02010509060101010101"/>
                <a:cs typeface="+mn-ea"/>
                <a:sym typeface="+mn-lt"/>
              </a:rPr>
              <a:t>研究的结果！</a:t>
            </a:r>
          </a:p>
        </p:txBody>
      </p:sp>
      <p:sp>
        <p:nvSpPr>
          <p:cNvPr id="32" name="矩形 19">
            <a:extLst>
              <a:ext uri="{FF2B5EF4-FFF2-40B4-BE49-F238E27FC236}">
                <a16:creationId xmlns:a16="http://schemas.microsoft.com/office/drawing/2014/main" xmlns="" id="{9C77CE04-0D48-4F4A-B0E4-BB20FD3BC404}"/>
              </a:ext>
            </a:extLst>
          </p:cNvPr>
          <p:cNvSpPr/>
          <p:nvPr/>
        </p:nvSpPr>
        <p:spPr>
          <a:xfrm>
            <a:off x="629861" y="2373023"/>
            <a:ext cx="5017904" cy="461665"/>
          </a:xfrm>
          <a:prstGeom prst="rect">
            <a:avLst/>
          </a:prstGeom>
        </p:spPr>
        <p:txBody>
          <a:bodyPr wrap="square">
            <a:spAutoFit/>
          </a:bodyPr>
          <a:lstStyle/>
          <a:p>
            <a:pPr defTabSz="963930"/>
            <a:r>
              <a:rPr lang="zh-CN" altLang="en-US" sz="2400" b="1" dirty="0">
                <a:solidFill>
                  <a:srgbClr val="7F7F7F"/>
                </a:solidFill>
                <a:ea typeface="YouYuan" panose="02010509060101010101"/>
                <a:cs typeface="+mn-ea"/>
                <a:sym typeface="+mn-lt"/>
              </a:rPr>
              <a:t>云</a:t>
            </a:r>
            <a:r>
              <a:rPr lang="en-US" altLang="zh-CN" sz="2400" b="1" dirty="0">
                <a:solidFill>
                  <a:srgbClr val="7F7F7F"/>
                </a:solidFill>
                <a:ea typeface="YouYuan" panose="02010509060101010101"/>
                <a:cs typeface="+mn-ea"/>
                <a:sym typeface="+mn-lt"/>
              </a:rPr>
              <a:t>A</a:t>
            </a:r>
            <a:r>
              <a:rPr lang="zh-CN" altLang="en-US" sz="2400" b="1" dirty="0">
                <a:solidFill>
                  <a:srgbClr val="7F7F7F"/>
                </a:solidFill>
                <a:ea typeface="YouYuan" panose="02010509060101010101"/>
                <a:cs typeface="+mn-ea"/>
                <a:sym typeface="+mn-lt"/>
              </a:rPr>
              <a:t>内容分发网络</a:t>
            </a:r>
            <a:r>
              <a:rPr lang="en-US" altLang="zh-CN" sz="2400" b="1" dirty="0">
                <a:solidFill>
                  <a:srgbClr val="7F7F7F"/>
                </a:solidFill>
                <a:latin typeface="Roboto" panose="02000000000000000000" pitchFamily="2" charset="0"/>
                <a:ea typeface="Roboto" panose="02000000000000000000" pitchFamily="2" charset="0"/>
                <a:cs typeface="Roboto" panose="02000000000000000000" pitchFamily="2" charset="0"/>
                <a:sym typeface="+mn-lt"/>
              </a:rPr>
              <a:t>Domain Hijacking</a:t>
            </a:r>
            <a:endParaRPr lang="zh-CN" altLang="en-US" sz="2400" b="1" dirty="0">
              <a:solidFill>
                <a:srgbClr val="7F7F7F"/>
              </a:solidFill>
              <a:latin typeface="Roboto" panose="02000000000000000000" pitchFamily="2" charset="0"/>
              <a:ea typeface="YouYuan" panose="02010509060101010101"/>
              <a:cs typeface="Roboto" panose="02000000000000000000" pitchFamily="2" charset="0"/>
              <a:sym typeface="+mn-lt"/>
            </a:endParaRPr>
          </a:p>
        </p:txBody>
      </p:sp>
      <p:sp>
        <p:nvSpPr>
          <p:cNvPr id="33" name="矩形 19">
            <a:extLst>
              <a:ext uri="{FF2B5EF4-FFF2-40B4-BE49-F238E27FC236}">
                <a16:creationId xmlns:a16="http://schemas.microsoft.com/office/drawing/2014/main" xmlns="" id="{958BA549-5880-4285-89D0-9A621602CA49}"/>
              </a:ext>
            </a:extLst>
          </p:cNvPr>
          <p:cNvSpPr/>
          <p:nvPr/>
        </p:nvSpPr>
        <p:spPr>
          <a:xfrm>
            <a:off x="6324145" y="1977304"/>
            <a:ext cx="4880297" cy="461665"/>
          </a:xfrm>
          <a:prstGeom prst="rect">
            <a:avLst/>
          </a:prstGeom>
        </p:spPr>
        <p:txBody>
          <a:bodyPr wrap="square">
            <a:spAutoFit/>
          </a:bodyPr>
          <a:lstStyle/>
          <a:p>
            <a:pPr defTabSz="963930"/>
            <a:r>
              <a:rPr lang="zh-CN" altLang="en-US" sz="2400" b="1" dirty="0">
                <a:solidFill>
                  <a:srgbClr val="7F7F7F"/>
                </a:solidFill>
                <a:latin typeface="YouYuan" panose="02010509060101010101"/>
                <a:ea typeface="YouYuan" panose="02010509060101010101"/>
                <a:cs typeface="+mn-ea"/>
                <a:sym typeface="+mn-lt"/>
              </a:rPr>
              <a:t>云</a:t>
            </a:r>
            <a:r>
              <a:rPr lang="en-US" altLang="zh-CN" sz="2400" b="1" dirty="0">
                <a:solidFill>
                  <a:srgbClr val="7F7F7F"/>
                </a:solidFill>
                <a:latin typeface="YouYuan" panose="02010509060101010101"/>
                <a:ea typeface="YouYuan" panose="02010509060101010101"/>
                <a:cs typeface="+mn-ea"/>
                <a:sym typeface="+mn-lt"/>
              </a:rPr>
              <a:t>A</a:t>
            </a:r>
            <a:r>
              <a:rPr lang="zh-CN" altLang="en-US" sz="2400" b="1" dirty="0">
                <a:solidFill>
                  <a:srgbClr val="7F7F7F"/>
                </a:solidFill>
                <a:latin typeface="YouYuan" panose="02010509060101010101"/>
                <a:ea typeface="YouYuan" panose="02010509060101010101"/>
                <a:cs typeface="+mn-ea"/>
                <a:sym typeface="+mn-lt"/>
              </a:rPr>
              <a:t>存储</a:t>
            </a:r>
            <a:r>
              <a:rPr lang="en-US" altLang="zh-CN" sz="2400" b="1" dirty="0">
                <a:solidFill>
                  <a:srgbClr val="7F7F7F"/>
                </a:solidFill>
                <a:latin typeface="Roboto" panose="02000000000000000000" pitchFamily="2" charset="0"/>
                <a:ea typeface="Roboto" panose="02000000000000000000" pitchFamily="2" charset="0"/>
                <a:cs typeface="Roboto" panose="02000000000000000000" pitchFamily="2" charset="0"/>
                <a:sym typeface="+mn-lt"/>
              </a:rPr>
              <a:t>Domain Hijacking</a:t>
            </a:r>
            <a:endParaRPr lang="zh-CN" altLang="en-US" sz="2400" b="1" dirty="0">
              <a:solidFill>
                <a:srgbClr val="7F7F7F"/>
              </a:solidFill>
              <a:latin typeface="Roboto" panose="02000000000000000000" pitchFamily="2" charset="0"/>
              <a:ea typeface="YouYuan" panose="02010509060101010101"/>
              <a:cs typeface="Roboto" panose="02000000000000000000" pitchFamily="2" charset="0"/>
              <a:sym typeface="+mn-lt"/>
            </a:endParaRPr>
          </a:p>
        </p:txBody>
      </p:sp>
      <p:sp>
        <p:nvSpPr>
          <p:cNvPr id="31" name="矩形 19">
            <a:extLst>
              <a:ext uri="{FF2B5EF4-FFF2-40B4-BE49-F238E27FC236}">
                <a16:creationId xmlns:a16="http://schemas.microsoft.com/office/drawing/2014/main" xmlns="" id="{4B5BE3B3-53C6-4312-BF5F-AE5BF24A1DD4}"/>
              </a:ext>
            </a:extLst>
          </p:cNvPr>
          <p:cNvSpPr/>
          <p:nvPr/>
        </p:nvSpPr>
        <p:spPr>
          <a:xfrm>
            <a:off x="6828237" y="6257397"/>
            <a:ext cx="4880297" cy="461665"/>
          </a:xfrm>
          <a:prstGeom prst="rect">
            <a:avLst/>
          </a:prstGeom>
        </p:spPr>
        <p:txBody>
          <a:bodyPr wrap="square">
            <a:spAutoFit/>
          </a:bodyPr>
          <a:lstStyle/>
          <a:p>
            <a:pPr defTabSz="963930"/>
            <a:r>
              <a:rPr lang="zh-CN" altLang="en-US" sz="2400" b="1" dirty="0">
                <a:solidFill>
                  <a:srgbClr val="7F7F7F"/>
                </a:solidFill>
                <a:latin typeface="YouYuan" panose="02010509060101010101"/>
                <a:ea typeface="YouYuan" panose="02010509060101010101"/>
                <a:cs typeface="+mn-ea"/>
                <a:sym typeface="+mn-lt"/>
              </a:rPr>
              <a:t>云</a:t>
            </a:r>
            <a:r>
              <a:rPr lang="en-US" altLang="zh-CN" sz="2400" b="1" dirty="0">
                <a:solidFill>
                  <a:srgbClr val="7F7F7F"/>
                </a:solidFill>
                <a:latin typeface="YouYuan" panose="02010509060101010101"/>
                <a:ea typeface="YouYuan" panose="02010509060101010101"/>
                <a:cs typeface="+mn-ea"/>
                <a:sym typeface="+mn-lt"/>
              </a:rPr>
              <a:t>B</a:t>
            </a:r>
            <a:r>
              <a:rPr lang="zh-CN" altLang="en-US" sz="2400" b="1" dirty="0">
                <a:solidFill>
                  <a:srgbClr val="7F7F7F"/>
                </a:solidFill>
                <a:latin typeface="YouYuan" panose="02010509060101010101"/>
                <a:ea typeface="YouYuan" panose="02010509060101010101"/>
                <a:cs typeface="+mn-ea"/>
                <a:sym typeface="+mn-lt"/>
              </a:rPr>
              <a:t>存储</a:t>
            </a:r>
            <a:r>
              <a:rPr lang="en-US" altLang="zh-CN" sz="2400" b="1" dirty="0">
                <a:solidFill>
                  <a:srgbClr val="7F7F7F"/>
                </a:solidFill>
                <a:latin typeface="Roboto" panose="02000000000000000000" pitchFamily="2" charset="0"/>
                <a:ea typeface="Roboto" panose="02000000000000000000" pitchFamily="2" charset="0"/>
                <a:cs typeface="Roboto" panose="02000000000000000000" pitchFamily="2" charset="0"/>
                <a:sym typeface="+mn-lt"/>
              </a:rPr>
              <a:t>Domain Hijacking</a:t>
            </a:r>
            <a:endParaRPr lang="zh-CN" altLang="en-US" sz="2400" b="1" dirty="0">
              <a:solidFill>
                <a:srgbClr val="7F7F7F"/>
              </a:solidFill>
              <a:latin typeface="Roboto" panose="02000000000000000000" pitchFamily="2" charset="0"/>
              <a:ea typeface="YouYuan" panose="02010509060101010101"/>
              <a:cs typeface="Roboto" panose="02000000000000000000" pitchFamily="2" charset="0"/>
              <a:sym typeface="+mn-lt"/>
            </a:endParaRPr>
          </a:p>
        </p:txBody>
      </p:sp>
    </p:spTree>
    <p:extLst>
      <p:ext uri="{BB962C8B-B14F-4D97-AF65-F5344CB8AC3E}">
        <p14:creationId xmlns:p14="http://schemas.microsoft.com/office/powerpoint/2010/main" val="24729367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圆角矩形 3"/>
          <p:cNvSpPr/>
          <p:nvPr/>
        </p:nvSpPr>
        <p:spPr>
          <a:xfrm>
            <a:off x="1964703" y="5377707"/>
            <a:ext cx="9849163" cy="648072"/>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a:r>
              <a:rPr lang="zh-CN" altLang="en-US" sz="2800" b="1" dirty="0">
                <a:solidFill>
                  <a:schemeClr val="bg1"/>
                </a:solidFill>
                <a:ea typeface="YouYuan" panose="02010509060101010101"/>
                <a:cs typeface="+mn-ea"/>
                <a:sym typeface="+mn-lt"/>
              </a:rPr>
              <a:t>不要删除实例！</a:t>
            </a:r>
          </a:p>
        </p:txBody>
      </p:sp>
      <p:sp>
        <p:nvSpPr>
          <p:cNvPr id="12" name="圆角矩形 11"/>
          <p:cNvSpPr/>
          <p:nvPr/>
        </p:nvSpPr>
        <p:spPr>
          <a:xfrm>
            <a:off x="1964704" y="3851829"/>
            <a:ext cx="9849162" cy="648072"/>
          </a:xfrm>
          <a:prstGeom prst="roundRect">
            <a:avLst/>
          </a:prstGeom>
          <a:solidFill>
            <a:srgbClr val="06A5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a:r>
              <a:rPr lang="zh-CN" altLang="en-US" sz="2800" dirty="0">
                <a:solidFill>
                  <a:schemeClr val="bg1"/>
                </a:solidFill>
                <a:latin typeface="YouYuan" panose="02010509060101010101"/>
                <a:ea typeface="YouYuan" panose="02010509060101010101"/>
                <a:cs typeface="+mn-ea"/>
                <a:sym typeface="+mn-lt"/>
              </a:rPr>
              <a:t>删除该实例的</a:t>
            </a:r>
            <a:r>
              <a:rPr lang="en-US" altLang="zh-CN" sz="2800" dirty="0">
                <a:solidFill>
                  <a:schemeClr val="bg1"/>
                </a:solidFill>
                <a:latin typeface="Roboto" panose="02000000000000000000" pitchFamily="2" charset="0"/>
                <a:ea typeface="Roboto" panose="02000000000000000000" pitchFamily="2" charset="0"/>
                <a:cs typeface="Roboto" panose="02000000000000000000" pitchFamily="2" charset="0"/>
                <a:sym typeface="+mn-lt"/>
              </a:rPr>
              <a:t>CNAME</a:t>
            </a:r>
            <a:r>
              <a:rPr lang="zh-CN" altLang="en-US" sz="2800" dirty="0">
                <a:solidFill>
                  <a:schemeClr val="bg1"/>
                </a:solidFill>
                <a:latin typeface="YouYuan" panose="02010509060101010101"/>
                <a:ea typeface="YouYuan" panose="02010509060101010101"/>
                <a:cs typeface="+mn-ea"/>
                <a:sym typeface="+mn-lt"/>
              </a:rPr>
              <a:t>记录</a:t>
            </a:r>
          </a:p>
        </p:txBody>
      </p:sp>
      <p:sp>
        <p:nvSpPr>
          <p:cNvPr id="20" name="圆角矩形 11">
            <a:extLst>
              <a:ext uri="{FF2B5EF4-FFF2-40B4-BE49-F238E27FC236}">
                <a16:creationId xmlns:a16="http://schemas.microsoft.com/office/drawing/2014/main" xmlns="" id="{2FD2E6EF-CA23-4802-9DAA-DF16E24A41C0}"/>
              </a:ext>
            </a:extLst>
          </p:cNvPr>
          <p:cNvSpPr/>
          <p:nvPr/>
        </p:nvSpPr>
        <p:spPr>
          <a:xfrm>
            <a:off x="1964704" y="2411441"/>
            <a:ext cx="9849163" cy="648072"/>
          </a:xfrm>
          <a:prstGeom prst="roundRect">
            <a:avLst/>
          </a:prstGeom>
          <a:solidFill>
            <a:srgbClr val="06A5B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63930"/>
            <a:r>
              <a:rPr lang="zh-CN" altLang="en-US" sz="2800" dirty="0">
                <a:solidFill>
                  <a:schemeClr val="bg1"/>
                </a:solidFill>
                <a:latin typeface="YouYuan" panose="02010509060101010101"/>
                <a:ea typeface="YouYuan" panose="02010509060101010101"/>
                <a:cs typeface="+mn-ea"/>
                <a:sym typeface="+mn-lt"/>
              </a:rPr>
              <a:t>禁用废弃的云实例</a:t>
            </a:r>
          </a:p>
        </p:txBody>
      </p:sp>
      <p:sp>
        <p:nvSpPr>
          <p:cNvPr id="22" name="Shape 1678">
            <a:extLst>
              <a:ext uri="{FF2B5EF4-FFF2-40B4-BE49-F238E27FC236}">
                <a16:creationId xmlns:a16="http://schemas.microsoft.com/office/drawing/2014/main" xmlns="" id="{9ED9BD36-3E7A-4682-957D-E7D5BB5EF30D}"/>
              </a:ext>
            </a:extLst>
          </p:cNvPr>
          <p:cNvSpPr/>
          <p:nvPr/>
        </p:nvSpPr>
        <p:spPr>
          <a:xfrm>
            <a:off x="833996" y="3476621"/>
            <a:ext cx="957451" cy="1142150"/>
          </a:xfrm>
          <a:custGeom>
            <a:avLst/>
            <a:gdLst/>
            <a:ahLst/>
            <a:cxnLst>
              <a:cxn ang="0">
                <a:pos x="wd2" y="hd2"/>
              </a:cxn>
              <a:cxn ang="5400000">
                <a:pos x="wd2" y="hd2"/>
              </a:cxn>
              <a:cxn ang="10800000">
                <a:pos x="wd2" y="hd2"/>
              </a:cxn>
              <a:cxn ang="16200000">
                <a:pos x="wd2" y="hd2"/>
              </a:cxn>
            </a:cxnLst>
            <a:rect l="0" t="0" r="r" b="b"/>
            <a:pathLst>
              <a:path w="21600" h="21600" extrusionOk="0">
                <a:moveTo>
                  <a:pt x="7369" y="0"/>
                </a:moveTo>
                <a:cubicBezTo>
                  <a:pt x="254" y="1938"/>
                  <a:pt x="8386" y="7754"/>
                  <a:pt x="8640" y="8031"/>
                </a:cubicBezTo>
                <a:cubicBezTo>
                  <a:pt x="2033" y="8031"/>
                  <a:pt x="2033" y="8031"/>
                  <a:pt x="2033" y="8031"/>
                </a:cubicBezTo>
                <a:cubicBezTo>
                  <a:pt x="1525" y="8031"/>
                  <a:pt x="1525" y="8031"/>
                  <a:pt x="1525" y="8031"/>
                </a:cubicBezTo>
                <a:cubicBezTo>
                  <a:pt x="762" y="8031"/>
                  <a:pt x="0" y="8862"/>
                  <a:pt x="0" y="9692"/>
                </a:cubicBezTo>
                <a:cubicBezTo>
                  <a:pt x="0" y="9692"/>
                  <a:pt x="0" y="9692"/>
                  <a:pt x="0" y="9692"/>
                </a:cubicBezTo>
                <a:cubicBezTo>
                  <a:pt x="0" y="10523"/>
                  <a:pt x="254" y="11354"/>
                  <a:pt x="1016" y="11631"/>
                </a:cubicBezTo>
                <a:cubicBezTo>
                  <a:pt x="508" y="11908"/>
                  <a:pt x="0" y="12462"/>
                  <a:pt x="0" y="13015"/>
                </a:cubicBezTo>
                <a:cubicBezTo>
                  <a:pt x="0" y="13015"/>
                  <a:pt x="0" y="13015"/>
                  <a:pt x="0" y="13015"/>
                </a:cubicBezTo>
                <a:cubicBezTo>
                  <a:pt x="0" y="14123"/>
                  <a:pt x="508" y="14677"/>
                  <a:pt x="1271" y="14954"/>
                </a:cubicBezTo>
                <a:cubicBezTo>
                  <a:pt x="1016" y="15231"/>
                  <a:pt x="1016" y="15785"/>
                  <a:pt x="1016" y="16062"/>
                </a:cubicBezTo>
                <a:cubicBezTo>
                  <a:pt x="1016" y="16062"/>
                  <a:pt x="1016" y="16062"/>
                  <a:pt x="1016" y="16062"/>
                </a:cubicBezTo>
                <a:cubicBezTo>
                  <a:pt x="1016" y="17169"/>
                  <a:pt x="1779" y="18000"/>
                  <a:pt x="2541" y="18000"/>
                </a:cubicBezTo>
                <a:cubicBezTo>
                  <a:pt x="2795" y="18000"/>
                  <a:pt x="2795" y="18000"/>
                  <a:pt x="2795" y="18000"/>
                </a:cubicBezTo>
                <a:cubicBezTo>
                  <a:pt x="2287" y="18277"/>
                  <a:pt x="2287" y="18831"/>
                  <a:pt x="2287" y="19385"/>
                </a:cubicBezTo>
                <a:cubicBezTo>
                  <a:pt x="2287" y="19385"/>
                  <a:pt x="2287" y="19385"/>
                  <a:pt x="2287" y="19385"/>
                </a:cubicBezTo>
                <a:cubicBezTo>
                  <a:pt x="2287" y="20492"/>
                  <a:pt x="3049" y="21323"/>
                  <a:pt x="3812" y="21323"/>
                </a:cubicBezTo>
                <a:cubicBezTo>
                  <a:pt x="7369" y="21323"/>
                  <a:pt x="7369" y="21323"/>
                  <a:pt x="7369" y="21323"/>
                </a:cubicBezTo>
                <a:cubicBezTo>
                  <a:pt x="11435" y="21323"/>
                  <a:pt x="11435" y="21323"/>
                  <a:pt x="11435" y="21323"/>
                </a:cubicBezTo>
                <a:cubicBezTo>
                  <a:pt x="11689" y="21323"/>
                  <a:pt x="11689" y="21323"/>
                  <a:pt x="11689" y="21323"/>
                </a:cubicBezTo>
                <a:cubicBezTo>
                  <a:pt x="12960" y="19662"/>
                  <a:pt x="12960" y="19662"/>
                  <a:pt x="12960" y="19662"/>
                </a:cubicBezTo>
                <a:cubicBezTo>
                  <a:pt x="16772" y="19108"/>
                  <a:pt x="16772" y="19108"/>
                  <a:pt x="16772" y="19108"/>
                </a:cubicBezTo>
                <a:cubicBezTo>
                  <a:pt x="16772" y="21600"/>
                  <a:pt x="16772" y="21600"/>
                  <a:pt x="16772" y="21600"/>
                </a:cubicBezTo>
                <a:cubicBezTo>
                  <a:pt x="21600" y="21600"/>
                  <a:pt x="21600" y="21600"/>
                  <a:pt x="21600" y="21600"/>
                </a:cubicBezTo>
                <a:cubicBezTo>
                  <a:pt x="21600" y="6923"/>
                  <a:pt x="21600" y="6923"/>
                  <a:pt x="21600" y="6923"/>
                </a:cubicBezTo>
                <a:cubicBezTo>
                  <a:pt x="16772" y="6923"/>
                  <a:pt x="16772" y="6923"/>
                  <a:pt x="16772" y="6923"/>
                </a:cubicBezTo>
                <a:cubicBezTo>
                  <a:pt x="16772" y="8862"/>
                  <a:pt x="16772" y="8862"/>
                  <a:pt x="16772" y="8862"/>
                </a:cubicBezTo>
                <a:cubicBezTo>
                  <a:pt x="15501" y="8862"/>
                  <a:pt x="15501" y="8862"/>
                  <a:pt x="15501" y="8862"/>
                </a:cubicBezTo>
                <a:cubicBezTo>
                  <a:pt x="14485" y="4431"/>
                  <a:pt x="8132" y="4708"/>
                  <a:pt x="7369" y="0"/>
                </a:cubicBezTo>
                <a:close/>
              </a:path>
            </a:pathLst>
          </a:custGeom>
          <a:solidFill>
            <a:srgbClr val="06A5BB"/>
          </a:solidFill>
          <a:ln w="12700">
            <a:miter lim="400000"/>
          </a:ln>
        </p:spPr>
        <p:txBody>
          <a:bodyPr lIns="34290" tIns="34290" rIns="34290" bIns="34290"/>
          <a:lstStyle/>
          <a:p>
            <a:endParaRPr/>
          </a:p>
        </p:txBody>
      </p:sp>
      <p:sp>
        <p:nvSpPr>
          <p:cNvPr id="23" name="Shape 1678">
            <a:extLst>
              <a:ext uri="{FF2B5EF4-FFF2-40B4-BE49-F238E27FC236}">
                <a16:creationId xmlns:a16="http://schemas.microsoft.com/office/drawing/2014/main" xmlns="" id="{E74163F8-376E-40BC-8F90-ADFC63720775}"/>
              </a:ext>
            </a:extLst>
          </p:cNvPr>
          <p:cNvSpPr/>
          <p:nvPr/>
        </p:nvSpPr>
        <p:spPr>
          <a:xfrm>
            <a:off x="833996" y="1958211"/>
            <a:ext cx="957451" cy="1198132"/>
          </a:xfrm>
          <a:custGeom>
            <a:avLst/>
            <a:gdLst/>
            <a:ahLst/>
            <a:cxnLst>
              <a:cxn ang="0">
                <a:pos x="wd2" y="hd2"/>
              </a:cxn>
              <a:cxn ang="5400000">
                <a:pos x="wd2" y="hd2"/>
              </a:cxn>
              <a:cxn ang="10800000">
                <a:pos x="wd2" y="hd2"/>
              </a:cxn>
              <a:cxn ang="16200000">
                <a:pos x="wd2" y="hd2"/>
              </a:cxn>
            </a:cxnLst>
            <a:rect l="0" t="0" r="r" b="b"/>
            <a:pathLst>
              <a:path w="21600" h="21600" extrusionOk="0">
                <a:moveTo>
                  <a:pt x="7369" y="0"/>
                </a:moveTo>
                <a:cubicBezTo>
                  <a:pt x="254" y="1938"/>
                  <a:pt x="8386" y="7754"/>
                  <a:pt x="8640" y="8031"/>
                </a:cubicBezTo>
                <a:cubicBezTo>
                  <a:pt x="2033" y="8031"/>
                  <a:pt x="2033" y="8031"/>
                  <a:pt x="2033" y="8031"/>
                </a:cubicBezTo>
                <a:cubicBezTo>
                  <a:pt x="1525" y="8031"/>
                  <a:pt x="1525" y="8031"/>
                  <a:pt x="1525" y="8031"/>
                </a:cubicBezTo>
                <a:cubicBezTo>
                  <a:pt x="762" y="8031"/>
                  <a:pt x="0" y="8862"/>
                  <a:pt x="0" y="9692"/>
                </a:cubicBezTo>
                <a:cubicBezTo>
                  <a:pt x="0" y="9692"/>
                  <a:pt x="0" y="9692"/>
                  <a:pt x="0" y="9692"/>
                </a:cubicBezTo>
                <a:cubicBezTo>
                  <a:pt x="0" y="10523"/>
                  <a:pt x="254" y="11354"/>
                  <a:pt x="1016" y="11631"/>
                </a:cubicBezTo>
                <a:cubicBezTo>
                  <a:pt x="508" y="11908"/>
                  <a:pt x="0" y="12462"/>
                  <a:pt x="0" y="13015"/>
                </a:cubicBezTo>
                <a:cubicBezTo>
                  <a:pt x="0" y="13015"/>
                  <a:pt x="0" y="13015"/>
                  <a:pt x="0" y="13015"/>
                </a:cubicBezTo>
                <a:cubicBezTo>
                  <a:pt x="0" y="14123"/>
                  <a:pt x="508" y="14677"/>
                  <a:pt x="1271" y="14954"/>
                </a:cubicBezTo>
                <a:cubicBezTo>
                  <a:pt x="1016" y="15231"/>
                  <a:pt x="1016" y="15785"/>
                  <a:pt x="1016" y="16062"/>
                </a:cubicBezTo>
                <a:cubicBezTo>
                  <a:pt x="1016" y="16062"/>
                  <a:pt x="1016" y="16062"/>
                  <a:pt x="1016" y="16062"/>
                </a:cubicBezTo>
                <a:cubicBezTo>
                  <a:pt x="1016" y="17169"/>
                  <a:pt x="1779" y="18000"/>
                  <a:pt x="2541" y="18000"/>
                </a:cubicBezTo>
                <a:cubicBezTo>
                  <a:pt x="2795" y="18000"/>
                  <a:pt x="2795" y="18000"/>
                  <a:pt x="2795" y="18000"/>
                </a:cubicBezTo>
                <a:cubicBezTo>
                  <a:pt x="2287" y="18277"/>
                  <a:pt x="2287" y="18831"/>
                  <a:pt x="2287" y="19385"/>
                </a:cubicBezTo>
                <a:cubicBezTo>
                  <a:pt x="2287" y="19385"/>
                  <a:pt x="2287" y="19385"/>
                  <a:pt x="2287" y="19385"/>
                </a:cubicBezTo>
                <a:cubicBezTo>
                  <a:pt x="2287" y="20492"/>
                  <a:pt x="3049" y="21323"/>
                  <a:pt x="3812" y="21323"/>
                </a:cubicBezTo>
                <a:cubicBezTo>
                  <a:pt x="7369" y="21323"/>
                  <a:pt x="7369" y="21323"/>
                  <a:pt x="7369" y="21323"/>
                </a:cubicBezTo>
                <a:cubicBezTo>
                  <a:pt x="11435" y="21323"/>
                  <a:pt x="11435" y="21323"/>
                  <a:pt x="11435" y="21323"/>
                </a:cubicBezTo>
                <a:cubicBezTo>
                  <a:pt x="11689" y="21323"/>
                  <a:pt x="11689" y="21323"/>
                  <a:pt x="11689" y="21323"/>
                </a:cubicBezTo>
                <a:cubicBezTo>
                  <a:pt x="12960" y="19662"/>
                  <a:pt x="12960" y="19662"/>
                  <a:pt x="12960" y="19662"/>
                </a:cubicBezTo>
                <a:cubicBezTo>
                  <a:pt x="16772" y="19108"/>
                  <a:pt x="16772" y="19108"/>
                  <a:pt x="16772" y="19108"/>
                </a:cubicBezTo>
                <a:cubicBezTo>
                  <a:pt x="16772" y="21600"/>
                  <a:pt x="16772" y="21600"/>
                  <a:pt x="16772" y="21600"/>
                </a:cubicBezTo>
                <a:cubicBezTo>
                  <a:pt x="21600" y="21600"/>
                  <a:pt x="21600" y="21600"/>
                  <a:pt x="21600" y="21600"/>
                </a:cubicBezTo>
                <a:cubicBezTo>
                  <a:pt x="21600" y="6923"/>
                  <a:pt x="21600" y="6923"/>
                  <a:pt x="21600" y="6923"/>
                </a:cubicBezTo>
                <a:cubicBezTo>
                  <a:pt x="16772" y="6923"/>
                  <a:pt x="16772" y="6923"/>
                  <a:pt x="16772" y="6923"/>
                </a:cubicBezTo>
                <a:cubicBezTo>
                  <a:pt x="16772" y="8862"/>
                  <a:pt x="16772" y="8862"/>
                  <a:pt x="16772" y="8862"/>
                </a:cubicBezTo>
                <a:cubicBezTo>
                  <a:pt x="15501" y="8862"/>
                  <a:pt x="15501" y="8862"/>
                  <a:pt x="15501" y="8862"/>
                </a:cubicBezTo>
                <a:cubicBezTo>
                  <a:pt x="14485" y="4431"/>
                  <a:pt x="8132" y="4708"/>
                  <a:pt x="7369" y="0"/>
                </a:cubicBezTo>
                <a:close/>
              </a:path>
            </a:pathLst>
          </a:custGeom>
          <a:solidFill>
            <a:srgbClr val="06A5BB"/>
          </a:solidFill>
          <a:ln w="12700">
            <a:miter lim="400000"/>
          </a:ln>
        </p:spPr>
        <p:txBody>
          <a:bodyPr lIns="34290" tIns="34290" rIns="34290" bIns="34290"/>
          <a:lstStyle/>
          <a:p>
            <a:endParaRPr/>
          </a:p>
        </p:txBody>
      </p:sp>
      <p:sp>
        <p:nvSpPr>
          <p:cNvPr id="24" name="Shape 1678">
            <a:extLst>
              <a:ext uri="{FF2B5EF4-FFF2-40B4-BE49-F238E27FC236}">
                <a16:creationId xmlns:a16="http://schemas.microsoft.com/office/drawing/2014/main" xmlns="" id="{8B17E2B2-386D-4341-B7F7-854BA85EB8B5}"/>
              </a:ext>
            </a:extLst>
          </p:cNvPr>
          <p:cNvSpPr/>
          <p:nvPr/>
        </p:nvSpPr>
        <p:spPr>
          <a:xfrm rot="10800000">
            <a:off x="833996" y="5323012"/>
            <a:ext cx="957452" cy="1053418"/>
          </a:xfrm>
          <a:custGeom>
            <a:avLst/>
            <a:gdLst/>
            <a:ahLst/>
            <a:cxnLst>
              <a:cxn ang="0">
                <a:pos x="wd2" y="hd2"/>
              </a:cxn>
              <a:cxn ang="5400000">
                <a:pos x="wd2" y="hd2"/>
              </a:cxn>
              <a:cxn ang="10800000">
                <a:pos x="wd2" y="hd2"/>
              </a:cxn>
              <a:cxn ang="16200000">
                <a:pos x="wd2" y="hd2"/>
              </a:cxn>
            </a:cxnLst>
            <a:rect l="0" t="0" r="r" b="b"/>
            <a:pathLst>
              <a:path w="21600" h="21600" extrusionOk="0">
                <a:moveTo>
                  <a:pt x="7369" y="0"/>
                </a:moveTo>
                <a:cubicBezTo>
                  <a:pt x="254" y="1938"/>
                  <a:pt x="8386" y="7754"/>
                  <a:pt x="8640" y="8031"/>
                </a:cubicBezTo>
                <a:cubicBezTo>
                  <a:pt x="2033" y="8031"/>
                  <a:pt x="2033" y="8031"/>
                  <a:pt x="2033" y="8031"/>
                </a:cubicBezTo>
                <a:cubicBezTo>
                  <a:pt x="1525" y="8031"/>
                  <a:pt x="1525" y="8031"/>
                  <a:pt x="1525" y="8031"/>
                </a:cubicBezTo>
                <a:cubicBezTo>
                  <a:pt x="762" y="8031"/>
                  <a:pt x="0" y="8862"/>
                  <a:pt x="0" y="9692"/>
                </a:cubicBezTo>
                <a:cubicBezTo>
                  <a:pt x="0" y="9692"/>
                  <a:pt x="0" y="9692"/>
                  <a:pt x="0" y="9692"/>
                </a:cubicBezTo>
                <a:cubicBezTo>
                  <a:pt x="0" y="10523"/>
                  <a:pt x="254" y="11354"/>
                  <a:pt x="1016" y="11631"/>
                </a:cubicBezTo>
                <a:cubicBezTo>
                  <a:pt x="508" y="11908"/>
                  <a:pt x="0" y="12462"/>
                  <a:pt x="0" y="13015"/>
                </a:cubicBezTo>
                <a:cubicBezTo>
                  <a:pt x="0" y="13015"/>
                  <a:pt x="0" y="13015"/>
                  <a:pt x="0" y="13015"/>
                </a:cubicBezTo>
                <a:cubicBezTo>
                  <a:pt x="0" y="14123"/>
                  <a:pt x="508" y="14677"/>
                  <a:pt x="1271" y="14954"/>
                </a:cubicBezTo>
                <a:cubicBezTo>
                  <a:pt x="1016" y="15231"/>
                  <a:pt x="1016" y="15785"/>
                  <a:pt x="1016" y="16062"/>
                </a:cubicBezTo>
                <a:cubicBezTo>
                  <a:pt x="1016" y="16062"/>
                  <a:pt x="1016" y="16062"/>
                  <a:pt x="1016" y="16062"/>
                </a:cubicBezTo>
                <a:cubicBezTo>
                  <a:pt x="1016" y="17169"/>
                  <a:pt x="1779" y="18000"/>
                  <a:pt x="2541" y="18000"/>
                </a:cubicBezTo>
                <a:cubicBezTo>
                  <a:pt x="2795" y="18000"/>
                  <a:pt x="2795" y="18000"/>
                  <a:pt x="2795" y="18000"/>
                </a:cubicBezTo>
                <a:cubicBezTo>
                  <a:pt x="2287" y="18277"/>
                  <a:pt x="2287" y="18831"/>
                  <a:pt x="2287" y="19385"/>
                </a:cubicBezTo>
                <a:cubicBezTo>
                  <a:pt x="2287" y="19385"/>
                  <a:pt x="2287" y="19385"/>
                  <a:pt x="2287" y="19385"/>
                </a:cubicBezTo>
                <a:cubicBezTo>
                  <a:pt x="2287" y="20492"/>
                  <a:pt x="3049" y="21323"/>
                  <a:pt x="3812" y="21323"/>
                </a:cubicBezTo>
                <a:cubicBezTo>
                  <a:pt x="7369" y="21323"/>
                  <a:pt x="7369" y="21323"/>
                  <a:pt x="7369" y="21323"/>
                </a:cubicBezTo>
                <a:cubicBezTo>
                  <a:pt x="11435" y="21323"/>
                  <a:pt x="11435" y="21323"/>
                  <a:pt x="11435" y="21323"/>
                </a:cubicBezTo>
                <a:cubicBezTo>
                  <a:pt x="11689" y="21323"/>
                  <a:pt x="11689" y="21323"/>
                  <a:pt x="11689" y="21323"/>
                </a:cubicBezTo>
                <a:cubicBezTo>
                  <a:pt x="12960" y="19662"/>
                  <a:pt x="12960" y="19662"/>
                  <a:pt x="12960" y="19662"/>
                </a:cubicBezTo>
                <a:cubicBezTo>
                  <a:pt x="16772" y="19108"/>
                  <a:pt x="16772" y="19108"/>
                  <a:pt x="16772" y="19108"/>
                </a:cubicBezTo>
                <a:cubicBezTo>
                  <a:pt x="16772" y="21600"/>
                  <a:pt x="16772" y="21600"/>
                  <a:pt x="16772" y="21600"/>
                </a:cubicBezTo>
                <a:cubicBezTo>
                  <a:pt x="21600" y="21600"/>
                  <a:pt x="21600" y="21600"/>
                  <a:pt x="21600" y="21600"/>
                </a:cubicBezTo>
                <a:cubicBezTo>
                  <a:pt x="21600" y="6923"/>
                  <a:pt x="21600" y="6923"/>
                  <a:pt x="21600" y="6923"/>
                </a:cubicBezTo>
                <a:cubicBezTo>
                  <a:pt x="16772" y="6923"/>
                  <a:pt x="16772" y="6923"/>
                  <a:pt x="16772" y="6923"/>
                </a:cubicBezTo>
                <a:cubicBezTo>
                  <a:pt x="16772" y="8862"/>
                  <a:pt x="16772" y="8862"/>
                  <a:pt x="16772" y="8862"/>
                </a:cubicBezTo>
                <a:cubicBezTo>
                  <a:pt x="15501" y="8862"/>
                  <a:pt x="15501" y="8862"/>
                  <a:pt x="15501" y="8862"/>
                </a:cubicBezTo>
                <a:cubicBezTo>
                  <a:pt x="14485" y="4431"/>
                  <a:pt x="8132" y="4708"/>
                  <a:pt x="7369" y="0"/>
                </a:cubicBezTo>
                <a:close/>
              </a:path>
            </a:pathLst>
          </a:custGeom>
          <a:solidFill>
            <a:srgbClr val="FF0000"/>
          </a:solidFill>
          <a:ln w="12700">
            <a:miter lim="400000"/>
          </a:ln>
        </p:spPr>
        <p:txBody>
          <a:bodyPr lIns="34290" tIns="34290" rIns="34290" bIns="34290"/>
          <a:lstStyle/>
          <a:p>
            <a:endParaRPr/>
          </a:p>
        </p:txBody>
      </p:sp>
      <p:sp>
        <p:nvSpPr>
          <p:cNvPr id="9" name="矩形 19">
            <a:extLst>
              <a:ext uri="{FF2B5EF4-FFF2-40B4-BE49-F238E27FC236}">
                <a16:creationId xmlns:a16="http://schemas.microsoft.com/office/drawing/2014/main" xmlns="" id="{5D1589A0-65DC-43FF-9B1A-FFF93A062D1D}"/>
              </a:ext>
            </a:extLst>
          </p:cNvPr>
          <p:cNvSpPr/>
          <p:nvPr/>
        </p:nvSpPr>
        <p:spPr>
          <a:xfrm>
            <a:off x="6191743" y="790679"/>
            <a:ext cx="4880297" cy="892552"/>
          </a:xfrm>
          <a:prstGeom prst="rect">
            <a:avLst/>
          </a:prstGeom>
        </p:spPr>
        <p:txBody>
          <a:bodyPr wrap="square">
            <a:spAutoFit/>
          </a:bodyPr>
          <a:lstStyle/>
          <a:p>
            <a:pPr defTabSz="963930"/>
            <a:r>
              <a:rPr lang="zh-CN" altLang="en-US" sz="2400" dirty="0"/>
              <a:t/>
            </a:r>
            <a:br>
              <a:rPr lang="zh-CN" altLang="en-US" sz="2400" dirty="0"/>
            </a:br>
            <a:endParaRPr lang="zh-CN" altLang="en-US" sz="2800" dirty="0">
              <a:solidFill>
                <a:srgbClr val="06A5BB"/>
              </a:solidFill>
              <a:latin typeface="YouYuan" panose="02010509060101010101"/>
              <a:cs typeface="+mn-ea"/>
              <a:sym typeface="+mn-lt"/>
            </a:endParaRPr>
          </a:p>
        </p:txBody>
      </p:sp>
      <p:sp>
        <p:nvSpPr>
          <p:cNvPr id="10" name="矩形 19">
            <a:extLst>
              <a:ext uri="{FF2B5EF4-FFF2-40B4-BE49-F238E27FC236}">
                <a16:creationId xmlns:a16="http://schemas.microsoft.com/office/drawing/2014/main" xmlns="" id="{8A8DC3F8-3FC6-42D7-94C8-977F98A0C973}"/>
              </a:ext>
            </a:extLst>
          </p:cNvPr>
          <p:cNvSpPr/>
          <p:nvPr/>
        </p:nvSpPr>
        <p:spPr>
          <a:xfrm>
            <a:off x="224401" y="795512"/>
            <a:ext cx="4880297" cy="923330"/>
          </a:xfrm>
          <a:prstGeom prst="rect">
            <a:avLst/>
          </a:prstGeom>
        </p:spPr>
        <p:txBody>
          <a:bodyPr wrap="square">
            <a:spAutoFit/>
          </a:bodyPr>
          <a:lstStyle/>
          <a:p>
            <a:pPr defTabSz="963930"/>
            <a:r>
              <a:rPr lang="zh-CN" altLang="en-US" sz="3600" b="1" dirty="0">
                <a:solidFill>
                  <a:srgbClr val="006494"/>
                </a:solidFill>
                <a:latin typeface="YouYuan" panose="02010509060101010101"/>
                <a:ea typeface="YouYuan" panose="02010509060101010101"/>
                <a:cs typeface="+mn-ea"/>
                <a:sym typeface="+mn-lt"/>
              </a:rPr>
              <a:t>整治</a:t>
            </a:r>
            <a:endParaRPr lang="en-US" altLang="zh-CN" sz="3600" b="1" dirty="0">
              <a:solidFill>
                <a:srgbClr val="006494"/>
              </a:solidFill>
              <a:latin typeface="YouYuan" panose="02010509060101010101"/>
              <a:ea typeface="YouYuan" panose="02010509060101010101"/>
              <a:cs typeface="+mn-ea"/>
              <a:sym typeface="+mn-lt"/>
            </a:endParaRPr>
          </a:p>
          <a:p>
            <a:pPr defTabSz="963930"/>
            <a:r>
              <a:rPr lang="zh-CN" altLang="en-US" dirty="0">
                <a:solidFill>
                  <a:srgbClr val="006494"/>
                </a:solidFill>
                <a:latin typeface="YouYuan" panose="02010509060101010101"/>
                <a:ea typeface="YouYuan" panose="02010509060101010101"/>
                <a:cs typeface="+mn-ea"/>
                <a:sym typeface="+mn-lt"/>
              </a:rPr>
              <a:t>如何修补？</a:t>
            </a:r>
            <a:endParaRPr lang="zh-CN" altLang="en-US" dirty="0">
              <a:solidFill>
                <a:srgbClr val="006494"/>
              </a:solidFill>
              <a:latin typeface="Roboto" panose="02000000000000000000" pitchFamily="2" charset="0"/>
              <a:ea typeface="YouYuan" panose="02010509060101010101"/>
              <a:cs typeface="Roboto" panose="02000000000000000000" pitchFamily="2" charset="0"/>
              <a:sym typeface="+mn-lt"/>
            </a:endParaRPr>
          </a:p>
        </p:txBody>
      </p:sp>
    </p:spTree>
    <p:extLst>
      <p:ext uri="{BB962C8B-B14F-4D97-AF65-F5344CB8AC3E}">
        <p14:creationId xmlns:p14="http://schemas.microsoft.com/office/powerpoint/2010/main" val="23928074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Group 10">
            <a:extLst>
              <a:ext uri="{FF2B5EF4-FFF2-40B4-BE49-F238E27FC236}">
                <a16:creationId xmlns:a16="http://schemas.microsoft.com/office/drawing/2014/main" xmlns="" id="{22A67954-F10B-49AD-8653-9BE29ED5BE8E}"/>
              </a:ext>
            </a:extLst>
          </p:cNvPr>
          <p:cNvGrpSpPr>
            <a:grpSpLocks/>
          </p:cNvGrpSpPr>
          <p:nvPr/>
        </p:nvGrpSpPr>
        <p:grpSpPr bwMode="auto">
          <a:xfrm>
            <a:off x="7929338" y="5890419"/>
            <a:ext cx="946328" cy="966519"/>
            <a:chOff x="0" y="0"/>
            <a:chExt cx="1781" cy="1819"/>
          </a:xfrm>
        </p:grpSpPr>
        <p:sp>
          <p:nvSpPr>
            <p:cNvPr id="26" name="AutoShape 1">
              <a:extLst>
                <a:ext uri="{FF2B5EF4-FFF2-40B4-BE49-F238E27FC236}">
                  <a16:creationId xmlns:a16="http://schemas.microsoft.com/office/drawing/2014/main" xmlns="" id="{7EC4B491-4FF8-4453-8B51-87ADDF78E5BD}"/>
                </a:ext>
              </a:extLst>
            </p:cNvPr>
            <p:cNvSpPr>
              <a:spLocks/>
            </p:cNvSpPr>
            <p:nvPr/>
          </p:nvSpPr>
          <p:spPr bwMode="auto">
            <a:xfrm>
              <a:off x="360" y="0"/>
              <a:ext cx="1057" cy="1682"/>
            </a:xfrm>
            <a:custGeom>
              <a:avLst/>
              <a:gdLst/>
              <a:ahLst/>
              <a:cxnLst/>
              <a:rect l="0" t="0" r="r" b="b"/>
              <a:pathLst>
                <a:path w="12026" h="21600">
                  <a:moveTo>
                    <a:pt x="8955" y="21600"/>
                  </a:moveTo>
                  <a:cubicBezTo>
                    <a:pt x="9904" y="18963"/>
                    <a:pt x="16848" y="0"/>
                    <a:pt x="6048" y="0"/>
                  </a:cubicBezTo>
                  <a:cubicBezTo>
                    <a:pt x="-4752" y="0"/>
                    <a:pt x="1963" y="18901"/>
                    <a:pt x="3157" y="21600"/>
                  </a:cubicBezTo>
                  <a:lnTo>
                    <a:pt x="8955" y="21600"/>
                  </a:lnTo>
                  <a:close/>
                  <a:moveTo>
                    <a:pt x="8955" y="21600"/>
                  </a:moveTo>
                </a:path>
              </a:pathLst>
            </a:custGeom>
            <a:solidFill>
              <a:schemeClr val="accent1"/>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29" name="AutoShape 2">
              <a:extLst>
                <a:ext uri="{FF2B5EF4-FFF2-40B4-BE49-F238E27FC236}">
                  <a16:creationId xmlns:a16="http://schemas.microsoft.com/office/drawing/2014/main" xmlns="" id="{7E492495-8ADE-4EF4-AF99-C7CAE3721CE7}"/>
                </a:ext>
              </a:extLst>
            </p:cNvPr>
            <p:cNvSpPr>
              <a:spLocks/>
            </p:cNvSpPr>
            <p:nvPr/>
          </p:nvSpPr>
          <p:spPr bwMode="auto">
            <a:xfrm>
              <a:off x="0" y="808"/>
              <a:ext cx="1781" cy="1011"/>
            </a:xfrm>
            <a:custGeom>
              <a:avLst/>
              <a:gdLst/>
              <a:ahLst/>
              <a:cxnLst/>
              <a:rect l="0" t="0" r="r" b="b"/>
              <a:pathLst>
                <a:path w="21443" h="21600">
                  <a:moveTo>
                    <a:pt x="722" y="21600"/>
                  </a:moveTo>
                  <a:cubicBezTo>
                    <a:pt x="297" y="20402"/>
                    <a:pt x="18" y="19185"/>
                    <a:pt x="1" y="18027"/>
                  </a:cubicBezTo>
                  <a:cubicBezTo>
                    <a:pt x="-79" y="12668"/>
                    <a:pt x="3517" y="12181"/>
                    <a:pt x="6073" y="10394"/>
                  </a:cubicBezTo>
                  <a:cubicBezTo>
                    <a:pt x="8630" y="8608"/>
                    <a:pt x="7454" y="4177"/>
                    <a:pt x="7432" y="0"/>
                  </a:cubicBezTo>
                  <a:lnTo>
                    <a:pt x="14010" y="0"/>
                  </a:lnTo>
                  <a:cubicBezTo>
                    <a:pt x="13988" y="4177"/>
                    <a:pt x="12812" y="8608"/>
                    <a:pt x="15369" y="10394"/>
                  </a:cubicBezTo>
                  <a:cubicBezTo>
                    <a:pt x="17925" y="12181"/>
                    <a:pt x="21521" y="12668"/>
                    <a:pt x="21441" y="18027"/>
                  </a:cubicBezTo>
                  <a:cubicBezTo>
                    <a:pt x="21424" y="19184"/>
                    <a:pt x="21146" y="20402"/>
                    <a:pt x="20720" y="21600"/>
                  </a:cubicBezTo>
                  <a:lnTo>
                    <a:pt x="722" y="21600"/>
                  </a:lnTo>
                  <a:close/>
                  <a:moveTo>
                    <a:pt x="722" y="21600"/>
                  </a:moveTo>
                </a:path>
              </a:pathLst>
            </a:custGeom>
            <a:solidFill>
              <a:schemeClr val="accent1"/>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31" name="AutoShape 3">
              <a:extLst>
                <a:ext uri="{FF2B5EF4-FFF2-40B4-BE49-F238E27FC236}">
                  <a16:creationId xmlns:a16="http://schemas.microsoft.com/office/drawing/2014/main" xmlns="" id="{8A26F162-4F09-43F5-B88E-BC9959271057}"/>
                </a:ext>
              </a:extLst>
            </p:cNvPr>
            <p:cNvSpPr>
              <a:spLocks/>
            </p:cNvSpPr>
            <p:nvPr/>
          </p:nvSpPr>
          <p:spPr bwMode="auto">
            <a:xfrm>
              <a:off x="152" y="992"/>
              <a:ext cx="1475" cy="782"/>
            </a:xfrm>
            <a:custGeom>
              <a:avLst/>
              <a:gdLst/>
              <a:ahLst/>
              <a:cxnLst/>
              <a:rect l="0" t="0" r="r" b="b"/>
              <a:pathLst>
                <a:path w="21600" h="19120">
                  <a:moveTo>
                    <a:pt x="0" y="12414"/>
                  </a:moveTo>
                  <a:cubicBezTo>
                    <a:pt x="1220" y="10270"/>
                    <a:pt x="3712" y="9851"/>
                    <a:pt x="6002" y="8503"/>
                  </a:cubicBezTo>
                  <a:cubicBezTo>
                    <a:pt x="8293" y="7154"/>
                    <a:pt x="7621" y="3510"/>
                    <a:pt x="7438" y="0"/>
                  </a:cubicBezTo>
                  <a:lnTo>
                    <a:pt x="14162" y="0"/>
                  </a:lnTo>
                  <a:cubicBezTo>
                    <a:pt x="13979" y="3510"/>
                    <a:pt x="13307" y="7154"/>
                    <a:pt x="15597" y="8503"/>
                  </a:cubicBezTo>
                  <a:cubicBezTo>
                    <a:pt x="17888" y="9851"/>
                    <a:pt x="20380" y="10270"/>
                    <a:pt x="21600" y="12414"/>
                  </a:cubicBezTo>
                  <a:cubicBezTo>
                    <a:pt x="14400" y="21108"/>
                    <a:pt x="7200" y="21600"/>
                    <a:pt x="0" y="12414"/>
                  </a:cubicBezTo>
                  <a:close/>
                  <a:moveTo>
                    <a:pt x="0" y="12414"/>
                  </a:moveTo>
                </a:path>
              </a:pathLst>
            </a:custGeom>
            <a:solidFill>
              <a:srgbClr val="FFFFF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32" name="AutoShape 4">
              <a:extLst>
                <a:ext uri="{FF2B5EF4-FFF2-40B4-BE49-F238E27FC236}">
                  <a16:creationId xmlns:a16="http://schemas.microsoft.com/office/drawing/2014/main" xmlns="" id="{6174E01C-ABB8-463C-AF5D-606BF0F1A963}"/>
                </a:ext>
              </a:extLst>
            </p:cNvPr>
            <p:cNvSpPr>
              <a:spLocks/>
            </p:cNvSpPr>
            <p:nvPr/>
          </p:nvSpPr>
          <p:spPr bwMode="auto">
            <a:xfrm>
              <a:off x="352" y="72"/>
              <a:ext cx="1067" cy="1141"/>
            </a:xfrm>
            <a:custGeom>
              <a:avLst/>
              <a:gdLst/>
              <a:ahLst/>
              <a:cxnLst/>
              <a:rect l="0" t="0" r="r" b="b"/>
              <a:pathLst>
                <a:path w="21499" h="21600">
                  <a:moveTo>
                    <a:pt x="20291" y="8594"/>
                  </a:moveTo>
                  <a:cubicBezTo>
                    <a:pt x="20896" y="9180"/>
                    <a:pt x="21263" y="9989"/>
                    <a:pt x="21415" y="10866"/>
                  </a:cubicBezTo>
                  <a:cubicBezTo>
                    <a:pt x="21550" y="11638"/>
                    <a:pt x="21521" y="12470"/>
                    <a:pt x="21344" y="13239"/>
                  </a:cubicBezTo>
                  <a:cubicBezTo>
                    <a:pt x="21161" y="14032"/>
                    <a:pt x="20817" y="14776"/>
                    <a:pt x="20328" y="15346"/>
                  </a:cubicBezTo>
                  <a:cubicBezTo>
                    <a:pt x="19941" y="15796"/>
                    <a:pt x="19466" y="16140"/>
                    <a:pt x="18908" y="16326"/>
                  </a:cubicBezTo>
                  <a:cubicBezTo>
                    <a:pt x="18120" y="17841"/>
                    <a:pt x="17025" y="19159"/>
                    <a:pt x="15650" y="20099"/>
                  </a:cubicBezTo>
                  <a:cubicBezTo>
                    <a:pt x="14273" y="21041"/>
                    <a:pt x="12631" y="21600"/>
                    <a:pt x="10750" y="21600"/>
                  </a:cubicBezTo>
                  <a:lnTo>
                    <a:pt x="10750" y="19903"/>
                  </a:lnTo>
                  <a:cubicBezTo>
                    <a:pt x="12232" y="19903"/>
                    <a:pt x="13519" y="19467"/>
                    <a:pt x="14592" y="18734"/>
                  </a:cubicBezTo>
                  <a:cubicBezTo>
                    <a:pt x="15804" y="17905"/>
                    <a:pt x="16763" y="16693"/>
                    <a:pt x="17437" y="15290"/>
                  </a:cubicBezTo>
                  <a:cubicBezTo>
                    <a:pt x="17552" y="15026"/>
                    <a:pt x="17806" y="14823"/>
                    <a:pt x="18127" y="14774"/>
                  </a:cubicBezTo>
                  <a:cubicBezTo>
                    <a:pt x="18429" y="14727"/>
                    <a:pt x="18698" y="14548"/>
                    <a:pt x="18924" y="14286"/>
                  </a:cubicBezTo>
                  <a:cubicBezTo>
                    <a:pt x="19231" y="13929"/>
                    <a:pt x="19453" y="13431"/>
                    <a:pt x="19580" y="12882"/>
                  </a:cubicBezTo>
                  <a:cubicBezTo>
                    <a:pt x="19712" y="12309"/>
                    <a:pt x="19735" y="11697"/>
                    <a:pt x="19637" y="11138"/>
                  </a:cubicBezTo>
                  <a:cubicBezTo>
                    <a:pt x="19529" y="10514"/>
                    <a:pt x="19276" y="9970"/>
                    <a:pt x="18867" y="9659"/>
                  </a:cubicBezTo>
                  <a:lnTo>
                    <a:pt x="18868" y="9658"/>
                  </a:lnTo>
                  <a:cubicBezTo>
                    <a:pt x="18683" y="9519"/>
                    <a:pt x="18558" y="9312"/>
                    <a:pt x="18536" y="9073"/>
                  </a:cubicBezTo>
                  <a:cubicBezTo>
                    <a:pt x="18334" y="6958"/>
                    <a:pt x="17537" y="4976"/>
                    <a:pt x="16075" y="3604"/>
                  </a:cubicBezTo>
                  <a:cubicBezTo>
                    <a:pt x="14828" y="2433"/>
                    <a:pt x="13070" y="1697"/>
                    <a:pt x="10750" y="1697"/>
                  </a:cubicBezTo>
                  <a:lnTo>
                    <a:pt x="10750" y="0"/>
                  </a:lnTo>
                  <a:cubicBezTo>
                    <a:pt x="13592" y="0"/>
                    <a:pt x="15773" y="929"/>
                    <a:pt x="17346" y="2405"/>
                  </a:cubicBezTo>
                  <a:cubicBezTo>
                    <a:pt x="19046" y="4000"/>
                    <a:pt x="20002" y="6225"/>
                    <a:pt x="20291" y="8594"/>
                  </a:cubicBezTo>
                  <a:close/>
                  <a:moveTo>
                    <a:pt x="10750" y="21600"/>
                  </a:moveTo>
                  <a:cubicBezTo>
                    <a:pt x="8870" y="21600"/>
                    <a:pt x="7227" y="21041"/>
                    <a:pt x="5850" y="20099"/>
                  </a:cubicBezTo>
                  <a:cubicBezTo>
                    <a:pt x="4475" y="19159"/>
                    <a:pt x="3381" y="17841"/>
                    <a:pt x="2592" y="16326"/>
                  </a:cubicBezTo>
                  <a:cubicBezTo>
                    <a:pt x="2033" y="16140"/>
                    <a:pt x="1558" y="15796"/>
                    <a:pt x="1172" y="15346"/>
                  </a:cubicBezTo>
                  <a:cubicBezTo>
                    <a:pt x="682" y="14776"/>
                    <a:pt x="339" y="14032"/>
                    <a:pt x="156" y="13239"/>
                  </a:cubicBezTo>
                  <a:cubicBezTo>
                    <a:pt x="-21" y="12470"/>
                    <a:pt x="-50" y="11638"/>
                    <a:pt x="84" y="10866"/>
                  </a:cubicBezTo>
                  <a:cubicBezTo>
                    <a:pt x="237" y="9989"/>
                    <a:pt x="604" y="9180"/>
                    <a:pt x="1209" y="8594"/>
                  </a:cubicBezTo>
                  <a:cubicBezTo>
                    <a:pt x="1497" y="6225"/>
                    <a:pt x="2454" y="4000"/>
                    <a:pt x="4154" y="2405"/>
                  </a:cubicBezTo>
                  <a:cubicBezTo>
                    <a:pt x="5727" y="928"/>
                    <a:pt x="7909" y="0"/>
                    <a:pt x="10750" y="0"/>
                  </a:cubicBezTo>
                  <a:lnTo>
                    <a:pt x="10750" y="1697"/>
                  </a:lnTo>
                  <a:cubicBezTo>
                    <a:pt x="8430" y="1697"/>
                    <a:pt x="6672" y="2433"/>
                    <a:pt x="5424" y="3604"/>
                  </a:cubicBezTo>
                  <a:cubicBezTo>
                    <a:pt x="3972" y="4968"/>
                    <a:pt x="3176" y="6932"/>
                    <a:pt x="2969" y="9031"/>
                  </a:cubicBezTo>
                  <a:cubicBezTo>
                    <a:pt x="2959" y="9267"/>
                    <a:pt x="2845" y="9499"/>
                    <a:pt x="2633" y="9659"/>
                  </a:cubicBezTo>
                  <a:cubicBezTo>
                    <a:pt x="2224" y="9969"/>
                    <a:pt x="1971" y="10514"/>
                    <a:pt x="1863" y="11137"/>
                  </a:cubicBezTo>
                  <a:cubicBezTo>
                    <a:pt x="1765" y="11697"/>
                    <a:pt x="1788" y="12308"/>
                    <a:pt x="1920" y="12881"/>
                  </a:cubicBezTo>
                  <a:cubicBezTo>
                    <a:pt x="2047" y="13431"/>
                    <a:pt x="2270" y="13928"/>
                    <a:pt x="2576" y="14285"/>
                  </a:cubicBezTo>
                  <a:cubicBezTo>
                    <a:pt x="2802" y="14548"/>
                    <a:pt x="3071" y="14727"/>
                    <a:pt x="3373" y="14774"/>
                  </a:cubicBezTo>
                  <a:cubicBezTo>
                    <a:pt x="3662" y="14819"/>
                    <a:pt x="3922" y="14994"/>
                    <a:pt x="4051" y="15264"/>
                  </a:cubicBezTo>
                  <a:cubicBezTo>
                    <a:pt x="4726" y="16678"/>
                    <a:pt x="5689" y="17900"/>
                    <a:pt x="6908" y="18734"/>
                  </a:cubicBezTo>
                  <a:cubicBezTo>
                    <a:pt x="7981" y="19467"/>
                    <a:pt x="9268" y="19903"/>
                    <a:pt x="10750" y="19903"/>
                  </a:cubicBezTo>
                  <a:lnTo>
                    <a:pt x="10750" y="21600"/>
                  </a:lnTo>
                  <a:close/>
                  <a:moveTo>
                    <a:pt x="10750" y="21600"/>
                  </a:moveTo>
                </a:path>
              </a:pathLst>
            </a:custGeom>
            <a:solidFill>
              <a:schemeClr val="accent1"/>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33" name="AutoShape 5">
              <a:extLst>
                <a:ext uri="{FF2B5EF4-FFF2-40B4-BE49-F238E27FC236}">
                  <a16:creationId xmlns:a16="http://schemas.microsoft.com/office/drawing/2014/main" xmlns="" id="{7517B015-DDCF-437A-A780-C93FA61CBE84}"/>
                </a:ext>
              </a:extLst>
            </p:cNvPr>
            <p:cNvSpPr>
              <a:spLocks/>
            </p:cNvSpPr>
            <p:nvPr/>
          </p:nvSpPr>
          <p:spPr bwMode="auto">
            <a:xfrm>
              <a:off x="400" y="120"/>
              <a:ext cx="977" cy="1051"/>
            </a:xfrm>
            <a:custGeom>
              <a:avLst/>
              <a:gdLst/>
              <a:ahLst/>
              <a:cxnLst/>
              <a:rect l="0" t="0" r="r" b="b"/>
              <a:pathLst>
                <a:path w="19904" h="21600">
                  <a:moveTo>
                    <a:pt x="18725" y="8846"/>
                  </a:moveTo>
                  <a:cubicBezTo>
                    <a:pt x="20752" y="10497"/>
                    <a:pt x="20039" y="15608"/>
                    <a:pt x="17553" y="16019"/>
                  </a:cubicBezTo>
                  <a:cubicBezTo>
                    <a:pt x="16134" y="19209"/>
                    <a:pt x="13527" y="21600"/>
                    <a:pt x="9952" y="21600"/>
                  </a:cubicBezTo>
                  <a:cubicBezTo>
                    <a:pt x="6377" y="21600"/>
                    <a:pt x="3771" y="19209"/>
                    <a:pt x="2351" y="16019"/>
                  </a:cubicBezTo>
                  <a:cubicBezTo>
                    <a:pt x="-135" y="15608"/>
                    <a:pt x="-848" y="10496"/>
                    <a:pt x="1179" y="8846"/>
                  </a:cubicBezTo>
                  <a:cubicBezTo>
                    <a:pt x="1594" y="4171"/>
                    <a:pt x="4347" y="0"/>
                    <a:pt x="9952" y="0"/>
                  </a:cubicBezTo>
                  <a:cubicBezTo>
                    <a:pt x="15557" y="0"/>
                    <a:pt x="18310" y="4170"/>
                    <a:pt x="18725" y="8846"/>
                  </a:cubicBezTo>
                  <a:close/>
                  <a:moveTo>
                    <a:pt x="18725" y="8846"/>
                  </a:moveTo>
                </a:path>
              </a:pathLst>
            </a:custGeom>
            <a:solidFill>
              <a:srgbClr val="FFFFF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34" name="AutoShape 6">
              <a:extLst>
                <a:ext uri="{FF2B5EF4-FFF2-40B4-BE49-F238E27FC236}">
                  <a16:creationId xmlns:a16="http://schemas.microsoft.com/office/drawing/2014/main" xmlns="" id="{0B11810C-E08D-4FA0-B71E-D2D3A6CA0949}"/>
                </a:ext>
              </a:extLst>
            </p:cNvPr>
            <p:cNvSpPr>
              <a:spLocks/>
            </p:cNvSpPr>
            <p:nvPr/>
          </p:nvSpPr>
          <p:spPr bwMode="auto">
            <a:xfrm>
              <a:off x="392" y="88"/>
              <a:ext cx="997" cy="582"/>
            </a:xfrm>
            <a:custGeom>
              <a:avLst/>
              <a:gdLst/>
              <a:ahLst/>
              <a:cxnLst/>
              <a:rect l="0" t="0" r="r" b="b"/>
              <a:pathLst>
                <a:path w="21352" h="20270">
                  <a:moveTo>
                    <a:pt x="10542" y="1045"/>
                  </a:moveTo>
                  <a:cubicBezTo>
                    <a:pt x="6689" y="1180"/>
                    <a:pt x="3069" y="10214"/>
                    <a:pt x="3271" y="17634"/>
                  </a:cubicBezTo>
                  <a:cubicBezTo>
                    <a:pt x="3376" y="21518"/>
                    <a:pt x="3133" y="20507"/>
                    <a:pt x="2701" y="18446"/>
                  </a:cubicBezTo>
                  <a:cubicBezTo>
                    <a:pt x="2471" y="17350"/>
                    <a:pt x="2119" y="16269"/>
                    <a:pt x="1587" y="16266"/>
                  </a:cubicBezTo>
                  <a:cubicBezTo>
                    <a:pt x="1212" y="16264"/>
                    <a:pt x="935" y="16806"/>
                    <a:pt x="817" y="17214"/>
                  </a:cubicBezTo>
                  <a:cubicBezTo>
                    <a:pt x="516" y="18259"/>
                    <a:pt x="-124" y="17215"/>
                    <a:pt x="21" y="15314"/>
                  </a:cubicBezTo>
                  <a:cubicBezTo>
                    <a:pt x="475" y="9378"/>
                    <a:pt x="4178" y="1007"/>
                    <a:pt x="7992" y="231"/>
                  </a:cubicBezTo>
                  <a:cubicBezTo>
                    <a:pt x="9507" y="-77"/>
                    <a:pt x="12003" y="-82"/>
                    <a:pt x="13434" y="247"/>
                  </a:cubicBezTo>
                  <a:cubicBezTo>
                    <a:pt x="17223" y="1117"/>
                    <a:pt x="20880" y="9417"/>
                    <a:pt x="21331" y="15314"/>
                  </a:cubicBezTo>
                  <a:cubicBezTo>
                    <a:pt x="21476" y="17215"/>
                    <a:pt x="20837" y="18259"/>
                    <a:pt x="20535" y="17214"/>
                  </a:cubicBezTo>
                  <a:cubicBezTo>
                    <a:pt x="20417" y="16806"/>
                    <a:pt x="20140" y="16264"/>
                    <a:pt x="19765" y="16266"/>
                  </a:cubicBezTo>
                  <a:cubicBezTo>
                    <a:pt x="19233" y="16269"/>
                    <a:pt x="18881" y="17350"/>
                    <a:pt x="18651" y="18446"/>
                  </a:cubicBezTo>
                  <a:cubicBezTo>
                    <a:pt x="18219" y="20507"/>
                    <a:pt x="18015" y="21518"/>
                    <a:pt x="18120" y="17634"/>
                  </a:cubicBezTo>
                  <a:cubicBezTo>
                    <a:pt x="18321" y="10274"/>
                    <a:pt x="14718" y="1327"/>
                    <a:pt x="10904" y="1049"/>
                  </a:cubicBezTo>
                  <a:lnTo>
                    <a:pt x="10542" y="1045"/>
                  </a:lnTo>
                  <a:close/>
                  <a:moveTo>
                    <a:pt x="10542" y="1045"/>
                  </a:moveTo>
                </a:path>
              </a:pathLst>
            </a:custGeom>
            <a:solidFill>
              <a:schemeClr val="accent1"/>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36" name="AutoShape 7">
              <a:extLst>
                <a:ext uri="{FF2B5EF4-FFF2-40B4-BE49-F238E27FC236}">
                  <a16:creationId xmlns:a16="http://schemas.microsoft.com/office/drawing/2014/main" xmlns="" id="{1FC2FFAC-56C3-433A-8636-7F51AE99A905}"/>
                </a:ext>
              </a:extLst>
            </p:cNvPr>
            <p:cNvSpPr>
              <a:spLocks/>
            </p:cNvSpPr>
            <p:nvPr/>
          </p:nvSpPr>
          <p:spPr bwMode="auto">
            <a:xfrm>
              <a:off x="520" y="56"/>
              <a:ext cx="795" cy="521"/>
            </a:xfrm>
            <a:custGeom>
              <a:avLst/>
              <a:gdLst/>
              <a:ahLst/>
              <a:cxnLst/>
              <a:rect l="0" t="0" r="r" b="b"/>
              <a:pathLst>
                <a:path w="17965" h="21596">
                  <a:moveTo>
                    <a:pt x="557" y="21596"/>
                  </a:moveTo>
                  <a:cubicBezTo>
                    <a:pt x="367" y="172"/>
                    <a:pt x="16746" y="2456"/>
                    <a:pt x="16355" y="21555"/>
                  </a:cubicBezTo>
                  <a:cubicBezTo>
                    <a:pt x="20524" y="12278"/>
                    <a:pt x="16147" y="6"/>
                    <a:pt x="8419" y="0"/>
                  </a:cubicBezTo>
                  <a:cubicBezTo>
                    <a:pt x="692" y="-4"/>
                    <a:pt x="-1076" y="11960"/>
                    <a:pt x="557" y="21596"/>
                  </a:cubicBezTo>
                  <a:close/>
                  <a:moveTo>
                    <a:pt x="557" y="21596"/>
                  </a:moveTo>
                </a:path>
              </a:pathLst>
            </a:custGeom>
            <a:solidFill>
              <a:schemeClr val="accent1"/>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37" name="AutoShape 8">
              <a:extLst>
                <a:ext uri="{FF2B5EF4-FFF2-40B4-BE49-F238E27FC236}">
                  <a16:creationId xmlns:a16="http://schemas.microsoft.com/office/drawing/2014/main" xmlns="" id="{1EA6049C-AA59-4B19-B0F5-94075F31A7C7}"/>
                </a:ext>
              </a:extLst>
            </p:cNvPr>
            <p:cNvSpPr>
              <a:spLocks/>
            </p:cNvSpPr>
            <p:nvPr/>
          </p:nvSpPr>
          <p:spPr bwMode="auto">
            <a:xfrm>
              <a:off x="536" y="80"/>
              <a:ext cx="857" cy="711"/>
            </a:xfrm>
            <a:custGeom>
              <a:avLst/>
              <a:gdLst/>
              <a:ahLst/>
              <a:cxnLst/>
              <a:rect l="0" t="0" r="r" b="b"/>
              <a:pathLst>
                <a:path w="19064" h="18913">
                  <a:moveTo>
                    <a:pt x="13055" y="4969"/>
                  </a:moveTo>
                  <a:cubicBezTo>
                    <a:pt x="17945" y="9566"/>
                    <a:pt x="20332" y="15300"/>
                    <a:pt x="18386" y="17778"/>
                  </a:cubicBezTo>
                  <a:cubicBezTo>
                    <a:pt x="16441" y="20256"/>
                    <a:pt x="10900" y="18538"/>
                    <a:pt x="6009" y="13942"/>
                  </a:cubicBezTo>
                  <a:cubicBezTo>
                    <a:pt x="1119" y="9346"/>
                    <a:pt x="-1268" y="3611"/>
                    <a:pt x="678" y="1134"/>
                  </a:cubicBezTo>
                  <a:cubicBezTo>
                    <a:pt x="2623" y="-1344"/>
                    <a:pt x="8164" y="373"/>
                    <a:pt x="13055" y="4969"/>
                  </a:cubicBezTo>
                  <a:close/>
                  <a:moveTo>
                    <a:pt x="13055" y="4969"/>
                  </a:moveTo>
                </a:path>
              </a:pathLst>
            </a:custGeom>
            <a:solidFill>
              <a:schemeClr val="accent1"/>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38" name="AutoShape 9">
              <a:extLst>
                <a:ext uri="{FF2B5EF4-FFF2-40B4-BE49-F238E27FC236}">
                  <a16:creationId xmlns:a16="http://schemas.microsoft.com/office/drawing/2014/main" xmlns="" id="{E00BEE6F-0C19-4F4A-93C8-DA245230CEA4}"/>
                </a:ext>
              </a:extLst>
            </p:cNvPr>
            <p:cNvSpPr>
              <a:spLocks/>
            </p:cNvSpPr>
            <p:nvPr/>
          </p:nvSpPr>
          <p:spPr bwMode="auto">
            <a:xfrm>
              <a:off x="496" y="216"/>
              <a:ext cx="390" cy="428"/>
            </a:xfrm>
            <a:custGeom>
              <a:avLst/>
              <a:gdLst/>
              <a:ahLst/>
              <a:cxnLst/>
              <a:rect l="0" t="0" r="r" b="b"/>
              <a:pathLst>
                <a:path w="18349" h="19457">
                  <a:moveTo>
                    <a:pt x="2580" y="2894"/>
                  </a:moveTo>
                  <a:cubicBezTo>
                    <a:pt x="-1816" y="7931"/>
                    <a:pt x="366" y="19089"/>
                    <a:pt x="2115" y="19457"/>
                  </a:cubicBezTo>
                  <a:cubicBezTo>
                    <a:pt x="3552" y="14390"/>
                    <a:pt x="5071" y="12296"/>
                    <a:pt x="9467" y="7259"/>
                  </a:cubicBezTo>
                  <a:cubicBezTo>
                    <a:pt x="13864" y="2222"/>
                    <a:pt x="19784" y="1585"/>
                    <a:pt x="18035" y="1216"/>
                  </a:cubicBezTo>
                  <a:cubicBezTo>
                    <a:pt x="16286" y="848"/>
                    <a:pt x="6976" y="-2143"/>
                    <a:pt x="2580" y="2894"/>
                  </a:cubicBezTo>
                  <a:close/>
                  <a:moveTo>
                    <a:pt x="2580" y="2894"/>
                  </a:moveTo>
                </a:path>
              </a:pathLst>
            </a:custGeom>
            <a:solidFill>
              <a:schemeClr val="accent1"/>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grpSp>
      <p:grpSp>
        <p:nvGrpSpPr>
          <p:cNvPr id="39" name="Group 19">
            <a:extLst>
              <a:ext uri="{FF2B5EF4-FFF2-40B4-BE49-F238E27FC236}">
                <a16:creationId xmlns:a16="http://schemas.microsoft.com/office/drawing/2014/main" xmlns="" id="{674B7FF5-EA92-484D-97C1-425DB079F595}"/>
              </a:ext>
            </a:extLst>
          </p:cNvPr>
          <p:cNvGrpSpPr>
            <a:grpSpLocks/>
          </p:cNvGrpSpPr>
          <p:nvPr/>
        </p:nvGrpSpPr>
        <p:grpSpPr bwMode="auto">
          <a:xfrm>
            <a:off x="6836890" y="5359073"/>
            <a:ext cx="1514337" cy="1497866"/>
            <a:chOff x="0" y="0"/>
            <a:chExt cx="2850" cy="2819"/>
          </a:xfrm>
        </p:grpSpPr>
        <p:sp>
          <p:nvSpPr>
            <p:cNvPr id="40" name="AutoShape 11">
              <a:extLst>
                <a:ext uri="{FF2B5EF4-FFF2-40B4-BE49-F238E27FC236}">
                  <a16:creationId xmlns:a16="http://schemas.microsoft.com/office/drawing/2014/main" xmlns="" id="{EB59B2BE-3FF7-41C0-8299-C4F2784C066E}"/>
                </a:ext>
              </a:extLst>
            </p:cNvPr>
            <p:cNvSpPr>
              <a:spLocks/>
            </p:cNvSpPr>
            <p:nvPr/>
          </p:nvSpPr>
          <p:spPr bwMode="auto">
            <a:xfrm>
              <a:off x="0" y="1200"/>
              <a:ext cx="2850" cy="1619"/>
            </a:xfrm>
            <a:custGeom>
              <a:avLst/>
              <a:gdLst/>
              <a:ahLst/>
              <a:cxnLst/>
              <a:rect l="0" t="0" r="r" b="b"/>
              <a:pathLst>
                <a:path w="21443" h="21600">
                  <a:moveTo>
                    <a:pt x="722" y="21600"/>
                  </a:moveTo>
                  <a:cubicBezTo>
                    <a:pt x="297" y="20402"/>
                    <a:pt x="18" y="19184"/>
                    <a:pt x="1" y="18027"/>
                  </a:cubicBezTo>
                  <a:cubicBezTo>
                    <a:pt x="-79" y="12668"/>
                    <a:pt x="3517" y="12181"/>
                    <a:pt x="6073" y="10394"/>
                  </a:cubicBezTo>
                  <a:cubicBezTo>
                    <a:pt x="8630" y="8608"/>
                    <a:pt x="7454" y="4176"/>
                    <a:pt x="7432" y="0"/>
                  </a:cubicBezTo>
                  <a:lnTo>
                    <a:pt x="14010" y="0"/>
                  </a:lnTo>
                  <a:cubicBezTo>
                    <a:pt x="13988" y="4177"/>
                    <a:pt x="12812" y="8608"/>
                    <a:pt x="15369" y="10394"/>
                  </a:cubicBezTo>
                  <a:cubicBezTo>
                    <a:pt x="17925" y="12181"/>
                    <a:pt x="21521" y="12668"/>
                    <a:pt x="21441" y="18027"/>
                  </a:cubicBezTo>
                  <a:cubicBezTo>
                    <a:pt x="21424" y="19184"/>
                    <a:pt x="21146" y="20402"/>
                    <a:pt x="20720" y="21600"/>
                  </a:cubicBezTo>
                  <a:lnTo>
                    <a:pt x="722" y="21600"/>
                  </a:lnTo>
                  <a:close/>
                  <a:moveTo>
                    <a:pt x="722" y="21600"/>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46" name="AutoShape 12">
              <a:extLst>
                <a:ext uri="{FF2B5EF4-FFF2-40B4-BE49-F238E27FC236}">
                  <a16:creationId xmlns:a16="http://schemas.microsoft.com/office/drawing/2014/main" xmlns="" id="{4935E4F3-8096-4324-A72E-B5E87C734515}"/>
                </a:ext>
              </a:extLst>
            </p:cNvPr>
            <p:cNvSpPr>
              <a:spLocks/>
            </p:cNvSpPr>
            <p:nvPr/>
          </p:nvSpPr>
          <p:spPr bwMode="auto">
            <a:xfrm>
              <a:off x="104" y="1312"/>
              <a:ext cx="2637" cy="1504"/>
            </a:xfrm>
            <a:custGeom>
              <a:avLst/>
              <a:gdLst/>
              <a:ahLst/>
              <a:cxnLst/>
              <a:rect l="0" t="0" r="r" b="b"/>
              <a:pathLst>
                <a:path w="20610" h="21600">
                  <a:moveTo>
                    <a:pt x="872" y="14455"/>
                  </a:moveTo>
                  <a:cubicBezTo>
                    <a:pt x="1901" y="12592"/>
                    <a:pt x="4090" y="11916"/>
                    <a:pt x="6047" y="10648"/>
                  </a:cubicBezTo>
                  <a:cubicBezTo>
                    <a:pt x="8003" y="9381"/>
                    <a:pt x="8283" y="3865"/>
                    <a:pt x="8127" y="567"/>
                  </a:cubicBezTo>
                  <a:lnTo>
                    <a:pt x="12494" y="0"/>
                  </a:lnTo>
                  <a:cubicBezTo>
                    <a:pt x="12338" y="3299"/>
                    <a:pt x="12452" y="9183"/>
                    <a:pt x="14408" y="10648"/>
                  </a:cubicBezTo>
                  <a:cubicBezTo>
                    <a:pt x="16365" y="12114"/>
                    <a:pt x="18556" y="12569"/>
                    <a:pt x="19740" y="14330"/>
                  </a:cubicBezTo>
                  <a:cubicBezTo>
                    <a:pt x="21047" y="16274"/>
                    <a:pt x="20685" y="19175"/>
                    <a:pt x="19932" y="21600"/>
                  </a:cubicBezTo>
                  <a:lnTo>
                    <a:pt x="740" y="21569"/>
                  </a:lnTo>
                  <a:cubicBezTo>
                    <a:pt x="40" y="19048"/>
                    <a:pt x="-553" y="17034"/>
                    <a:pt x="872" y="14455"/>
                  </a:cubicBezTo>
                  <a:close/>
                  <a:moveTo>
                    <a:pt x="872" y="14455"/>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47" name="AutoShape 13">
              <a:extLst>
                <a:ext uri="{FF2B5EF4-FFF2-40B4-BE49-F238E27FC236}">
                  <a16:creationId xmlns:a16="http://schemas.microsoft.com/office/drawing/2014/main" xmlns="" id="{A5965A0A-B539-4242-8DE6-5D1092BFD446}"/>
                </a:ext>
              </a:extLst>
            </p:cNvPr>
            <p:cNvSpPr>
              <a:spLocks/>
            </p:cNvSpPr>
            <p:nvPr/>
          </p:nvSpPr>
          <p:spPr bwMode="auto">
            <a:xfrm>
              <a:off x="887" y="1728"/>
              <a:ext cx="1090" cy="906"/>
            </a:xfrm>
            <a:custGeom>
              <a:avLst/>
              <a:gdLst/>
              <a:ahLst/>
              <a:cxnLst/>
              <a:rect l="0" t="0" r="r" b="b"/>
              <a:pathLst>
                <a:path w="21600" h="21600">
                  <a:moveTo>
                    <a:pt x="10800" y="21600"/>
                  </a:moveTo>
                  <a:cubicBezTo>
                    <a:pt x="6305" y="19449"/>
                    <a:pt x="751" y="15740"/>
                    <a:pt x="0" y="7820"/>
                  </a:cubicBezTo>
                  <a:cubicBezTo>
                    <a:pt x="2560" y="6734"/>
                    <a:pt x="3988" y="3772"/>
                    <a:pt x="4717" y="406"/>
                  </a:cubicBezTo>
                  <a:cubicBezTo>
                    <a:pt x="6623" y="143"/>
                    <a:pt x="8670" y="0"/>
                    <a:pt x="10800" y="0"/>
                  </a:cubicBezTo>
                  <a:cubicBezTo>
                    <a:pt x="12930" y="0"/>
                    <a:pt x="14977" y="143"/>
                    <a:pt x="16883" y="406"/>
                  </a:cubicBezTo>
                  <a:cubicBezTo>
                    <a:pt x="17611" y="3772"/>
                    <a:pt x="19039" y="6734"/>
                    <a:pt x="21600" y="7820"/>
                  </a:cubicBezTo>
                  <a:cubicBezTo>
                    <a:pt x="20849" y="15740"/>
                    <a:pt x="15295" y="19449"/>
                    <a:pt x="10800" y="21600"/>
                  </a:cubicBezTo>
                  <a:close/>
                  <a:moveTo>
                    <a:pt x="10800" y="21600"/>
                  </a:moveTo>
                </a:path>
              </a:pathLst>
            </a:custGeom>
            <a:solidFill>
              <a:srgbClr val="FFFFF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48" name="AutoShape 14">
              <a:extLst>
                <a:ext uri="{FF2B5EF4-FFF2-40B4-BE49-F238E27FC236}">
                  <a16:creationId xmlns:a16="http://schemas.microsoft.com/office/drawing/2014/main" xmlns="" id="{11C2DEAE-6A06-44AE-9BBE-7273294D6288}"/>
                </a:ext>
              </a:extLst>
            </p:cNvPr>
            <p:cNvSpPr>
              <a:spLocks/>
            </p:cNvSpPr>
            <p:nvPr/>
          </p:nvSpPr>
          <p:spPr bwMode="auto">
            <a:xfrm>
              <a:off x="584" y="40"/>
              <a:ext cx="1688" cy="1807"/>
            </a:xfrm>
            <a:custGeom>
              <a:avLst/>
              <a:gdLst/>
              <a:ahLst/>
              <a:cxnLst/>
              <a:rect l="0" t="0" r="r" b="b"/>
              <a:pathLst>
                <a:path w="21500" h="21600">
                  <a:moveTo>
                    <a:pt x="20284" y="8622"/>
                  </a:moveTo>
                  <a:cubicBezTo>
                    <a:pt x="20894" y="9199"/>
                    <a:pt x="21264" y="10007"/>
                    <a:pt x="21417" y="10885"/>
                  </a:cubicBezTo>
                  <a:cubicBezTo>
                    <a:pt x="21550" y="11651"/>
                    <a:pt x="21521" y="12477"/>
                    <a:pt x="21345" y="13241"/>
                  </a:cubicBezTo>
                  <a:cubicBezTo>
                    <a:pt x="21164" y="14026"/>
                    <a:pt x="20825" y="14761"/>
                    <a:pt x="20342" y="15323"/>
                  </a:cubicBezTo>
                  <a:cubicBezTo>
                    <a:pt x="19954" y="15774"/>
                    <a:pt x="19476" y="16115"/>
                    <a:pt x="18913" y="16292"/>
                  </a:cubicBezTo>
                  <a:cubicBezTo>
                    <a:pt x="18123" y="17825"/>
                    <a:pt x="17021" y="19158"/>
                    <a:pt x="15634" y="20106"/>
                  </a:cubicBezTo>
                  <a:cubicBezTo>
                    <a:pt x="14262" y="21043"/>
                    <a:pt x="12625" y="21600"/>
                    <a:pt x="10750" y="21600"/>
                  </a:cubicBezTo>
                  <a:lnTo>
                    <a:pt x="10750" y="20114"/>
                  </a:lnTo>
                  <a:cubicBezTo>
                    <a:pt x="12276" y="20114"/>
                    <a:pt x="13601" y="19665"/>
                    <a:pt x="14707" y="18910"/>
                  </a:cubicBezTo>
                  <a:cubicBezTo>
                    <a:pt x="15952" y="18059"/>
                    <a:pt x="16935" y="16817"/>
                    <a:pt x="17626" y="15380"/>
                  </a:cubicBezTo>
                  <a:cubicBezTo>
                    <a:pt x="17726" y="15149"/>
                    <a:pt x="17949" y="14971"/>
                    <a:pt x="18230" y="14929"/>
                  </a:cubicBezTo>
                  <a:cubicBezTo>
                    <a:pt x="18568" y="14877"/>
                    <a:pt x="18865" y="14680"/>
                    <a:pt x="19111" y="14394"/>
                  </a:cubicBezTo>
                  <a:cubicBezTo>
                    <a:pt x="19434" y="14019"/>
                    <a:pt x="19667" y="13499"/>
                    <a:pt x="19799" y="12928"/>
                  </a:cubicBezTo>
                  <a:cubicBezTo>
                    <a:pt x="19936" y="12335"/>
                    <a:pt x="19959" y="11703"/>
                    <a:pt x="19858" y="11123"/>
                  </a:cubicBezTo>
                  <a:cubicBezTo>
                    <a:pt x="19744" y="10466"/>
                    <a:pt x="19475" y="9891"/>
                    <a:pt x="19035" y="9558"/>
                  </a:cubicBezTo>
                  <a:lnTo>
                    <a:pt x="19036" y="9557"/>
                  </a:lnTo>
                  <a:cubicBezTo>
                    <a:pt x="18874" y="9435"/>
                    <a:pt x="18764" y="9254"/>
                    <a:pt x="18745" y="9044"/>
                  </a:cubicBezTo>
                  <a:cubicBezTo>
                    <a:pt x="18539" y="6882"/>
                    <a:pt x="17721" y="4854"/>
                    <a:pt x="16222" y="3447"/>
                  </a:cubicBezTo>
                  <a:cubicBezTo>
                    <a:pt x="14938" y="2243"/>
                    <a:pt x="13132" y="1486"/>
                    <a:pt x="10750" y="1486"/>
                  </a:cubicBezTo>
                  <a:lnTo>
                    <a:pt x="10750" y="0"/>
                  </a:lnTo>
                  <a:cubicBezTo>
                    <a:pt x="13589" y="0"/>
                    <a:pt x="15766" y="925"/>
                    <a:pt x="17335" y="2397"/>
                  </a:cubicBezTo>
                  <a:cubicBezTo>
                    <a:pt x="19043" y="3999"/>
                    <a:pt x="20000" y="6238"/>
                    <a:pt x="20284" y="8622"/>
                  </a:cubicBezTo>
                  <a:close/>
                  <a:moveTo>
                    <a:pt x="10750" y="21600"/>
                  </a:moveTo>
                  <a:cubicBezTo>
                    <a:pt x="8875" y="21600"/>
                    <a:pt x="7238" y="21043"/>
                    <a:pt x="5866" y="20106"/>
                  </a:cubicBezTo>
                  <a:cubicBezTo>
                    <a:pt x="4479" y="19158"/>
                    <a:pt x="3377" y="17825"/>
                    <a:pt x="2587" y="16292"/>
                  </a:cubicBezTo>
                  <a:cubicBezTo>
                    <a:pt x="2024" y="16115"/>
                    <a:pt x="1546" y="15773"/>
                    <a:pt x="1158" y="15322"/>
                  </a:cubicBezTo>
                  <a:cubicBezTo>
                    <a:pt x="676" y="14761"/>
                    <a:pt x="336" y="14026"/>
                    <a:pt x="155" y="13241"/>
                  </a:cubicBezTo>
                  <a:cubicBezTo>
                    <a:pt x="-21" y="12477"/>
                    <a:pt x="-50" y="11651"/>
                    <a:pt x="84" y="10885"/>
                  </a:cubicBezTo>
                  <a:cubicBezTo>
                    <a:pt x="237" y="10007"/>
                    <a:pt x="606" y="9199"/>
                    <a:pt x="1216" y="8622"/>
                  </a:cubicBezTo>
                  <a:cubicBezTo>
                    <a:pt x="1500" y="6238"/>
                    <a:pt x="2457" y="3998"/>
                    <a:pt x="4165" y="2396"/>
                  </a:cubicBezTo>
                  <a:cubicBezTo>
                    <a:pt x="5733" y="925"/>
                    <a:pt x="7911" y="0"/>
                    <a:pt x="10750" y="0"/>
                  </a:cubicBezTo>
                  <a:lnTo>
                    <a:pt x="10750" y="1486"/>
                  </a:lnTo>
                  <a:cubicBezTo>
                    <a:pt x="8368" y="1486"/>
                    <a:pt x="6562" y="2243"/>
                    <a:pt x="5278" y="3447"/>
                  </a:cubicBezTo>
                  <a:cubicBezTo>
                    <a:pt x="3787" y="4846"/>
                    <a:pt x="2971" y="6859"/>
                    <a:pt x="2759" y="9008"/>
                  </a:cubicBezTo>
                  <a:cubicBezTo>
                    <a:pt x="2751" y="9215"/>
                    <a:pt x="2650" y="9418"/>
                    <a:pt x="2465" y="9558"/>
                  </a:cubicBezTo>
                  <a:cubicBezTo>
                    <a:pt x="2026" y="9891"/>
                    <a:pt x="1756" y="10466"/>
                    <a:pt x="1642" y="11123"/>
                  </a:cubicBezTo>
                  <a:cubicBezTo>
                    <a:pt x="1541" y="11702"/>
                    <a:pt x="1565" y="12335"/>
                    <a:pt x="1701" y="12927"/>
                  </a:cubicBezTo>
                  <a:cubicBezTo>
                    <a:pt x="1833" y="13499"/>
                    <a:pt x="2066" y="14018"/>
                    <a:pt x="2389" y="14393"/>
                  </a:cubicBezTo>
                  <a:cubicBezTo>
                    <a:pt x="2635" y="14680"/>
                    <a:pt x="2932" y="14877"/>
                    <a:pt x="3270" y="14928"/>
                  </a:cubicBezTo>
                  <a:lnTo>
                    <a:pt x="3270" y="14929"/>
                  </a:lnTo>
                  <a:cubicBezTo>
                    <a:pt x="3523" y="14968"/>
                    <a:pt x="3751" y="15121"/>
                    <a:pt x="3864" y="15358"/>
                  </a:cubicBezTo>
                  <a:cubicBezTo>
                    <a:pt x="4555" y="16804"/>
                    <a:pt x="5542" y="18055"/>
                    <a:pt x="6793" y="18910"/>
                  </a:cubicBezTo>
                  <a:cubicBezTo>
                    <a:pt x="7899" y="19665"/>
                    <a:pt x="9225" y="20114"/>
                    <a:pt x="10750" y="20114"/>
                  </a:cubicBezTo>
                  <a:lnTo>
                    <a:pt x="10750" y="21600"/>
                  </a:lnTo>
                  <a:close/>
                  <a:moveTo>
                    <a:pt x="10750" y="21600"/>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49" name="AutoShape 15">
              <a:extLst>
                <a:ext uri="{FF2B5EF4-FFF2-40B4-BE49-F238E27FC236}">
                  <a16:creationId xmlns:a16="http://schemas.microsoft.com/office/drawing/2014/main" xmlns="" id="{92B33EE3-0693-43F2-830F-D82149493504}"/>
                </a:ext>
              </a:extLst>
            </p:cNvPr>
            <p:cNvSpPr>
              <a:spLocks/>
            </p:cNvSpPr>
            <p:nvPr/>
          </p:nvSpPr>
          <p:spPr bwMode="auto">
            <a:xfrm>
              <a:off x="640" y="96"/>
              <a:ext cx="1564" cy="1682"/>
            </a:xfrm>
            <a:custGeom>
              <a:avLst/>
              <a:gdLst/>
              <a:ahLst/>
              <a:cxnLst/>
              <a:rect l="0" t="0" r="r" b="b"/>
              <a:pathLst>
                <a:path w="19904" h="21600">
                  <a:moveTo>
                    <a:pt x="18725" y="8846"/>
                  </a:moveTo>
                  <a:cubicBezTo>
                    <a:pt x="20752" y="10496"/>
                    <a:pt x="20039" y="15608"/>
                    <a:pt x="17553" y="16019"/>
                  </a:cubicBezTo>
                  <a:cubicBezTo>
                    <a:pt x="16134" y="19209"/>
                    <a:pt x="13527" y="21600"/>
                    <a:pt x="9952" y="21600"/>
                  </a:cubicBezTo>
                  <a:cubicBezTo>
                    <a:pt x="6377" y="21600"/>
                    <a:pt x="3771" y="19209"/>
                    <a:pt x="2351" y="16019"/>
                  </a:cubicBezTo>
                  <a:cubicBezTo>
                    <a:pt x="-135" y="15608"/>
                    <a:pt x="-848" y="10496"/>
                    <a:pt x="1179" y="8846"/>
                  </a:cubicBezTo>
                  <a:cubicBezTo>
                    <a:pt x="1594" y="4171"/>
                    <a:pt x="4347" y="0"/>
                    <a:pt x="9952" y="0"/>
                  </a:cubicBezTo>
                  <a:cubicBezTo>
                    <a:pt x="15556" y="0"/>
                    <a:pt x="18310" y="4170"/>
                    <a:pt x="18725" y="8846"/>
                  </a:cubicBezTo>
                  <a:close/>
                  <a:moveTo>
                    <a:pt x="18725" y="8846"/>
                  </a:moveTo>
                </a:path>
              </a:pathLst>
            </a:custGeom>
            <a:solidFill>
              <a:srgbClr val="FFFFF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50" name="AutoShape 16">
              <a:extLst>
                <a:ext uri="{FF2B5EF4-FFF2-40B4-BE49-F238E27FC236}">
                  <a16:creationId xmlns:a16="http://schemas.microsoft.com/office/drawing/2014/main" xmlns="" id="{93E86E43-EA89-4731-83C9-743245BBD719}"/>
                </a:ext>
              </a:extLst>
            </p:cNvPr>
            <p:cNvSpPr>
              <a:spLocks/>
            </p:cNvSpPr>
            <p:nvPr/>
          </p:nvSpPr>
          <p:spPr bwMode="auto">
            <a:xfrm>
              <a:off x="632" y="48"/>
              <a:ext cx="1595" cy="932"/>
            </a:xfrm>
            <a:custGeom>
              <a:avLst/>
              <a:gdLst/>
              <a:ahLst/>
              <a:cxnLst/>
              <a:rect l="0" t="0" r="r" b="b"/>
              <a:pathLst>
                <a:path w="21352" h="20270">
                  <a:moveTo>
                    <a:pt x="10542" y="1045"/>
                  </a:moveTo>
                  <a:cubicBezTo>
                    <a:pt x="6689" y="1180"/>
                    <a:pt x="3069" y="10213"/>
                    <a:pt x="3271" y="17634"/>
                  </a:cubicBezTo>
                  <a:cubicBezTo>
                    <a:pt x="3376" y="21518"/>
                    <a:pt x="3133" y="20507"/>
                    <a:pt x="2701" y="18446"/>
                  </a:cubicBezTo>
                  <a:cubicBezTo>
                    <a:pt x="2471" y="17350"/>
                    <a:pt x="2119" y="16269"/>
                    <a:pt x="1587" y="16266"/>
                  </a:cubicBezTo>
                  <a:cubicBezTo>
                    <a:pt x="1211" y="16264"/>
                    <a:pt x="935" y="16806"/>
                    <a:pt x="817" y="17214"/>
                  </a:cubicBezTo>
                  <a:cubicBezTo>
                    <a:pt x="516" y="18260"/>
                    <a:pt x="-124" y="17215"/>
                    <a:pt x="21" y="15314"/>
                  </a:cubicBezTo>
                  <a:cubicBezTo>
                    <a:pt x="474" y="9378"/>
                    <a:pt x="4178" y="1007"/>
                    <a:pt x="7992" y="231"/>
                  </a:cubicBezTo>
                  <a:cubicBezTo>
                    <a:pt x="9507" y="-77"/>
                    <a:pt x="12003" y="-82"/>
                    <a:pt x="13434" y="247"/>
                  </a:cubicBezTo>
                  <a:cubicBezTo>
                    <a:pt x="17223" y="1116"/>
                    <a:pt x="20881" y="9417"/>
                    <a:pt x="21331" y="15314"/>
                  </a:cubicBezTo>
                  <a:cubicBezTo>
                    <a:pt x="21476" y="17215"/>
                    <a:pt x="20836" y="18260"/>
                    <a:pt x="20534" y="17214"/>
                  </a:cubicBezTo>
                  <a:cubicBezTo>
                    <a:pt x="20417" y="16806"/>
                    <a:pt x="20140" y="16264"/>
                    <a:pt x="19765" y="16266"/>
                  </a:cubicBezTo>
                  <a:cubicBezTo>
                    <a:pt x="19233" y="16269"/>
                    <a:pt x="18881" y="17350"/>
                    <a:pt x="18651" y="18446"/>
                  </a:cubicBezTo>
                  <a:cubicBezTo>
                    <a:pt x="18219" y="20507"/>
                    <a:pt x="18015" y="21518"/>
                    <a:pt x="18120" y="17634"/>
                  </a:cubicBezTo>
                  <a:cubicBezTo>
                    <a:pt x="18320" y="10274"/>
                    <a:pt x="14718" y="1327"/>
                    <a:pt x="10904" y="1049"/>
                  </a:cubicBezTo>
                  <a:lnTo>
                    <a:pt x="10542" y="1045"/>
                  </a:lnTo>
                  <a:close/>
                  <a:moveTo>
                    <a:pt x="10542" y="1045"/>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51" name="AutoShape 17">
              <a:extLst>
                <a:ext uri="{FF2B5EF4-FFF2-40B4-BE49-F238E27FC236}">
                  <a16:creationId xmlns:a16="http://schemas.microsoft.com/office/drawing/2014/main" xmlns="" id="{4687940A-9B6D-4CF0-BADD-9F2994997842}"/>
                </a:ext>
              </a:extLst>
            </p:cNvPr>
            <p:cNvSpPr>
              <a:spLocks/>
            </p:cNvSpPr>
            <p:nvPr/>
          </p:nvSpPr>
          <p:spPr bwMode="auto">
            <a:xfrm>
              <a:off x="832" y="0"/>
              <a:ext cx="1273" cy="834"/>
            </a:xfrm>
            <a:custGeom>
              <a:avLst/>
              <a:gdLst/>
              <a:ahLst/>
              <a:cxnLst/>
              <a:rect l="0" t="0" r="r" b="b"/>
              <a:pathLst>
                <a:path w="17965" h="21595">
                  <a:moveTo>
                    <a:pt x="557" y="21595"/>
                  </a:moveTo>
                  <a:cubicBezTo>
                    <a:pt x="527" y="18300"/>
                    <a:pt x="783" y="15450"/>
                    <a:pt x="1524" y="13369"/>
                  </a:cubicBezTo>
                  <a:cubicBezTo>
                    <a:pt x="2241" y="11355"/>
                    <a:pt x="2979" y="10354"/>
                    <a:pt x="5064" y="11359"/>
                  </a:cubicBezTo>
                  <a:cubicBezTo>
                    <a:pt x="6076" y="11846"/>
                    <a:pt x="7299" y="12131"/>
                    <a:pt x="8616" y="12131"/>
                  </a:cubicBezTo>
                  <a:cubicBezTo>
                    <a:pt x="9939" y="12131"/>
                    <a:pt x="11167" y="11843"/>
                    <a:pt x="12182" y="11351"/>
                  </a:cubicBezTo>
                  <a:cubicBezTo>
                    <a:pt x="13999" y="10470"/>
                    <a:pt x="14468" y="11321"/>
                    <a:pt x="15202" y="13126"/>
                  </a:cubicBezTo>
                  <a:cubicBezTo>
                    <a:pt x="16075" y="15278"/>
                    <a:pt x="16422" y="18219"/>
                    <a:pt x="16354" y="21553"/>
                  </a:cubicBezTo>
                  <a:cubicBezTo>
                    <a:pt x="20523" y="12277"/>
                    <a:pt x="16146" y="5"/>
                    <a:pt x="8418" y="0"/>
                  </a:cubicBezTo>
                  <a:cubicBezTo>
                    <a:pt x="691" y="-5"/>
                    <a:pt x="-1077" y="11959"/>
                    <a:pt x="557" y="21595"/>
                  </a:cubicBezTo>
                  <a:close/>
                  <a:moveTo>
                    <a:pt x="557" y="21595"/>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52" name="AutoShape 18">
              <a:extLst>
                <a:ext uri="{FF2B5EF4-FFF2-40B4-BE49-F238E27FC236}">
                  <a16:creationId xmlns:a16="http://schemas.microsoft.com/office/drawing/2014/main" xmlns="" id="{69414F95-F0E7-4F17-801A-75323ECFE75A}"/>
                </a:ext>
              </a:extLst>
            </p:cNvPr>
            <p:cNvSpPr>
              <a:spLocks/>
            </p:cNvSpPr>
            <p:nvPr/>
          </p:nvSpPr>
          <p:spPr bwMode="auto">
            <a:xfrm>
              <a:off x="767" y="664"/>
              <a:ext cx="1319" cy="1276"/>
            </a:xfrm>
            <a:custGeom>
              <a:avLst/>
              <a:gdLst/>
              <a:ahLst/>
              <a:cxnLst/>
              <a:rect l="0" t="0" r="r" b="b"/>
              <a:pathLst>
                <a:path w="20172" h="20046">
                  <a:moveTo>
                    <a:pt x="9998" y="9779"/>
                  </a:moveTo>
                  <a:cubicBezTo>
                    <a:pt x="12479" y="9387"/>
                    <a:pt x="14088" y="10079"/>
                    <a:pt x="15044" y="10834"/>
                  </a:cubicBezTo>
                  <a:cubicBezTo>
                    <a:pt x="15118" y="10893"/>
                    <a:pt x="15183" y="10951"/>
                    <a:pt x="15239" y="11011"/>
                  </a:cubicBezTo>
                  <a:cubicBezTo>
                    <a:pt x="17953" y="12609"/>
                    <a:pt x="18727" y="5000"/>
                    <a:pt x="18556" y="1397"/>
                  </a:cubicBezTo>
                  <a:cubicBezTo>
                    <a:pt x="18453" y="-1554"/>
                    <a:pt x="20886" y="878"/>
                    <a:pt x="19962" y="2248"/>
                  </a:cubicBezTo>
                  <a:cubicBezTo>
                    <a:pt x="19039" y="3618"/>
                    <a:pt x="18929" y="5630"/>
                    <a:pt x="19276" y="10522"/>
                  </a:cubicBezTo>
                  <a:cubicBezTo>
                    <a:pt x="19624" y="15414"/>
                    <a:pt x="13649" y="20046"/>
                    <a:pt x="10365" y="20046"/>
                  </a:cubicBezTo>
                  <a:cubicBezTo>
                    <a:pt x="10269" y="20046"/>
                    <a:pt x="10176" y="20043"/>
                    <a:pt x="10086" y="20037"/>
                  </a:cubicBezTo>
                  <a:cubicBezTo>
                    <a:pt x="10057" y="20039"/>
                    <a:pt x="10028" y="20040"/>
                    <a:pt x="9998" y="20042"/>
                  </a:cubicBezTo>
                  <a:lnTo>
                    <a:pt x="9998" y="15797"/>
                  </a:lnTo>
                  <a:cubicBezTo>
                    <a:pt x="10027" y="15794"/>
                    <a:pt x="10056" y="15792"/>
                    <a:pt x="10086" y="15792"/>
                  </a:cubicBezTo>
                  <a:cubicBezTo>
                    <a:pt x="10765" y="15792"/>
                    <a:pt x="11230" y="16695"/>
                    <a:pt x="11926" y="16457"/>
                  </a:cubicBezTo>
                  <a:cubicBezTo>
                    <a:pt x="13592" y="15887"/>
                    <a:pt x="14337" y="14822"/>
                    <a:pt x="14341" y="13636"/>
                  </a:cubicBezTo>
                  <a:cubicBezTo>
                    <a:pt x="14346" y="12043"/>
                    <a:pt x="12172" y="11284"/>
                    <a:pt x="9998" y="11295"/>
                  </a:cubicBezTo>
                  <a:lnTo>
                    <a:pt x="9998" y="9779"/>
                  </a:lnTo>
                  <a:close/>
                  <a:moveTo>
                    <a:pt x="4757" y="11011"/>
                  </a:moveTo>
                  <a:cubicBezTo>
                    <a:pt x="4813" y="10951"/>
                    <a:pt x="4878" y="10893"/>
                    <a:pt x="4952" y="10834"/>
                  </a:cubicBezTo>
                  <a:cubicBezTo>
                    <a:pt x="5908" y="10079"/>
                    <a:pt x="7517" y="9387"/>
                    <a:pt x="9998" y="9779"/>
                  </a:cubicBezTo>
                  <a:lnTo>
                    <a:pt x="9998" y="11295"/>
                  </a:lnTo>
                  <a:cubicBezTo>
                    <a:pt x="7881" y="11305"/>
                    <a:pt x="5763" y="12044"/>
                    <a:pt x="5662" y="13454"/>
                  </a:cubicBezTo>
                  <a:cubicBezTo>
                    <a:pt x="5575" y="14654"/>
                    <a:pt x="6492" y="15855"/>
                    <a:pt x="8242" y="16455"/>
                  </a:cubicBezTo>
                  <a:cubicBezTo>
                    <a:pt x="8910" y="16684"/>
                    <a:pt x="9364" y="15868"/>
                    <a:pt x="9998" y="15797"/>
                  </a:cubicBezTo>
                  <a:lnTo>
                    <a:pt x="9998" y="20042"/>
                  </a:lnTo>
                  <a:cubicBezTo>
                    <a:pt x="9936" y="20045"/>
                    <a:pt x="9872" y="20046"/>
                    <a:pt x="9807" y="20046"/>
                  </a:cubicBezTo>
                  <a:cubicBezTo>
                    <a:pt x="6523" y="20046"/>
                    <a:pt x="548" y="15414"/>
                    <a:pt x="896" y="10522"/>
                  </a:cubicBezTo>
                  <a:cubicBezTo>
                    <a:pt x="1244" y="5630"/>
                    <a:pt x="1133" y="3618"/>
                    <a:pt x="210" y="2248"/>
                  </a:cubicBezTo>
                  <a:cubicBezTo>
                    <a:pt x="-714" y="878"/>
                    <a:pt x="1719" y="-1554"/>
                    <a:pt x="1616" y="1397"/>
                  </a:cubicBezTo>
                  <a:cubicBezTo>
                    <a:pt x="1445" y="5000"/>
                    <a:pt x="2043" y="12609"/>
                    <a:pt x="4757" y="11011"/>
                  </a:cubicBezTo>
                  <a:close/>
                  <a:moveTo>
                    <a:pt x="4757" y="11011"/>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grpSp>
      <p:grpSp>
        <p:nvGrpSpPr>
          <p:cNvPr id="53" name="Group 29">
            <a:extLst>
              <a:ext uri="{FF2B5EF4-FFF2-40B4-BE49-F238E27FC236}">
                <a16:creationId xmlns:a16="http://schemas.microsoft.com/office/drawing/2014/main" xmlns="" id="{F5C73C68-CE4F-49AC-A015-F3F83E497446}"/>
              </a:ext>
            </a:extLst>
          </p:cNvPr>
          <p:cNvGrpSpPr>
            <a:grpSpLocks/>
          </p:cNvGrpSpPr>
          <p:nvPr/>
        </p:nvGrpSpPr>
        <p:grpSpPr bwMode="auto">
          <a:xfrm>
            <a:off x="3554764" y="5864914"/>
            <a:ext cx="1008495" cy="993087"/>
            <a:chOff x="0" y="0"/>
            <a:chExt cx="1897" cy="1869"/>
          </a:xfrm>
        </p:grpSpPr>
        <p:sp>
          <p:nvSpPr>
            <p:cNvPr id="54" name="AutoShape 20">
              <a:extLst>
                <a:ext uri="{FF2B5EF4-FFF2-40B4-BE49-F238E27FC236}">
                  <a16:creationId xmlns:a16="http://schemas.microsoft.com/office/drawing/2014/main" xmlns="" id="{CB4BDAAA-4C2F-4489-855D-C19C4E3DA928}"/>
                </a:ext>
              </a:extLst>
            </p:cNvPr>
            <p:cNvSpPr>
              <a:spLocks/>
            </p:cNvSpPr>
            <p:nvPr/>
          </p:nvSpPr>
          <p:spPr bwMode="auto">
            <a:xfrm>
              <a:off x="0" y="792"/>
              <a:ext cx="1897" cy="1077"/>
            </a:xfrm>
            <a:custGeom>
              <a:avLst/>
              <a:gdLst/>
              <a:ahLst/>
              <a:cxnLst/>
              <a:rect l="0" t="0" r="r" b="b"/>
              <a:pathLst>
                <a:path w="21443" h="21600">
                  <a:moveTo>
                    <a:pt x="722" y="21600"/>
                  </a:moveTo>
                  <a:cubicBezTo>
                    <a:pt x="297" y="20402"/>
                    <a:pt x="18" y="19185"/>
                    <a:pt x="1" y="18027"/>
                  </a:cubicBezTo>
                  <a:cubicBezTo>
                    <a:pt x="-79" y="12668"/>
                    <a:pt x="3517" y="12180"/>
                    <a:pt x="6073" y="10394"/>
                  </a:cubicBezTo>
                  <a:cubicBezTo>
                    <a:pt x="8630" y="8608"/>
                    <a:pt x="7454" y="4177"/>
                    <a:pt x="7432" y="0"/>
                  </a:cubicBezTo>
                  <a:lnTo>
                    <a:pt x="14010" y="0"/>
                  </a:lnTo>
                  <a:cubicBezTo>
                    <a:pt x="13987" y="4177"/>
                    <a:pt x="12812" y="8608"/>
                    <a:pt x="15369" y="10394"/>
                  </a:cubicBezTo>
                  <a:cubicBezTo>
                    <a:pt x="17925" y="12181"/>
                    <a:pt x="21521" y="12668"/>
                    <a:pt x="21441" y="18027"/>
                  </a:cubicBezTo>
                  <a:cubicBezTo>
                    <a:pt x="21424" y="19185"/>
                    <a:pt x="21145" y="20402"/>
                    <a:pt x="20720" y="21600"/>
                  </a:cubicBezTo>
                  <a:lnTo>
                    <a:pt x="722" y="21600"/>
                  </a:lnTo>
                  <a:close/>
                  <a:moveTo>
                    <a:pt x="722" y="21600"/>
                  </a:moveTo>
                </a:path>
              </a:pathLst>
            </a:custGeom>
            <a:solidFill>
              <a:schemeClr val="accent1"/>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55" name="AutoShape 21">
              <a:extLst>
                <a:ext uri="{FF2B5EF4-FFF2-40B4-BE49-F238E27FC236}">
                  <a16:creationId xmlns:a16="http://schemas.microsoft.com/office/drawing/2014/main" xmlns="" id="{F366C850-23E0-4548-A6A7-E0C42C5F543A}"/>
                </a:ext>
              </a:extLst>
            </p:cNvPr>
            <p:cNvSpPr>
              <a:spLocks/>
            </p:cNvSpPr>
            <p:nvPr/>
          </p:nvSpPr>
          <p:spPr bwMode="auto">
            <a:xfrm>
              <a:off x="72" y="864"/>
              <a:ext cx="1755" cy="1001"/>
            </a:xfrm>
            <a:custGeom>
              <a:avLst/>
              <a:gdLst/>
              <a:ahLst/>
              <a:cxnLst/>
              <a:rect l="0" t="0" r="r" b="b"/>
              <a:pathLst>
                <a:path w="20610" h="21600">
                  <a:moveTo>
                    <a:pt x="872" y="14455"/>
                  </a:moveTo>
                  <a:cubicBezTo>
                    <a:pt x="1901" y="12592"/>
                    <a:pt x="4090" y="11916"/>
                    <a:pt x="6047" y="10648"/>
                  </a:cubicBezTo>
                  <a:cubicBezTo>
                    <a:pt x="8003" y="9381"/>
                    <a:pt x="8283" y="3865"/>
                    <a:pt x="8127" y="566"/>
                  </a:cubicBezTo>
                  <a:lnTo>
                    <a:pt x="12494" y="0"/>
                  </a:lnTo>
                  <a:cubicBezTo>
                    <a:pt x="12338" y="3299"/>
                    <a:pt x="12452" y="9182"/>
                    <a:pt x="14408" y="10648"/>
                  </a:cubicBezTo>
                  <a:cubicBezTo>
                    <a:pt x="16365" y="12114"/>
                    <a:pt x="18556" y="12569"/>
                    <a:pt x="19740" y="14330"/>
                  </a:cubicBezTo>
                  <a:cubicBezTo>
                    <a:pt x="21047" y="16274"/>
                    <a:pt x="20685" y="19175"/>
                    <a:pt x="19933" y="21600"/>
                  </a:cubicBezTo>
                  <a:lnTo>
                    <a:pt x="740" y="21569"/>
                  </a:lnTo>
                  <a:cubicBezTo>
                    <a:pt x="40" y="19048"/>
                    <a:pt x="-553" y="17034"/>
                    <a:pt x="872" y="14455"/>
                  </a:cubicBezTo>
                  <a:close/>
                  <a:moveTo>
                    <a:pt x="872" y="14455"/>
                  </a:moveTo>
                </a:path>
              </a:pathLst>
            </a:custGeom>
            <a:solidFill>
              <a:schemeClr val="accent1"/>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56" name="AutoShape 22">
              <a:extLst>
                <a:ext uri="{FF2B5EF4-FFF2-40B4-BE49-F238E27FC236}">
                  <a16:creationId xmlns:a16="http://schemas.microsoft.com/office/drawing/2014/main" xmlns="" id="{8763196C-A906-4749-80C2-951EB23AABAA}"/>
                </a:ext>
              </a:extLst>
            </p:cNvPr>
            <p:cNvSpPr>
              <a:spLocks/>
            </p:cNvSpPr>
            <p:nvPr/>
          </p:nvSpPr>
          <p:spPr bwMode="auto">
            <a:xfrm>
              <a:off x="384" y="16"/>
              <a:ext cx="1123" cy="1202"/>
            </a:xfrm>
            <a:custGeom>
              <a:avLst/>
              <a:gdLst/>
              <a:ahLst/>
              <a:cxnLst/>
              <a:rect l="0" t="0" r="r" b="b"/>
              <a:pathLst>
                <a:path w="21500" h="21600">
                  <a:moveTo>
                    <a:pt x="20284" y="8622"/>
                  </a:moveTo>
                  <a:cubicBezTo>
                    <a:pt x="20894" y="9199"/>
                    <a:pt x="21263" y="10007"/>
                    <a:pt x="21416" y="10885"/>
                  </a:cubicBezTo>
                  <a:cubicBezTo>
                    <a:pt x="21550" y="11651"/>
                    <a:pt x="21521" y="12477"/>
                    <a:pt x="21345" y="13241"/>
                  </a:cubicBezTo>
                  <a:cubicBezTo>
                    <a:pt x="21164" y="14026"/>
                    <a:pt x="20824" y="14761"/>
                    <a:pt x="20342" y="15323"/>
                  </a:cubicBezTo>
                  <a:cubicBezTo>
                    <a:pt x="19954" y="15774"/>
                    <a:pt x="19476" y="16115"/>
                    <a:pt x="18913" y="16291"/>
                  </a:cubicBezTo>
                  <a:cubicBezTo>
                    <a:pt x="18123" y="17825"/>
                    <a:pt x="17021" y="19158"/>
                    <a:pt x="15634" y="20105"/>
                  </a:cubicBezTo>
                  <a:cubicBezTo>
                    <a:pt x="14262" y="21043"/>
                    <a:pt x="12624" y="21600"/>
                    <a:pt x="10750" y="21600"/>
                  </a:cubicBezTo>
                  <a:lnTo>
                    <a:pt x="10750" y="20114"/>
                  </a:lnTo>
                  <a:cubicBezTo>
                    <a:pt x="12275" y="20114"/>
                    <a:pt x="13601" y="19665"/>
                    <a:pt x="14706" y="18910"/>
                  </a:cubicBezTo>
                  <a:cubicBezTo>
                    <a:pt x="15951" y="18059"/>
                    <a:pt x="16934" y="16817"/>
                    <a:pt x="17625" y="15380"/>
                  </a:cubicBezTo>
                  <a:cubicBezTo>
                    <a:pt x="17726" y="15149"/>
                    <a:pt x="17948" y="14971"/>
                    <a:pt x="18230" y="14928"/>
                  </a:cubicBezTo>
                  <a:cubicBezTo>
                    <a:pt x="18567" y="14877"/>
                    <a:pt x="18864" y="14680"/>
                    <a:pt x="19111" y="14394"/>
                  </a:cubicBezTo>
                  <a:cubicBezTo>
                    <a:pt x="19433" y="14018"/>
                    <a:pt x="19667" y="13499"/>
                    <a:pt x="19798" y="12927"/>
                  </a:cubicBezTo>
                  <a:cubicBezTo>
                    <a:pt x="19935" y="12335"/>
                    <a:pt x="19959" y="11702"/>
                    <a:pt x="19857" y="11122"/>
                  </a:cubicBezTo>
                  <a:cubicBezTo>
                    <a:pt x="19743" y="10466"/>
                    <a:pt x="19474" y="9891"/>
                    <a:pt x="19035" y="9558"/>
                  </a:cubicBezTo>
                  <a:lnTo>
                    <a:pt x="19036" y="9557"/>
                  </a:lnTo>
                  <a:cubicBezTo>
                    <a:pt x="18874" y="9435"/>
                    <a:pt x="18763" y="9254"/>
                    <a:pt x="18744" y="9044"/>
                  </a:cubicBezTo>
                  <a:cubicBezTo>
                    <a:pt x="18538" y="6881"/>
                    <a:pt x="17721" y="4854"/>
                    <a:pt x="16221" y="3447"/>
                  </a:cubicBezTo>
                  <a:cubicBezTo>
                    <a:pt x="14938" y="2243"/>
                    <a:pt x="13131" y="1486"/>
                    <a:pt x="10750" y="1486"/>
                  </a:cubicBezTo>
                  <a:lnTo>
                    <a:pt x="10750" y="0"/>
                  </a:lnTo>
                  <a:cubicBezTo>
                    <a:pt x="13588" y="0"/>
                    <a:pt x="15766" y="925"/>
                    <a:pt x="17334" y="2397"/>
                  </a:cubicBezTo>
                  <a:cubicBezTo>
                    <a:pt x="19042" y="3999"/>
                    <a:pt x="20000" y="6239"/>
                    <a:pt x="20284" y="8622"/>
                  </a:cubicBezTo>
                  <a:close/>
                  <a:moveTo>
                    <a:pt x="10750" y="21600"/>
                  </a:moveTo>
                  <a:cubicBezTo>
                    <a:pt x="8875" y="21600"/>
                    <a:pt x="7238" y="21043"/>
                    <a:pt x="5866" y="20105"/>
                  </a:cubicBezTo>
                  <a:cubicBezTo>
                    <a:pt x="4479" y="19158"/>
                    <a:pt x="3377" y="17825"/>
                    <a:pt x="2587" y="16292"/>
                  </a:cubicBezTo>
                  <a:cubicBezTo>
                    <a:pt x="2024" y="16115"/>
                    <a:pt x="1546" y="15774"/>
                    <a:pt x="1158" y="15322"/>
                  </a:cubicBezTo>
                  <a:cubicBezTo>
                    <a:pt x="675" y="14761"/>
                    <a:pt x="336" y="14026"/>
                    <a:pt x="155" y="13241"/>
                  </a:cubicBezTo>
                  <a:cubicBezTo>
                    <a:pt x="-21" y="12477"/>
                    <a:pt x="-50" y="11651"/>
                    <a:pt x="83" y="10885"/>
                  </a:cubicBezTo>
                  <a:cubicBezTo>
                    <a:pt x="237" y="10007"/>
                    <a:pt x="606" y="9199"/>
                    <a:pt x="1216" y="8623"/>
                  </a:cubicBezTo>
                  <a:cubicBezTo>
                    <a:pt x="1500" y="6239"/>
                    <a:pt x="2457" y="3999"/>
                    <a:pt x="4165" y="2397"/>
                  </a:cubicBezTo>
                  <a:cubicBezTo>
                    <a:pt x="5733" y="926"/>
                    <a:pt x="7911" y="0"/>
                    <a:pt x="10750" y="0"/>
                  </a:cubicBezTo>
                  <a:lnTo>
                    <a:pt x="10750" y="1486"/>
                  </a:lnTo>
                  <a:cubicBezTo>
                    <a:pt x="8368" y="1486"/>
                    <a:pt x="6562" y="2244"/>
                    <a:pt x="5278" y="3448"/>
                  </a:cubicBezTo>
                  <a:cubicBezTo>
                    <a:pt x="3787" y="4846"/>
                    <a:pt x="2971" y="6859"/>
                    <a:pt x="2759" y="9008"/>
                  </a:cubicBezTo>
                  <a:cubicBezTo>
                    <a:pt x="2751" y="9215"/>
                    <a:pt x="2650" y="9418"/>
                    <a:pt x="2465" y="9558"/>
                  </a:cubicBezTo>
                  <a:cubicBezTo>
                    <a:pt x="2026" y="9891"/>
                    <a:pt x="1756" y="10466"/>
                    <a:pt x="1642" y="11123"/>
                  </a:cubicBezTo>
                  <a:cubicBezTo>
                    <a:pt x="1541" y="11702"/>
                    <a:pt x="1565" y="12335"/>
                    <a:pt x="1701" y="12928"/>
                  </a:cubicBezTo>
                  <a:cubicBezTo>
                    <a:pt x="1833" y="13499"/>
                    <a:pt x="2066" y="14018"/>
                    <a:pt x="2389" y="14394"/>
                  </a:cubicBezTo>
                  <a:cubicBezTo>
                    <a:pt x="2635" y="14680"/>
                    <a:pt x="2932" y="14877"/>
                    <a:pt x="3270" y="14928"/>
                  </a:cubicBezTo>
                  <a:lnTo>
                    <a:pt x="3270" y="14929"/>
                  </a:lnTo>
                  <a:cubicBezTo>
                    <a:pt x="3523" y="14968"/>
                    <a:pt x="3751" y="15122"/>
                    <a:pt x="3864" y="15358"/>
                  </a:cubicBezTo>
                  <a:cubicBezTo>
                    <a:pt x="4555" y="16804"/>
                    <a:pt x="5542" y="18055"/>
                    <a:pt x="6793" y="18910"/>
                  </a:cubicBezTo>
                  <a:cubicBezTo>
                    <a:pt x="7899" y="19665"/>
                    <a:pt x="9225" y="20114"/>
                    <a:pt x="10750" y="20114"/>
                  </a:cubicBezTo>
                  <a:lnTo>
                    <a:pt x="10750" y="21600"/>
                  </a:lnTo>
                  <a:close/>
                  <a:moveTo>
                    <a:pt x="10750" y="21600"/>
                  </a:moveTo>
                </a:path>
              </a:pathLst>
            </a:custGeom>
            <a:solidFill>
              <a:schemeClr val="accent1"/>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57" name="AutoShape 23">
              <a:extLst>
                <a:ext uri="{FF2B5EF4-FFF2-40B4-BE49-F238E27FC236}">
                  <a16:creationId xmlns:a16="http://schemas.microsoft.com/office/drawing/2014/main" xmlns="" id="{374B6EC7-2D20-44D2-A0FB-3828DBC09289}"/>
                </a:ext>
              </a:extLst>
            </p:cNvPr>
            <p:cNvSpPr>
              <a:spLocks/>
            </p:cNvSpPr>
            <p:nvPr/>
          </p:nvSpPr>
          <p:spPr bwMode="auto">
            <a:xfrm>
              <a:off x="424" y="56"/>
              <a:ext cx="1041" cy="1119"/>
            </a:xfrm>
            <a:custGeom>
              <a:avLst/>
              <a:gdLst/>
              <a:ahLst/>
              <a:cxnLst/>
              <a:rect l="0" t="0" r="r" b="b"/>
              <a:pathLst>
                <a:path w="19904" h="21600">
                  <a:moveTo>
                    <a:pt x="18725" y="8846"/>
                  </a:moveTo>
                  <a:cubicBezTo>
                    <a:pt x="20752" y="10496"/>
                    <a:pt x="20039" y="15608"/>
                    <a:pt x="17553" y="16019"/>
                  </a:cubicBezTo>
                  <a:cubicBezTo>
                    <a:pt x="16134" y="19209"/>
                    <a:pt x="13527" y="21600"/>
                    <a:pt x="9952" y="21600"/>
                  </a:cubicBezTo>
                  <a:cubicBezTo>
                    <a:pt x="6377" y="21600"/>
                    <a:pt x="3770" y="19209"/>
                    <a:pt x="2351" y="16019"/>
                  </a:cubicBezTo>
                  <a:cubicBezTo>
                    <a:pt x="-135" y="15608"/>
                    <a:pt x="-848" y="10496"/>
                    <a:pt x="1179" y="8846"/>
                  </a:cubicBezTo>
                  <a:cubicBezTo>
                    <a:pt x="1594" y="4171"/>
                    <a:pt x="4347" y="0"/>
                    <a:pt x="9952" y="0"/>
                  </a:cubicBezTo>
                  <a:cubicBezTo>
                    <a:pt x="15557" y="0"/>
                    <a:pt x="18310" y="4170"/>
                    <a:pt x="18725" y="8846"/>
                  </a:cubicBezTo>
                  <a:close/>
                  <a:moveTo>
                    <a:pt x="18725" y="8846"/>
                  </a:moveTo>
                </a:path>
              </a:pathLst>
            </a:custGeom>
            <a:solidFill>
              <a:srgbClr val="FFFFF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58" name="AutoShape 24">
              <a:extLst>
                <a:ext uri="{FF2B5EF4-FFF2-40B4-BE49-F238E27FC236}">
                  <a16:creationId xmlns:a16="http://schemas.microsoft.com/office/drawing/2014/main" xmlns="" id="{3432910E-793F-46CF-9F7D-C81B92ADCEC1}"/>
                </a:ext>
              </a:extLst>
            </p:cNvPr>
            <p:cNvSpPr>
              <a:spLocks/>
            </p:cNvSpPr>
            <p:nvPr/>
          </p:nvSpPr>
          <p:spPr bwMode="auto">
            <a:xfrm>
              <a:off x="416" y="0"/>
              <a:ext cx="1062" cy="648"/>
            </a:xfrm>
            <a:custGeom>
              <a:avLst/>
              <a:gdLst/>
              <a:ahLst/>
              <a:cxnLst/>
              <a:rect l="0" t="0" r="r" b="b"/>
              <a:pathLst>
                <a:path w="21352" h="17204">
                  <a:moveTo>
                    <a:pt x="4251" y="8795"/>
                  </a:moveTo>
                  <a:cubicBezTo>
                    <a:pt x="3576" y="10812"/>
                    <a:pt x="3202" y="13013"/>
                    <a:pt x="3271" y="15063"/>
                  </a:cubicBezTo>
                  <a:cubicBezTo>
                    <a:pt x="3376" y="18217"/>
                    <a:pt x="3133" y="17396"/>
                    <a:pt x="2701" y="15722"/>
                  </a:cubicBezTo>
                  <a:cubicBezTo>
                    <a:pt x="2471" y="14832"/>
                    <a:pt x="2119" y="13954"/>
                    <a:pt x="1587" y="13951"/>
                  </a:cubicBezTo>
                  <a:cubicBezTo>
                    <a:pt x="1212" y="13950"/>
                    <a:pt x="935" y="14390"/>
                    <a:pt x="817" y="14721"/>
                  </a:cubicBezTo>
                  <a:cubicBezTo>
                    <a:pt x="516" y="15570"/>
                    <a:pt x="-124" y="14722"/>
                    <a:pt x="21" y="13178"/>
                  </a:cubicBezTo>
                  <a:cubicBezTo>
                    <a:pt x="483" y="8269"/>
                    <a:pt x="2096" y="2510"/>
                    <a:pt x="6165" y="1675"/>
                  </a:cubicBezTo>
                  <a:cubicBezTo>
                    <a:pt x="13177" y="-3383"/>
                    <a:pt x="20445" y="3755"/>
                    <a:pt x="21331" y="13178"/>
                  </a:cubicBezTo>
                  <a:cubicBezTo>
                    <a:pt x="21476" y="14722"/>
                    <a:pt x="20836" y="15570"/>
                    <a:pt x="20534" y="14721"/>
                  </a:cubicBezTo>
                  <a:cubicBezTo>
                    <a:pt x="20417" y="14390"/>
                    <a:pt x="20140" y="13950"/>
                    <a:pt x="19765" y="13951"/>
                  </a:cubicBezTo>
                  <a:cubicBezTo>
                    <a:pt x="19233" y="13954"/>
                    <a:pt x="18881" y="14832"/>
                    <a:pt x="18651" y="15722"/>
                  </a:cubicBezTo>
                  <a:cubicBezTo>
                    <a:pt x="18218" y="17396"/>
                    <a:pt x="18014" y="18217"/>
                    <a:pt x="18120" y="15063"/>
                  </a:cubicBezTo>
                  <a:cubicBezTo>
                    <a:pt x="18142" y="14420"/>
                    <a:pt x="18068" y="13762"/>
                    <a:pt x="18006" y="13099"/>
                  </a:cubicBezTo>
                  <a:cubicBezTo>
                    <a:pt x="17021" y="15427"/>
                    <a:pt x="13192" y="15197"/>
                    <a:pt x="10551" y="11433"/>
                  </a:cubicBezTo>
                  <a:cubicBezTo>
                    <a:pt x="9756" y="10300"/>
                    <a:pt x="8545" y="8097"/>
                    <a:pt x="7594" y="7645"/>
                  </a:cubicBezTo>
                  <a:cubicBezTo>
                    <a:pt x="7565" y="7635"/>
                    <a:pt x="7537" y="7626"/>
                    <a:pt x="7509" y="7616"/>
                  </a:cubicBezTo>
                  <a:cubicBezTo>
                    <a:pt x="7459" y="7599"/>
                    <a:pt x="7410" y="7582"/>
                    <a:pt x="7361" y="7566"/>
                  </a:cubicBezTo>
                  <a:cubicBezTo>
                    <a:pt x="7288" y="7553"/>
                    <a:pt x="7229" y="7534"/>
                    <a:pt x="7182" y="7512"/>
                  </a:cubicBezTo>
                  <a:cubicBezTo>
                    <a:pt x="5541" y="7037"/>
                    <a:pt x="4864" y="7626"/>
                    <a:pt x="4251" y="8795"/>
                  </a:cubicBezTo>
                  <a:close/>
                  <a:moveTo>
                    <a:pt x="4251" y="8795"/>
                  </a:moveTo>
                </a:path>
              </a:pathLst>
            </a:custGeom>
            <a:solidFill>
              <a:schemeClr val="accent1"/>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grpSp>
          <p:nvGrpSpPr>
            <p:cNvPr id="59" name="Group 28">
              <a:extLst>
                <a:ext uri="{FF2B5EF4-FFF2-40B4-BE49-F238E27FC236}">
                  <a16:creationId xmlns:a16="http://schemas.microsoft.com/office/drawing/2014/main" xmlns="" id="{3A622BA8-07C2-4CD4-984B-31F6C8EFEB62}"/>
                </a:ext>
              </a:extLst>
            </p:cNvPr>
            <p:cNvGrpSpPr>
              <a:grpSpLocks/>
            </p:cNvGrpSpPr>
            <p:nvPr/>
          </p:nvGrpSpPr>
          <p:grpSpPr bwMode="auto">
            <a:xfrm>
              <a:off x="72" y="1320"/>
              <a:ext cx="1755" cy="497"/>
              <a:chOff x="0" y="0"/>
              <a:chExt cx="1755" cy="497"/>
            </a:xfrm>
          </p:grpSpPr>
          <p:sp>
            <p:nvSpPr>
              <p:cNvPr id="60" name="AutoShape 25">
                <a:extLst>
                  <a:ext uri="{FF2B5EF4-FFF2-40B4-BE49-F238E27FC236}">
                    <a16:creationId xmlns:a16="http://schemas.microsoft.com/office/drawing/2014/main" xmlns="" id="{20143E97-5B79-4595-A62C-D39F7F18A414}"/>
                  </a:ext>
                </a:extLst>
              </p:cNvPr>
              <p:cNvSpPr>
                <a:spLocks/>
              </p:cNvSpPr>
              <p:nvPr/>
            </p:nvSpPr>
            <p:spPr bwMode="auto">
              <a:xfrm>
                <a:off x="528" y="0"/>
                <a:ext cx="681" cy="133"/>
              </a:xfrm>
              <a:custGeom>
                <a:avLst/>
                <a:gdLst/>
                <a:ahLst/>
                <a:cxnLst/>
                <a:rect l="0" t="0" r="r" b="b"/>
                <a:pathLst>
                  <a:path w="21600" h="21600">
                    <a:moveTo>
                      <a:pt x="21600" y="5550"/>
                    </a:moveTo>
                    <a:cubicBezTo>
                      <a:pt x="18360" y="15838"/>
                      <a:pt x="14723" y="21600"/>
                      <a:pt x="10878" y="21600"/>
                    </a:cubicBezTo>
                    <a:cubicBezTo>
                      <a:pt x="6971" y="21600"/>
                      <a:pt x="3279" y="15647"/>
                      <a:pt x="0" y="5050"/>
                    </a:cubicBezTo>
                    <a:cubicBezTo>
                      <a:pt x="547" y="3717"/>
                      <a:pt x="1039" y="2012"/>
                      <a:pt x="1482" y="0"/>
                    </a:cubicBezTo>
                    <a:cubicBezTo>
                      <a:pt x="4352" y="8566"/>
                      <a:pt x="7533" y="13334"/>
                      <a:pt x="10878" y="13334"/>
                    </a:cubicBezTo>
                    <a:cubicBezTo>
                      <a:pt x="14165" y="13334"/>
                      <a:pt x="17294" y="8725"/>
                      <a:pt x="20126" y="436"/>
                    </a:cubicBezTo>
                    <a:cubicBezTo>
                      <a:pt x="20563" y="2470"/>
                      <a:pt x="21053" y="4198"/>
                      <a:pt x="21600" y="5550"/>
                    </a:cubicBezTo>
                    <a:close/>
                    <a:moveTo>
                      <a:pt x="21600" y="5550"/>
                    </a:moveTo>
                  </a:path>
                </a:pathLst>
              </a:custGeom>
              <a:solidFill>
                <a:srgbClr val="FFFFF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61" name="AutoShape 26">
                <a:extLst>
                  <a:ext uri="{FF2B5EF4-FFF2-40B4-BE49-F238E27FC236}">
                    <a16:creationId xmlns:a16="http://schemas.microsoft.com/office/drawing/2014/main" xmlns="" id="{F85C9898-CE19-47C8-821B-3A3FA5477BA7}"/>
                  </a:ext>
                </a:extLst>
              </p:cNvPr>
              <p:cNvSpPr>
                <a:spLocks/>
              </p:cNvSpPr>
              <p:nvPr/>
            </p:nvSpPr>
            <p:spPr bwMode="auto">
              <a:xfrm>
                <a:off x="136" y="136"/>
                <a:ext cx="1470" cy="149"/>
              </a:xfrm>
              <a:custGeom>
                <a:avLst/>
                <a:gdLst/>
                <a:ahLst/>
                <a:cxnLst/>
                <a:rect l="0" t="0" r="r" b="b"/>
                <a:pathLst>
                  <a:path w="21600" h="21600">
                    <a:moveTo>
                      <a:pt x="21600" y="4534"/>
                    </a:moveTo>
                    <a:cubicBezTo>
                      <a:pt x="18387" y="15418"/>
                      <a:pt x="14711" y="21600"/>
                      <a:pt x="10807" y="21600"/>
                    </a:cubicBezTo>
                    <a:cubicBezTo>
                      <a:pt x="6897" y="21600"/>
                      <a:pt x="3216" y="15399"/>
                      <a:pt x="0" y="4485"/>
                    </a:cubicBezTo>
                    <a:cubicBezTo>
                      <a:pt x="307" y="2855"/>
                      <a:pt x="646" y="1378"/>
                      <a:pt x="1006" y="0"/>
                    </a:cubicBezTo>
                    <a:cubicBezTo>
                      <a:pt x="3960" y="9111"/>
                      <a:pt x="7286" y="14234"/>
                      <a:pt x="10807" y="14234"/>
                    </a:cubicBezTo>
                    <a:cubicBezTo>
                      <a:pt x="14292" y="14234"/>
                      <a:pt x="17587" y="9216"/>
                      <a:pt x="20518" y="277"/>
                    </a:cubicBezTo>
                    <a:cubicBezTo>
                      <a:pt x="20902" y="1577"/>
                      <a:pt x="21265" y="2967"/>
                      <a:pt x="21600" y="4534"/>
                    </a:cubicBezTo>
                    <a:close/>
                    <a:moveTo>
                      <a:pt x="21600" y="4534"/>
                    </a:moveTo>
                  </a:path>
                </a:pathLst>
              </a:custGeom>
              <a:solidFill>
                <a:srgbClr val="FFFFF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62" name="AutoShape 27">
                <a:extLst>
                  <a:ext uri="{FF2B5EF4-FFF2-40B4-BE49-F238E27FC236}">
                    <a16:creationId xmlns:a16="http://schemas.microsoft.com/office/drawing/2014/main" xmlns="" id="{A95B9C51-0177-4462-ACA2-E3CDCF65C66E}"/>
                  </a:ext>
                </a:extLst>
              </p:cNvPr>
              <p:cNvSpPr>
                <a:spLocks/>
              </p:cNvSpPr>
              <p:nvPr/>
            </p:nvSpPr>
            <p:spPr bwMode="auto">
              <a:xfrm>
                <a:off x="0" y="336"/>
                <a:ext cx="1755" cy="161"/>
              </a:xfrm>
              <a:custGeom>
                <a:avLst/>
                <a:gdLst/>
                <a:ahLst/>
                <a:cxnLst/>
                <a:rect l="0" t="0" r="r" b="b"/>
                <a:pathLst>
                  <a:path w="21580" h="19427">
                    <a:moveTo>
                      <a:pt x="21548" y="7827"/>
                    </a:moveTo>
                    <a:cubicBezTo>
                      <a:pt x="20414" y="5226"/>
                      <a:pt x="19032" y="8611"/>
                      <a:pt x="18221" y="14167"/>
                    </a:cubicBezTo>
                    <a:cubicBezTo>
                      <a:pt x="15742" y="18102"/>
                      <a:pt x="13546" y="19427"/>
                      <a:pt x="10790" y="19427"/>
                    </a:cubicBezTo>
                    <a:cubicBezTo>
                      <a:pt x="8216" y="19427"/>
                      <a:pt x="5733" y="17567"/>
                      <a:pt x="3397" y="14117"/>
                    </a:cubicBezTo>
                    <a:cubicBezTo>
                      <a:pt x="2207" y="7781"/>
                      <a:pt x="1076" y="4268"/>
                      <a:pt x="38" y="7841"/>
                    </a:cubicBezTo>
                    <a:cubicBezTo>
                      <a:pt x="-1" y="5738"/>
                      <a:pt x="-12" y="3636"/>
                      <a:pt x="13" y="1514"/>
                    </a:cubicBezTo>
                    <a:cubicBezTo>
                      <a:pt x="965" y="-2173"/>
                      <a:pt x="2156" y="1205"/>
                      <a:pt x="3486" y="8072"/>
                    </a:cubicBezTo>
                    <a:cubicBezTo>
                      <a:pt x="5792" y="11475"/>
                      <a:pt x="8245" y="13312"/>
                      <a:pt x="10790" y="13312"/>
                    </a:cubicBezTo>
                    <a:cubicBezTo>
                      <a:pt x="13475" y="13312"/>
                      <a:pt x="15603" y="12076"/>
                      <a:pt x="18018" y="8302"/>
                    </a:cubicBezTo>
                    <a:cubicBezTo>
                      <a:pt x="18887" y="1481"/>
                      <a:pt x="20391" y="-978"/>
                      <a:pt x="21572" y="1501"/>
                    </a:cubicBezTo>
                    <a:cubicBezTo>
                      <a:pt x="21588" y="3575"/>
                      <a:pt x="21579" y="5692"/>
                      <a:pt x="21548" y="7827"/>
                    </a:cubicBezTo>
                    <a:close/>
                    <a:moveTo>
                      <a:pt x="21548" y="7827"/>
                    </a:moveTo>
                  </a:path>
                </a:pathLst>
              </a:custGeom>
              <a:solidFill>
                <a:srgbClr val="FFFFF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grpSp>
      </p:grpSp>
      <p:grpSp>
        <p:nvGrpSpPr>
          <p:cNvPr id="63" name="Group 41">
            <a:extLst>
              <a:ext uri="{FF2B5EF4-FFF2-40B4-BE49-F238E27FC236}">
                <a16:creationId xmlns:a16="http://schemas.microsoft.com/office/drawing/2014/main" xmlns="" id="{F9308FB1-C966-42A0-B42F-9FDCD8399B35}"/>
              </a:ext>
            </a:extLst>
          </p:cNvPr>
          <p:cNvGrpSpPr>
            <a:grpSpLocks/>
          </p:cNvGrpSpPr>
          <p:nvPr/>
        </p:nvGrpSpPr>
        <p:grpSpPr bwMode="auto">
          <a:xfrm>
            <a:off x="4031381" y="5320816"/>
            <a:ext cx="1574380" cy="1536654"/>
            <a:chOff x="0" y="0"/>
            <a:chExt cx="2963" cy="2892"/>
          </a:xfrm>
        </p:grpSpPr>
        <p:sp>
          <p:nvSpPr>
            <p:cNvPr id="64" name="AutoShape 30">
              <a:extLst>
                <a:ext uri="{FF2B5EF4-FFF2-40B4-BE49-F238E27FC236}">
                  <a16:creationId xmlns:a16="http://schemas.microsoft.com/office/drawing/2014/main" xmlns="" id="{461B9B03-2837-4658-92B1-13C0933CA654}"/>
                </a:ext>
              </a:extLst>
            </p:cNvPr>
            <p:cNvSpPr>
              <a:spLocks/>
            </p:cNvSpPr>
            <p:nvPr/>
          </p:nvSpPr>
          <p:spPr bwMode="auto">
            <a:xfrm>
              <a:off x="0" y="1208"/>
              <a:ext cx="2963" cy="1683"/>
            </a:xfrm>
            <a:custGeom>
              <a:avLst/>
              <a:gdLst/>
              <a:ahLst/>
              <a:cxnLst/>
              <a:rect l="0" t="0" r="r" b="b"/>
              <a:pathLst>
                <a:path w="21443" h="21600">
                  <a:moveTo>
                    <a:pt x="722" y="21600"/>
                  </a:moveTo>
                  <a:cubicBezTo>
                    <a:pt x="297" y="20402"/>
                    <a:pt x="18" y="19184"/>
                    <a:pt x="1" y="18027"/>
                  </a:cubicBezTo>
                  <a:cubicBezTo>
                    <a:pt x="-79" y="12668"/>
                    <a:pt x="3517" y="12181"/>
                    <a:pt x="6073" y="10394"/>
                  </a:cubicBezTo>
                  <a:cubicBezTo>
                    <a:pt x="8630" y="8608"/>
                    <a:pt x="7455" y="4177"/>
                    <a:pt x="7432" y="0"/>
                  </a:cubicBezTo>
                  <a:lnTo>
                    <a:pt x="14010" y="0"/>
                  </a:lnTo>
                  <a:cubicBezTo>
                    <a:pt x="13988" y="4177"/>
                    <a:pt x="12812" y="8608"/>
                    <a:pt x="15369" y="10394"/>
                  </a:cubicBezTo>
                  <a:cubicBezTo>
                    <a:pt x="17925" y="12181"/>
                    <a:pt x="21521" y="12668"/>
                    <a:pt x="21441" y="18027"/>
                  </a:cubicBezTo>
                  <a:cubicBezTo>
                    <a:pt x="21424" y="19184"/>
                    <a:pt x="21146" y="20402"/>
                    <a:pt x="20720" y="21600"/>
                  </a:cubicBezTo>
                  <a:lnTo>
                    <a:pt x="722" y="21600"/>
                  </a:lnTo>
                  <a:close/>
                  <a:moveTo>
                    <a:pt x="722" y="21600"/>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65" name="AutoShape 31">
              <a:extLst>
                <a:ext uri="{FF2B5EF4-FFF2-40B4-BE49-F238E27FC236}">
                  <a16:creationId xmlns:a16="http://schemas.microsoft.com/office/drawing/2014/main" xmlns="" id="{D12190F0-239A-47DA-85E7-FB9D6B4A6A35}"/>
                </a:ext>
              </a:extLst>
            </p:cNvPr>
            <p:cNvSpPr>
              <a:spLocks/>
            </p:cNvSpPr>
            <p:nvPr/>
          </p:nvSpPr>
          <p:spPr bwMode="auto">
            <a:xfrm>
              <a:off x="112" y="1328"/>
              <a:ext cx="2741" cy="1564"/>
            </a:xfrm>
            <a:custGeom>
              <a:avLst/>
              <a:gdLst/>
              <a:ahLst/>
              <a:cxnLst/>
              <a:rect l="0" t="0" r="r" b="b"/>
              <a:pathLst>
                <a:path w="20610" h="21600">
                  <a:moveTo>
                    <a:pt x="872" y="14455"/>
                  </a:moveTo>
                  <a:cubicBezTo>
                    <a:pt x="1901" y="12592"/>
                    <a:pt x="4090" y="11916"/>
                    <a:pt x="6047" y="10648"/>
                  </a:cubicBezTo>
                  <a:cubicBezTo>
                    <a:pt x="8003" y="9381"/>
                    <a:pt x="8283" y="3865"/>
                    <a:pt x="8127" y="567"/>
                  </a:cubicBezTo>
                  <a:lnTo>
                    <a:pt x="12494" y="0"/>
                  </a:lnTo>
                  <a:cubicBezTo>
                    <a:pt x="12338" y="3299"/>
                    <a:pt x="12452" y="9183"/>
                    <a:pt x="14408" y="10648"/>
                  </a:cubicBezTo>
                  <a:cubicBezTo>
                    <a:pt x="16365" y="12114"/>
                    <a:pt x="18556" y="12569"/>
                    <a:pt x="19740" y="14330"/>
                  </a:cubicBezTo>
                  <a:cubicBezTo>
                    <a:pt x="21047" y="16274"/>
                    <a:pt x="20685" y="19175"/>
                    <a:pt x="19932" y="21600"/>
                  </a:cubicBezTo>
                  <a:lnTo>
                    <a:pt x="740" y="21569"/>
                  </a:lnTo>
                  <a:cubicBezTo>
                    <a:pt x="40" y="19048"/>
                    <a:pt x="-553" y="17034"/>
                    <a:pt x="872" y="14455"/>
                  </a:cubicBezTo>
                  <a:close/>
                  <a:moveTo>
                    <a:pt x="872" y="14455"/>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66" name="AutoShape 32">
              <a:extLst>
                <a:ext uri="{FF2B5EF4-FFF2-40B4-BE49-F238E27FC236}">
                  <a16:creationId xmlns:a16="http://schemas.microsoft.com/office/drawing/2014/main" xmlns="" id="{22DA9ED8-3357-4E4D-B550-03C43B1375F2}"/>
                </a:ext>
              </a:extLst>
            </p:cNvPr>
            <p:cNvSpPr>
              <a:spLocks/>
            </p:cNvSpPr>
            <p:nvPr/>
          </p:nvSpPr>
          <p:spPr bwMode="auto">
            <a:xfrm>
              <a:off x="1032" y="1343"/>
              <a:ext cx="892" cy="1549"/>
            </a:xfrm>
            <a:custGeom>
              <a:avLst/>
              <a:gdLst/>
              <a:ahLst/>
              <a:cxnLst/>
              <a:rect l="0" t="0" r="r" b="b"/>
              <a:pathLst>
                <a:path w="21600" h="21600">
                  <a:moveTo>
                    <a:pt x="0" y="9492"/>
                  </a:moveTo>
                  <a:cubicBezTo>
                    <a:pt x="2099" y="8276"/>
                    <a:pt x="3177" y="6379"/>
                    <a:pt x="3641" y="4465"/>
                  </a:cubicBezTo>
                  <a:cubicBezTo>
                    <a:pt x="5274" y="3009"/>
                    <a:pt x="7105" y="1424"/>
                    <a:pt x="8508" y="180"/>
                  </a:cubicBezTo>
                  <a:lnTo>
                    <a:pt x="12936" y="0"/>
                  </a:lnTo>
                  <a:cubicBezTo>
                    <a:pt x="14352" y="1241"/>
                    <a:pt x="16255" y="2865"/>
                    <a:pt x="17954" y="4356"/>
                  </a:cubicBezTo>
                  <a:cubicBezTo>
                    <a:pt x="18376" y="6375"/>
                    <a:pt x="19416" y="8375"/>
                    <a:pt x="21600" y="9621"/>
                  </a:cubicBezTo>
                  <a:cubicBezTo>
                    <a:pt x="20237" y="13370"/>
                    <a:pt x="17506" y="19157"/>
                    <a:pt x="12523" y="21600"/>
                  </a:cubicBezTo>
                  <a:lnTo>
                    <a:pt x="9120" y="21598"/>
                  </a:lnTo>
                  <a:cubicBezTo>
                    <a:pt x="4082" y="19126"/>
                    <a:pt x="1347" y="13236"/>
                    <a:pt x="0" y="9492"/>
                  </a:cubicBezTo>
                  <a:close/>
                  <a:moveTo>
                    <a:pt x="0" y="9492"/>
                  </a:moveTo>
                </a:path>
              </a:pathLst>
            </a:custGeom>
            <a:solidFill>
              <a:srgbClr val="FFFFF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67" name="AutoShape 33">
              <a:extLst>
                <a:ext uri="{FF2B5EF4-FFF2-40B4-BE49-F238E27FC236}">
                  <a16:creationId xmlns:a16="http://schemas.microsoft.com/office/drawing/2014/main" xmlns="" id="{DDDB4DD5-51C4-408A-ABBA-21604109876C}"/>
                </a:ext>
              </a:extLst>
            </p:cNvPr>
            <p:cNvSpPr>
              <a:spLocks/>
            </p:cNvSpPr>
            <p:nvPr/>
          </p:nvSpPr>
          <p:spPr bwMode="auto">
            <a:xfrm>
              <a:off x="1264" y="2096"/>
              <a:ext cx="426" cy="796"/>
            </a:xfrm>
            <a:custGeom>
              <a:avLst/>
              <a:gdLst/>
              <a:ahLst/>
              <a:cxnLst/>
              <a:rect l="0" t="0" r="r" b="b"/>
              <a:pathLst>
                <a:path w="15792" h="21600">
                  <a:moveTo>
                    <a:pt x="1113" y="21600"/>
                  </a:moveTo>
                  <a:cubicBezTo>
                    <a:pt x="3402" y="14380"/>
                    <a:pt x="6838" y="13807"/>
                    <a:pt x="1971" y="9707"/>
                  </a:cubicBezTo>
                  <a:cubicBezTo>
                    <a:pt x="-2897" y="5608"/>
                    <a:pt x="2091" y="0"/>
                    <a:pt x="7869" y="0"/>
                  </a:cubicBezTo>
                  <a:cubicBezTo>
                    <a:pt x="13648" y="0"/>
                    <a:pt x="18703" y="5455"/>
                    <a:pt x="13835" y="9554"/>
                  </a:cubicBezTo>
                  <a:cubicBezTo>
                    <a:pt x="8968" y="13653"/>
                    <a:pt x="12300" y="14380"/>
                    <a:pt x="14588" y="21600"/>
                  </a:cubicBezTo>
                  <a:lnTo>
                    <a:pt x="1113" y="21600"/>
                  </a:lnTo>
                  <a:close/>
                  <a:moveTo>
                    <a:pt x="1113" y="21600"/>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68" name="AutoShape 34">
              <a:extLst>
                <a:ext uri="{FF2B5EF4-FFF2-40B4-BE49-F238E27FC236}">
                  <a16:creationId xmlns:a16="http://schemas.microsoft.com/office/drawing/2014/main" xmlns="" id="{6651311C-23DD-406F-B4E6-977CF5E390DD}"/>
                </a:ext>
              </a:extLst>
            </p:cNvPr>
            <p:cNvSpPr>
              <a:spLocks/>
            </p:cNvSpPr>
            <p:nvPr/>
          </p:nvSpPr>
          <p:spPr bwMode="auto">
            <a:xfrm>
              <a:off x="1032" y="1696"/>
              <a:ext cx="892" cy="788"/>
            </a:xfrm>
            <a:custGeom>
              <a:avLst/>
              <a:gdLst/>
              <a:ahLst/>
              <a:cxnLst/>
              <a:rect l="0" t="0" r="r" b="b"/>
              <a:pathLst>
                <a:path w="21600" h="21600">
                  <a:moveTo>
                    <a:pt x="10823" y="8441"/>
                  </a:moveTo>
                  <a:lnTo>
                    <a:pt x="3687" y="21600"/>
                  </a:lnTo>
                  <a:lnTo>
                    <a:pt x="2537" y="19657"/>
                  </a:lnTo>
                  <a:cubicBezTo>
                    <a:pt x="1395" y="15849"/>
                    <a:pt x="572" y="11965"/>
                    <a:pt x="0" y="8841"/>
                  </a:cubicBezTo>
                  <a:cubicBezTo>
                    <a:pt x="1898" y="6680"/>
                    <a:pt x="2962" y="3423"/>
                    <a:pt x="3491" y="38"/>
                  </a:cubicBezTo>
                  <a:lnTo>
                    <a:pt x="18109" y="0"/>
                  </a:lnTo>
                  <a:cubicBezTo>
                    <a:pt x="18608" y="3528"/>
                    <a:pt x="19646" y="6903"/>
                    <a:pt x="21600" y="9094"/>
                  </a:cubicBezTo>
                  <a:cubicBezTo>
                    <a:pt x="21030" y="12173"/>
                    <a:pt x="20221" y="15951"/>
                    <a:pt x="19109" y="19658"/>
                  </a:cubicBezTo>
                  <a:lnTo>
                    <a:pt x="17959" y="21600"/>
                  </a:lnTo>
                  <a:lnTo>
                    <a:pt x="10823" y="8441"/>
                  </a:lnTo>
                  <a:close/>
                  <a:moveTo>
                    <a:pt x="10823" y="8441"/>
                  </a:moveTo>
                </a:path>
              </a:pathLst>
            </a:custGeom>
            <a:solidFill>
              <a:srgbClr val="FFFFF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69" name="AutoShape 35">
              <a:extLst>
                <a:ext uri="{FF2B5EF4-FFF2-40B4-BE49-F238E27FC236}">
                  <a16:creationId xmlns:a16="http://schemas.microsoft.com/office/drawing/2014/main" xmlns="" id="{11E76288-AD30-44B7-B338-6FC328B9766D}"/>
                </a:ext>
              </a:extLst>
            </p:cNvPr>
            <p:cNvSpPr>
              <a:spLocks/>
            </p:cNvSpPr>
            <p:nvPr/>
          </p:nvSpPr>
          <p:spPr bwMode="auto">
            <a:xfrm>
              <a:off x="600" y="0"/>
              <a:ext cx="1755" cy="1878"/>
            </a:xfrm>
            <a:custGeom>
              <a:avLst/>
              <a:gdLst/>
              <a:ahLst/>
              <a:cxnLst/>
              <a:rect l="0" t="0" r="r" b="b"/>
              <a:pathLst>
                <a:path w="21500" h="21600">
                  <a:moveTo>
                    <a:pt x="20284" y="8622"/>
                  </a:moveTo>
                  <a:cubicBezTo>
                    <a:pt x="20894" y="9199"/>
                    <a:pt x="21263" y="10007"/>
                    <a:pt x="21416" y="10885"/>
                  </a:cubicBezTo>
                  <a:cubicBezTo>
                    <a:pt x="21550" y="11651"/>
                    <a:pt x="21521" y="12477"/>
                    <a:pt x="21345" y="13241"/>
                  </a:cubicBezTo>
                  <a:cubicBezTo>
                    <a:pt x="21164" y="14026"/>
                    <a:pt x="20824" y="14761"/>
                    <a:pt x="20342" y="15323"/>
                  </a:cubicBezTo>
                  <a:cubicBezTo>
                    <a:pt x="19954" y="15774"/>
                    <a:pt x="19476" y="16115"/>
                    <a:pt x="18913" y="16292"/>
                  </a:cubicBezTo>
                  <a:cubicBezTo>
                    <a:pt x="18123" y="17825"/>
                    <a:pt x="17021" y="19158"/>
                    <a:pt x="15634" y="20106"/>
                  </a:cubicBezTo>
                  <a:cubicBezTo>
                    <a:pt x="14262" y="21043"/>
                    <a:pt x="12625" y="21600"/>
                    <a:pt x="10750" y="21600"/>
                  </a:cubicBezTo>
                  <a:lnTo>
                    <a:pt x="10750" y="20114"/>
                  </a:lnTo>
                  <a:cubicBezTo>
                    <a:pt x="12275" y="20114"/>
                    <a:pt x="13601" y="19665"/>
                    <a:pt x="14707" y="18910"/>
                  </a:cubicBezTo>
                  <a:cubicBezTo>
                    <a:pt x="15952" y="18059"/>
                    <a:pt x="16935" y="16817"/>
                    <a:pt x="17626" y="15380"/>
                  </a:cubicBezTo>
                  <a:cubicBezTo>
                    <a:pt x="17726" y="15149"/>
                    <a:pt x="17948" y="14971"/>
                    <a:pt x="18230" y="14929"/>
                  </a:cubicBezTo>
                  <a:cubicBezTo>
                    <a:pt x="18568" y="14877"/>
                    <a:pt x="18865" y="14680"/>
                    <a:pt x="19111" y="14394"/>
                  </a:cubicBezTo>
                  <a:cubicBezTo>
                    <a:pt x="19434" y="14019"/>
                    <a:pt x="19667" y="13499"/>
                    <a:pt x="19799" y="12928"/>
                  </a:cubicBezTo>
                  <a:cubicBezTo>
                    <a:pt x="19935" y="12335"/>
                    <a:pt x="19959" y="11702"/>
                    <a:pt x="19858" y="11123"/>
                  </a:cubicBezTo>
                  <a:cubicBezTo>
                    <a:pt x="19744" y="10466"/>
                    <a:pt x="19475" y="9891"/>
                    <a:pt x="19035" y="9558"/>
                  </a:cubicBezTo>
                  <a:lnTo>
                    <a:pt x="19036" y="9557"/>
                  </a:lnTo>
                  <a:cubicBezTo>
                    <a:pt x="18874" y="9435"/>
                    <a:pt x="18764" y="9254"/>
                    <a:pt x="18745" y="9044"/>
                  </a:cubicBezTo>
                  <a:cubicBezTo>
                    <a:pt x="18538" y="6882"/>
                    <a:pt x="17721" y="4854"/>
                    <a:pt x="16222" y="3447"/>
                  </a:cubicBezTo>
                  <a:cubicBezTo>
                    <a:pt x="14938" y="2243"/>
                    <a:pt x="13132" y="1486"/>
                    <a:pt x="10750" y="1486"/>
                  </a:cubicBezTo>
                  <a:lnTo>
                    <a:pt x="10750" y="0"/>
                  </a:lnTo>
                  <a:cubicBezTo>
                    <a:pt x="13589" y="0"/>
                    <a:pt x="15766" y="925"/>
                    <a:pt x="17335" y="2397"/>
                  </a:cubicBezTo>
                  <a:cubicBezTo>
                    <a:pt x="19043" y="3999"/>
                    <a:pt x="20000" y="6238"/>
                    <a:pt x="20284" y="8622"/>
                  </a:cubicBezTo>
                  <a:close/>
                  <a:moveTo>
                    <a:pt x="10750" y="21600"/>
                  </a:moveTo>
                  <a:cubicBezTo>
                    <a:pt x="8875" y="21600"/>
                    <a:pt x="7238" y="21043"/>
                    <a:pt x="5866" y="20106"/>
                  </a:cubicBezTo>
                  <a:cubicBezTo>
                    <a:pt x="4479" y="19158"/>
                    <a:pt x="3377" y="17825"/>
                    <a:pt x="2587" y="16292"/>
                  </a:cubicBezTo>
                  <a:cubicBezTo>
                    <a:pt x="2024" y="16115"/>
                    <a:pt x="1546" y="15774"/>
                    <a:pt x="1158" y="15322"/>
                  </a:cubicBezTo>
                  <a:cubicBezTo>
                    <a:pt x="675" y="14761"/>
                    <a:pt x="336" y="14026"/>
                    <a:pt x="155" y="13241"/>
                  </a:cubicBezTo>
                  <a:cubicBezTo>
                    <a:pt x="-21" y="12477"/>
                    <a:pt x="-50" y="11651"/>
                    <a:pt x="84" y="10885"/>
                  </a:cubicBezTo>
                  <a:cubicBezTo>
                    <a:pt x="237" y="10007"/>
                    <a:pt x="606" y="9199"/>
                    <a:pt x="1216" y="8622"/>
                  </a:cubicBezTo>
                  <a:cubicBezTo>
                    <a:pt x="1500" y="6239"/>
                    <a:pt x="2457" y="3999"/>
                    <a:pt x="4165" y="2397"/>
                  </a:cubicBezTo>
                  <a:cubicBezTo>
                    <a:pt x="5733" y="925"/>
                    <a:pt x="7911" y="0"/>
                    <a:pt x="10750" y="0"/>
                  </a:cubicBezTo>
                  <a:lnTo>
                    <a:pt x="10750" y="1486"/>
                  </a:lnTo>
                  <a:cubicBezTo>
                    <a:pt x="8369" y="1486"/>
                    <a:pt x="6562" y="2243"/>
                    <a:pt x="5278" y="3447"/>
                  </a:cubicBezTo>
                  <a:cubicBezTo>
                    <a:pt x="3787" y="4846"/>
                    <a:pt x="2971" y="6859"/>
                    <a:pt x="2759" y="9008"/>
                  </a:cubicBezTo>
                  <a:cubicBezTo>
                    <a:pt x="2751" y="9215"/>
                    <a:pt x="2650" y="9418"/>
                    <a:pt x="2465" y="9558"/>
                  </a:cubicBezTo>
                  <a:cubicBezTo>
                    <a:pt x="2026" y="9890"/>
                    <a:pt x="1756" y="10466"/>
                    <a:pt x="1642" y="11122"/>
                  </a:cubicBezTo>
                  <a:cubicBezTo>
                    <a:pt x="1541" y="11702"/>
                    <a:pt x="1565" y="12335"/>
                    <a:pt x="1701" y="12927"/>
                  </a:cubicBezTo>
                  <a:cubicBezTo>
                    <a:pt x="1833" y="13499"/>
                    <a:pt x="2066" y="14018"/>
                    <a:pt x="2389" y="14394"/>
                  </a:cubicBezTo>
                  <a:cubicBezTo>
                    <a:pt x="2635" y="14680"/>
                    <a:pt x="2932" y="14877"/>
                    <a:pt x="3270" y="14929"/>
                  </a:cubicBezTo>
                  <a:cubicBezTo>
                    <a:pt x="3523" y="14968"/>
                    <a:pt x="3751" y="15122"/>
                    <a:pt x="3864" y="15358"/>
                  </a:cubicBezTo>
                  <a:cubicBezTo>
                    <a:pt x="4555" y="16804"/>
                    <a:pt x="5542" y="18055"/>
                    <a:pt x="6793" y="18910"/>
                  </a:cubicBezTo>
                  <a:cubicBezTo>
                    <a:pt x="7899" y="19665"/>
                    <a:pt x="9225" y="20114"/>
                    <a:pt x="10750" y="20114"/>
                  </a:cubicBezTo>
                  <a:lnTo>
                    <a:pt x="10750" y="21600"/>
                  </a:lnTo>
                  <a:close/>
                  <a:moveTo>
                    <a:pt x="10750" y="21600"/>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70" name="AutoShape 36">
              <a:extLst>
                <a:ext uri="{FF2B5EF4-FFF2-40B4-BE49-F238E27FC236}">
                  <a16:creationId xmlns:a16="http://schemas.microsoft.com/office/drawing/2014/main" xmlns="" id="{BE4394DD-0B39-4961-9ECB-62EB6AA0BD28}"/>
                </a:ext>
              </a:extLst>
            </p:cNvPr>
            <p:cNvSpPr>
              <a:spLocks/>
            </p:cNvSpPr>
            <p:nvPr/>
          </p:nvSpPr>
          <p:spPr bwMode="auto">
            <a:xfrm>
              <a:off x="664" y="64"/>
              <a:ext cx="1626" cy="1749"/>
            </a:xfrm>
            <a:custGeom>
              <a:avLst/>
              <a:gdLst/>
              <a:ahLst/>
              <a:cxnLst/>
              <a:rect l="0" t="0" r="r" b="b"/>
              <a:pathLst>
                <a:path w="19904" h="21600">
                  <a:moveTo>
                    <a:pt x="18725" y="8846"/>
                  </a:moveTo>
                  <a:cubicBezTo>
                    <a:pt x="20752" y="10496"/>
                    <a:pt x="20039" y="15608"/>
                    <a:pt x="17553" y="16019"/>
                  </a:cubicBezTo>
                  <a:cubicBezTo>
                    <a:pt x="16134" y="19209"/>
                    <a:pt x="13527" y="21600"/>
                    <a:pt x="9952" y="21600"/>
                  </a:cubicBezTo>
                  <a:cubicBezTo>
                    <a:pt x="6377" y="21600"/>
                    <a:pt x="3771" y="19209"/>
                    <a:pt x="2351" y="16019"/>
                  </a:cubicBezTo>
                  <a:cubicBezTo>
                    <a:pt x="-135" y="15608"/>
                    <a:pt x="-848" y="10496"/>
                    <a:pt x="1179" y="8846"/>
                  </a:cubicBezTo>
                  <a:cubicBezTo>
                    <a:pt x="1594" y="4171"/>
                    <a:pt x="4347" y="0"/>
                    <a:pt x="9952" y="0"/>
                  </a:cubicBezTo>
                  <a:cubicBezTo>
                    <a:pt x="15557" y="0"/>
                    <a:pt x="18310" y="4170"/>
                    <a:pt x="18725" y="8846"/>
                  </a:cubicBezTo>
                  <a:close/>
                  <a:moveTo>
                    <a:pt x="18725" y="8846"/>
                  </a:moveTo>
                </a:path>
              </a:pathLst>
            </a:custGeom>
            <a:solidFill>
              <a:srgbClr val="FFFFF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71" name="AutoShape 37">
              <a:extLst>
                <a:ext uri="{FF2B5EF4-FFF2-40B4-BE49-F238E27FC236}">
                  <a16:creationId xmlns:a16="http://schemas.microsoft.com/office/drawing/2014/main" xmlns="" id="{E61B3426-6B3A-42B2-8A1D-7BE6E1E02A30}"/>
                </a:ext>
              </a:extLst>
            </p:cNvPr>
            <p:cNvSpPr>
              <a:spLocks/>
            </p:cNvSpPr>
            <p:nvPr/>
          </p:nvSpPr>
          <p:spPr bwMode="auto">
            <a:xfrm>
              <a:off x="648" y="16"/>
              <a:ext cx="1658" cy="968"/>
            </a:xfrm>
            <a:custGeom>
              <a:avLst/>
              <a:gdLst/>
              <a:ahLst/>
              <a:cxnLst/>
              <a:rect l="0" t="0" r="r" b="b"/>
              <a:pathLst>
                <a:path w="21352" h="20270">
                  <a:moveTo>
                    <a:pt x="10543" y="1045"/>
                  </a:moveTo>
                  <a:cubicBezTo>
                    <a:pt x="6689" y="1180"/>
                    <a:pt x="3069" y="10213"/>
                    <a:pt x="3271" y="17634"/>
                  </a:cubicBezTo>
                  <a:cubicBezTo>
                    <a:pt x="3376" y="21518"/>
                    <a:pt x="3133" y="20507"/>
                    <a:pt x="2701" y="18446"/>
                  </a:cubicBezTo>
                  <a:cubicBezTo>
                    <a:pt x="2471" y="17350"/>
                    <a:pt x="2119" y="16269"/>
                    <a:pt x="1587" y="16266"/>
                  </a:cubicBezTo>
                  <a:cubicBezTo>
                    <a:pt x="1212" y="16264"/>
                    <a:pt x="935" y="16806"/>
                    <a:pt x="817" y="17214"/>
                  </a:cubicBezTo>
                  <a:cubicBezTo>
                    <a:pt x="516" y="18259"/>
                    <a:pt x="-124" y="17215"/>
                    <a:pt x="21" y="15314"/>
                  </a:cubicBezTo>
                  <a:cubicBezTo>
                    <a:pt x="474" y="9378"/>
                    <a:pt x="4178" y="1007"/>
                    <a:pt x="7992" y="231"/>
                  </a:cubicBezTo>
                  <a:cubicBezTo>
                    <a:pt x="9507" y="-77"/>
                    <a:pt x="12003" y="-82"/>
                    <a:pt x="13434" y="247"/>
                  </a:cubicBezTo>
                  <a:cubicBezTo>
                    <a:pt x="17223" y="1117"/>
                    <a:pt x="20880" y="9417"/>
                    <a:pt x="21331" y="15314"/>
                  </a:cubicBezTo>
                  <a:cubicBezTo>
                    <a:pt x="21476" y="17215"/>
                    <a:pt x="20837" y="18259"/>
                    <a:pt x="20535" y="17214"/>
                  </a:cubicBezTo>
                  <a:cubicBezTo>
                    <a:pt x="20417" y="16806"/>
                    <a:pt x="20140" y="16264"/>
                    <a:pt x="19765" y="16266"/>
                  </a:cubicBezTo>
                  <a:cubicBezTo>
                    <a:pt x="19233" y="16269"/>
                    <a:pt x="18881" y="17350"/>
                    <a:pt x="18651" y="18446"/>
                  </a:cubicBezTo>
                  <a:cubicBezTo>
                    <a:pt x="18219" y="20507"/>
                    <a:pt x="18015" y="21518"/>
                    <a:pt x="18120" y="17634"/>
                  </a:cubicBezTo>
                  <a:cubicBezTo>
                    <a:pt x="18321" y="10274"/>
                    <a:pt x="14718" y="1327"/>
                    <a:pt x="10904" y="1048"/>
                  </a:cubicBezTo>
                  <a:lnTo>
                    <a:pt x="10543" y="1045"/>
                  </a:lnTo>
                  <a:close/>
                  <a:moveTo>
                    <a:pt x="10543" y="1045"/>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72" name="AutoShape 38">
              <a:extLst>
                <a:ext uri="{FF2B5EF4-FFF2-40B4-BE49-F238E27FC236}">
                  <a16:creationId xmlns:a16="http://schemas.microsoft.com/office/drawing/2014/main" xmlns="" id="{D03BD753-5EC9-4D50-88FC-8873B8D048B0}"/>
                </a:ext>
              </a:extLst>
            </p:cNvPr>
            <p:cNvSpPr>
              <a:spLocks/>
            </p:cNvSpPr>
            <p:nvPr/>
          </p:nvSpPr>
          <p:spPr bwMode="auto">
            <a:xfrm>
              <a:off x="815" y="512"/>
              <a:ext cx="1319" cy="1466"/>
            </a:xfrm>
            <a:custGeom>
              <a:avLst/>
              <a:gdLst/>
              <a:ahLst/>
              <a:cxnLst/>
              <a:rect l="0" t="0" r="r" b="b"/>
              <a:pathLst>
                <a:path w="19512" h="18283">
                  <a:moveTo>
                    <a:pt x="9756" y="18279"/>
                  </a:moveTo>
                  <a:cubicBezTo>
                    <a:pt x="7111" y="18371"/>
                    <a:pt x="4996" y="16875"/>
                    <a:pt x="3435" y="15215"/>
                  </a:cubicBezTo>
                  <a:cubicBezTo>
                    <a:pt x="1198" y="12838"/>
                    <a:pt x="-1044" y="9313"/>
                    <a:pt x="524" y="3513"/>
                  </a:cubicBezTo>
                  <a:cubicBezTo>
                    <a:pt x="2347" y="-3229"/>
                    <a:pt x="1163" y="1387"/>
                    <a:pt x="1255" y="3753"/>
                  </a:cubicBezTo>
                  <a:cubicBezTo>
                    <a:pt x="1331" y="5374"/>
                    <a:pt x="1221" y="10877"/>
                    <a:pt x="4474" y="13663"/>
                  </a:cubicBezTo>
                  <a:cubicBezTo>
                    <a:pt x="5294" y="14366"/>
                    <a:pt x="6894" y="15304"/>
                    <a:pt x="8128" y="15350"/>
                  </a:cubicBezTo>
                  <a:cubicBezTo>
                    <a:pt x="8666" y="15302"/>
                    <a:pt x="9088" y="14772"/>
                    <a:pt x="9664" y="14772"/>
                  </a:cubicBezTo>
                  <a:cubicBezTo>
                    <a:pt x="9695" y="14772"/>
                    <a:pt x="9726" y="14774"/>
                    <a:pt x="9756" y="14777"/>
                  </a:cubicBezTo>
                  <a:cubicBezTo>
                    <a:pt x="9786" y="14774"/>
                    <a:pt x="9817" y="14772"/>
                    <a:pt x="9848" y="14772"/>
                  </a:cubicBezTo>
                  <a:cubicBezTo>
                    <a:pt x="10424" y="14772"/>
                    <a:pt x="10846" y="15302"/>
                    <a:pt x="11384" y="15350"/>
                  </a:cubicBezTo>
                  <a:cubicBezTo>
                    <a:pt x="12618" y="15304"/>
                    <a:pt x="14218" y="14366"/>
                    <a:pt x="15038" y="13663"/>
                  </a:cubicBezTo>
                  <a:cubicBezTo>
                    <a:pt x="18291" y="10877"/>
                    <a:pt x="18181" y="5374"/>
                    <a:pt x="18257" y="3753"/>
                  </a:cubicBezTo>
                  <a:cubicBezTo>
                    <a:pt x="18349" y="1387"/>
                    <a:pt x="17165" y="-3229"/>
                    <a:pt x="18988" y="3513"/>
                  </a:cubicBezTo>
                  <a:cubicBezTo>
                    <a:pt x="20556" y="9313"/>
                    <a:pt x="18314" y="12838"/>
                    <a:pt x="16078" y="15215"/>
                  </a:cubicBezTo>
                  <a:cubicBezTo>
                    <a:pt x="14516" y="16875"/>
                    <a:pt x="12401" y="18371"/>
                    <a:pt x="9756" y="18279"/>
                  </a:cubicBezTo>
                  <a:close/>
                  <a:moveTo>
                    <a:pt x="9756" y="18279"/>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73" name="AutoShape 39">
              <a:extLst>
                <a:ext uri="{FF2B5EF4-FFF2-40B4-BE49-F238E27FC236}">
                  <a16:creationId xmlns:a16="http://schemas.microsoft.com/office/drawing/2014/main" xmlns="" id="{D10DF966-7520-4838-B725-238C0F5A94B9}"/>
                </a:ext>
              </a:extLst>
            </p:cNvPr>
            <p:cNvSpPr>
              <a:spLocks/>
            </p:cNvSpPr>
            <p:nvPr/>
          </p:nvSpPr>
          <p:spPr bwMode="auto">
            <a:xfrm>
              <a:off x="1336" y="2432"/>
              <a:ext cx="297" cy="378"/>
            </a:xfrm>
            <a:custGeom>
              <a:avLst/>
              <a:gdLst/>
              <a:ahLst/>
              <a:cxnLst/>
              <a:rect l="0" t="0" r="r" b="b"/>
              <a:pathLst>
                <a:path w="21600" h="21600">
                  <a:moveTo>
                    <a:pt x="10800" y="21600"/>
                  </a:moveTo>
                  <a:cubicBezTo>
                    <a:pt x="16748" y="21600"/>
                    <a:pt x="21600" y="16749"/>
                    <a:pt x="21600" y="10800"/>
                  </a:cubicBezTo>
                  <a:cubicBezTo>
                    <a:pt x="21600" y="4851"/>
                    <a:pt x="16748" y="0"/>
                    <a:pt x="10800" y="0"/>
                  </a:cubicBezTo>
                  <a:cubicBezTo>
                    <a:pt x="4852" y="0"/>
                    <a:pt x="0" y="4851"/>
                    <a:pt x="0" y="10800"/>
                  </a:cubicBezTo>
                  <a:cubicBezTo>
                    <a:pt x="0" y="16749"/>
                    <a:pt x="4852" y="21600"/>
                    <a:pt x="10800" y="21600"/>
                  </a:cubicBezTo>
                  <a:close/>
                  <a:moveTo>
                    <a:pt x="10800" y="21600"/>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74" name="AutoShape 40">
              <a:extLst>
                <a:ext uri="{FF2B5EF4-FFF2-40B4-BE49-F238E27FC236}">
                  <a16:creationId xmlns:a16="http://schemas.microsoft.com/office/drawing/2014/main" xmlns="" id="{6F5B50BF-A325-4F7C-AAEE-6A8825CAA1D8}"/>
                </a:ext>
              </a:extLst>
            </p:cNvPr>
            <p:cNvSpPr>
              <a:spLocks/>
            </p:cNvSpPr>
            <p:nvPr/>
          </p:nvSpPr>
          <p:spPr bwMode="auto">
            <a:xfrm>
              <a:off x="904" y="16"/>
              <a:ext cx="1381" cy="927"/>
            </a:xfrm>
            <a:custGeom>
              <a:avLst/>
              <a:gdLst/>
              <a:ahLst/>
              <a:cxnLst/>
              <a:rect l="0" t="0" r="r" b="b"/>
              <a:pathLst>
                <a:path w="20501" h="19584">
                  <a:moveTo>
                    <a:pt x="0" y="17239"/>
                  </a:moveTo>
                  <a:cubicBezTo>
                    <a:pt x="1696" y="10739"/>
                    <a:pt x="3687" y="7189"/>
                    <a:pt x="6713" y="8102"/>
                  </a:cubicBezTo>
                  <a:cubicBezTo>
                    <a:pt x="9607" y="10893"/>
                    <a:pt x="15458" y="21214"/>
                    <a:pt x="20175" y="19364"/>
                  </a:cubicBezTo>
                  <a:cubicBezTo>
                    <a:pt x="21600" y="11065"/>
                    <a:pt x="17922" y="8440"/>
                    <a:pt x="17488" y="8053"/>
                  </a:cubicBezTo>
                  <a:cubicBezTo>
                    <a:pt x="17262" y="7853"/>
                    <a:pt x="13483" y="457"/>
                    <a:pt x="9027" y="19"/>
                  </a:cubicBezTo>
                  <a:cubicBezTo>
                    <a:pt x="4901" y="-386"/>
                    <a:pt x="69" y="5657"/>
                    <a:pt x="0" y="17239"/>
                  </a:cubicBezTo>
                  <a:close/>
                  <a:moveTo>
                    <a:pt x="0" y="17239"/>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grpSp>
      <p:grpSp>
        <p:nvGrpSpPr>
          <p:cNvPr id="75" name="Group 51">
            <a:extLst>
              <a:ext uri="{FF2B5EF4-FFF2-40B4-BE49-F238E27FC236}">
                <a16:creationId xmlns:a16="http://schemas.microsoft.com/office/drawing/2014/main" xmlns="" id="{3F276907-1C26-427B-B63C-57C1E7BE3988}"/>
              </a:ext>
            </a:extLst>
          </p:cNvPr>
          <p:cNvGrpSpPr>
            <a:grpSpLocks/>
          </p:cNvGrpSpPr>
          <p:nvPr/>
        </p:nvGrpSpPr>
        <p:grpSpPr bwMode="auto">
          <a:xfrm>
            <a:off x="5085572" y="4466411"/>
            <a:ext cx="2303918" cy="2388402"/>
            <a:chOff x="0" y="0"/>
            <a:chExt cx="4336" cy="4495"/>
          </a:xfrm>
        </p:grpSpPr>
        <p:sp>
          <p:nvSpPr>
            <p:cNvPr id="76" name="AutoShape 42">
              <a:extLst>
                <a:ext uri="{FF2B5EF4-FFF2-40B4-BE49-F238E27FC236}">
                  <a16:creationId xmlns:a16="http://schemas.microsoft.com/office/drawing/2014/main" xmlns="" id="{56DB2BEE-40E6-427A-872C-9CC8E703F2F1}"/>
                </a:ext>
              </a:extLst>
            </p:cNvPr>
            <p:cNvSpPr>
              <a:spLocks/>
            </p:cNvSpPr>
            <p:nvPr/>
          </p:nvSpPr>
          <p:spPr bwMode="auto">
            <a:xfrm>
              <a:off x="168" y="0"/>
              <a:ext cx="4023" cy="3665"/>
            </a:xfrm>
            <a:custGeom>
              <a:avLst/>
              <a:gdLst/>
              <a:ahLst/>
              <a:cxnLst/>
              <a:rect l="0" t="0" r="r" b="b"/>
              <a:pathLst>
                <a:path w="21419" h="19967">
                  <a:moveTo>
                    <a:pt x="3595" y="16534"/>
                  </a:moveTo>
                  <a:cubicBezTo>
                    <a:pt x="1872" y="16211"/>
                    <a:pt x="1958" y="14192"/>
                    <a:pt x="2171" y="13211"/>
                  </a:cubicBezTo>
                  <a:cubicBezTo>
                    <a:pt x="4403" y="14388"/>
                    <a:pt x="3864" y="11376"/>
                    <a:pt x="3391" y="8744"/>
                  </a:cubicBezTo>
                  <a:cubicBezTo>
                    <a:pt x="2751" y="5188"/>
                    <a:pt x="3851" y="935"/>
                    <a:pt x="8289" y="935"/>
                  </a:cubicBezTo>
                  <a:cubicBezTo>
                    <a:pt x="10858" y="-1420"/>
                    <a:pt x="18516" y="566"/>
                    <a:pt x="17766" y="8112"/>
                  </a:cubicBezTo>
                  <a:cubicBezTo>
                    <a:pt x="17516" y="10632"/>
                    <a:pt x="16396" y="16425"/>
                    <a:pt x="19311" y="12982"/>
                  </a:cubicBezTo>
                  <a:cubicBezTo>
                    <a:pt x="19524" y="13963"/>
                    <a:pt x="19151" y="15109"/>
                    <a:pt x="18154" y="16117"/>
                  </a:cubicBezTo>
                  <a:cubicBezTo>
                    <a:pt x="18652" y="17633"/>
                    <a:pt x="21043" y="17782"/>
                    <a:pt x="21416" y="15765"/>
                  </a:cubicBezTo>
                  <a:cubicBezTo>
                    <a:pt x="21497" y="18712"/>
                    <a:pt x="19941" y="19731"/>
                    <a:pt x="18489" y="19929"/>
                  </a:cubicBezTo>
                  <a:cubicBezTo>
                    <a:pt x="18034" y="19991"/>
                    <a:pt x="4433" y="19973"/>
                    <a:pt x="4052" y="19907"/>
                  </a:cubicBezTo>
                  <a:cubicBezTo>
                    <a:pt x="2454" y="20180"/>
                    <a:pt x="-103" y="19417"/>
                    <a:pt x="4" y="15547"/>
                  </a:cubicBezTo>
                  <a:cubicBezTo>
                    <a:pt x="376" y="17564"/>
                    <a:pt x="2680" y="18362"/>
                    <a:pt x="3595" y="16534"/>
                  </a:cubicBezTo>
                  <a:close/>
                  <a:moveTo>
                    <a:pt x="3595" y="16534"/>
                  </a:moveTo>
                </a:path>
              </a:pathLst>
            </a:custGeom>
            <a:solidFill>
              <a:schemeClr val="accent1"/>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77" name="AutoShape 43">
              <a:extLst>
                <a:ext uri="{FF2B5EF4-FFF2-40B4-BE49-F238E27FC236}">
                  <a16:creationId xmlns:a16="http://schemas.microsoft.com/office/drawing/2014/main" xmlns="" id="{87D94E12-BB04-4B46-88CA-F39B59A70609}"/>
                </a:ext>
              </a:extLst>
            </p:cNvPr>
            <p:cNvSpPr>
              <a:spLocks/>
            </p:cNvSpPr>
            <p:nvPr/>
          </p:nvSpPr>
          <p:spPr bwMode="auto">
            <a:xfrm>
              <a:off x="0" y="2032"/>
              <a:ext cx="4336" cy="2463"/>
            </a:xfrm>
            <a:custGeom>
              <a:avLst/>
              <a:gdLst/>
              <a:ahLst/>
              <a:cxnLst/>
              <a:rect l="0" t="0" r="r" b="b"/>
              <a:pathLst>
                <a:path w="21443" h="21600">
                  <a:moveTo>
                    <a:pt x="722" y="21600"/>
                  </a:moveTo>
                  <a:cubicBezTo>
                    <a:pt x="297" y="20402"/>
                    <a:pt x="18" y="19184"/>
                    <a:pt x="1" y="18027"/>
                  </a:cubicBezTo>
                  <a:cubicBezTo>
                    <a:pt x="-79" y="12668"/>
                    <a:pt x="3517" y="12181"/>
                    <a:pt x="6073" y="10394"/>
                  </a:cubicBezTo>
                  <a:cubicBezTo>
                    <a:pt x="8630" y="8607"/>
                    <a:pt x="7455" y="4177"/>
                    <a:pt x="7432" y="0"/>
                  </a:cubicBezTo>
                  <a:lnTo>
                    <a:pt x="14010" y="0"/>
                  </a:lnTo>
                  <a:cubicBezTo>
                    <a:pt x="13988" y="4177"/>
                    <a:pt x="12812" y="8607"/>
                    <a:pt x="15369" y="10394"/>
                  </a:cubicBezTo>
                  <a:cubicBezTo>
                    <a:pt x="17925" y="12181"/>
                    <a:pt x="21521" y="12668"/>
                    <a:pt x="21441" y="18027"/>
                  </a:cubicBezTo>
                  <a:cubicBezTo>
                    <a:pt x="21424" y="19184"/>
                    <a:pt x="21146" y="20402"/>
                    <a:pt x="20720" y="21600"/>
                  </a:cubicBezTo>
                  <a:lnTo>
                    <a:pt x="722" y="21600"/>
                  </a:lnTo>
                  <a:close/>
                  <a:moveTo>
                    <a:pt x="722" y="21600"/>
                  </a:moveTo>
                </a:path>
              </a:pathLst>
            </a:custGeom>
            <a:solidFill>
              <a:schemeClr val="accent1"/>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78" name="AutoShape 44">
              <a:extLst>
                <a:ext uri="{FF2B5EF4-FFF2-40B4-BE49-F238E27FC236}">
                  <a16:creationId xmlns:a16="http://schemas.microsoft.com/office/drawing/2014/main" xmlns="" id="{F67CBAE4-D3E5-416C-B208-9F3A10D439E2}"/>
                </a:ext>
              </a:extLst>
            </p:cNvPr>
            <p:cNvSpPr>
              <a:spLocks/>
            </p:cNvSpPr>
            <p:nvPr/>
          </p:nvSpPr>
          <p:spPr bwMode="auto">
            <a:xfrm>
              <a:off x="1336" y="2840"/>
              <a:ext cx="1638" cy="1353"/>
            </a:xfrm>
            <a:custGeom>
              <a:avLst/>
              <a:gdLst/>
              <a:ahLst/>
              <a:cxnLst/>
              <a:rect l="0" t="0" r="r" b="b"/>
              <a:pathLst>
                <a:path w="20783" h="21600">
                  <a:moveTo>
                    <a:pt x="72" y="7974"/>
                  </a:moveTo>
                  <a:cubicBezTo>
                    <a:pt x="2566" y="6867"/>
                    <a:pt x="3956" y="3846"/>
                    <a:pt x="4665" y="414"/>
                  </a:cubicBezTo>
                  <a:cubicBezTo>
                    <a:pt x="6521" y="146"/>
                    <a:pt x="8514" y="0"/>
                    <a:pt x="10588" y="0"/>
                  </a:cubicBezTo>
                  <a:cubicBezTo>
                    <a:pt x="12641" y="0"/>
                    <a:pt x="14613" y="143"/>
                    <a:pt x="16453" y="405"/>
                  </a:cubicBezTo>
                  <a:cubicBezTo>
                    <a:pt x="17096" y="3788"/>
                    <a:pt x="18370" y="6767"/>
                    <a:pt x="20721" y="7974"/>
                  </a:cubicBezTo>
                  <a:cubicBezTo>
                    <a:pt x="21183" y="12384"/>
                    <a:pt x="19180" y="16051"/>
                    <a:pt x="10588" y="21600"/>
                  </a:cubicBezTo>
                  <a:cubicBezTo>
                    <a:pt x="1393" y="16490"/>
                    <a:pt x="-417" y="13197"/>
                    <a:pt x="72" y="7974"/>
                  </a:cubicBezTo>
                  <a:close/>
                  <a:moveTo>
                    <a:pt x="72" y="7974"/>
                  </a:moveTo>
                </a:path>
              </a:pathLst>
            </a:custGeom>
            <a:solidFill>
              <a:srgbClr val="FFFFF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79" name="AutoShape 45">
              <a:extLst>
                <a:ext uri="{FF2B5EF4-FFF2-40B4-BE49-F238E27FC236}">
                  <a16:creationId xmlns:a16="http://schemas.microsoft.com/office/drawing/2014/main" xmlns="" id="{E9563228-4B68-4238-BEBC-4FC0188C89F3}"/>
                </a:ext>
              </a:extLst>
            </p:cNvPr>
            <p:cNvSpPr>
              <a:spLocks/>
            </p:cNvSpPr>
            <p:nvPr/>
          </p:nvSpPr>
          <p:spPr bwMode="auto">
            <a:xfrm>
              <a:off x="880" y="264"/>
              <a:ext cx="2568" cy="2749"/>
            </a:xfrm>
            <a:custGeom>
              <a:avLst/>
              <a:gdLst/>
              <a:ahLst/>
              <a:cxnLst/>
              <a:rect l="0" t="0" r="r" b="b"/>
              <a:pathLst>
                <a:path w="21500" h="21600">
                  <a:moveTo>
                    <a:pt x="20284" y="8622"/>
                  </a:moveTo>
                  <a:cubicBezTo>
                    <a:pt x="20894" y="9199"/>
                    <a:pt x="21263" y="10007"/>
                    <a:pt x="21416" y="10885"/>
                  </a:cubicBezTo>
                  <a:cubicBezTo>
                    <a:pt x="21550" y="11651"/>
                    <a:pt x="21521" y="12477"/>
                    <a:pt x="21345" y="13241"/>
                  </a:cubicBezTo>
                  <a:cubicBezTo>
                    <a:pt x="21164" y="14026"/>
                    <a:pt x="20824" y="14761"/>
                    <a:pt x="20342" y="15323"/>
                  </a:cubicBezTo>
                  <a:cubicBezTo>
                    <a:pt x="19954" y="15773"/>
                    <a:pt x="19476" y="16115"/>
                    <a:pt x="18913" y="16291"/>
                  </a:cubicBezTo>
                  <a:cubicBezTo>
                    <a:pt x="18123" y="17825"/>
                    <a:pt x="17021" y="19158"/>
                    <a:pt x="15634" y="20105"/>
                  </a:cubicBezTo>
                  <a:cubicBezTo>
                    <a:pt x="14262" y="21043"/>
                    <a:pt x="12625" y="21600"/>
                    <a:pt x="10750" y="21600"/>
                  </a:cubicBezTo>
                  <a:lnTo>
                    <a:pt x="10750" y="20114"/>
                  </a:lnTo>
                  <a:cubicBezTo>
                    <a:pt x="12275" y="20114"/>
                    <a:pt x="13601" y="19665"/>
                    <a:pt x="14707" y="18910"/>
                  </a:cubicBezTo>
                  <a:cubicBezTo>
                    <a:pt x="15952" y="18059"/>
                    <a:pt x="16935" y="16817"/>
                    <a:pt x="17626" y="15380"/>
                  </a:cubicBezTo>
                  <a:cubicBezTo>
                    <a:pt x="17726" y="15149"/>
                    <a:pt x="17949" y="14971"/>
                    <a:pt x="18230" y="14928"/>
                  </a:cubicBezTo>
                  <a:cubicBezTo>
                    <a:pt x="18568" y="14877"/>
                    <a:pt x="18865" y="14680"/>
                    <a:pt x="19111" y="14394"/>
                  </a:cubicBezTo>
                  <a:cubicBezTo>
                    <a:pt x="19434" y="14019"/>
                    <a:pt x="19667" y="13499"/>
                    <a:pt x="19799" y="12928"/>
                  </a:cubicBezTo>
                  <a:cubicBezTo>
                    <a:pt x="19936" y="12335"/>
                    <a:pt x="19959" y="11702"/>
                    <a:pt x="19858" y="11123"/>
                  </a:cubicBezTo>
                  <a:cubicBezTo>
                    <a:pt x="19744" y="10466"/>
                    <a:pt x="19475" y="9891"/>
                    <a:pt x="19036" y="9558"/>
                  </a:cubicBezTo>
                  <a:lnTo>
                    <a:pt x="19036" y="9557"/>
                  </a:lnTo>
                  <a:cubicBezTo>
                    <a:pt x="18875" y="9435"/>
                    <a:pt x="18764" y="9254"/>
                    <a:pt x="18745" y="9044"/>
                  </a:cubicBezTo>
                  <a:cubicBezTo>
                    <a:pt x="18539" y="6882"/>
                    <a:pt x="17721" y="4854"/>
                    <a:pt x="16222" y="3447"/>
                  </a:cubicBezTo>
                  <a:cubicBezTo>
                    <a:pt x="14938" y="2243"/>
                    <a:pt x="13132" y="1486"/>
                    <a:pt x="10750" y="1486"/>
                  </a:cubicBezTo>
                  <a:lnTo>
                    <a:pt x="10750" y="0"/>
                  </a:lnTo>
                  <a:cubicBezTo>
                    <a:pt x="13589" y="0"/>
                    <a:pt x="15766" y="925"/>
                    <a:pt x="17335" y="2396"/>
                  </a:cubicBezTo>
                  <a:cubicBezTo>
                    <a:pt x="19043" y="3999"/>
                    <a:pt x="20000" y="6238"/>
                    <a:pt x="20284" y="8622"/>
                  </a:cubicBezTo>
                  <a:close/>
                  <a:moveTo>
                    <a:pt x="10750" y="21600"/>
                  </a:moveTo>
                  <a:cubicBezTo>
                    <a:pt x="8875" y="21600"/>
                    <a:pt x="7238" y="21043"/>
                    <a:pt x="5866" y="20106"/>
                  </a:cubicBezTo>
                  <a:cubicBezTo>
                    <a:pt x="4479" y="19158"/>
                    <a:pt x="3377" y="17825"/>
                    <a:pt x="2587" y="16292"/>
                  </a:cubicBezTo>
                  <a:cubicBezTo>
                    <a:pt x="2024" y="16115"/>
                    <a:pt x="1546" y="15774"/>
                    <a:pt x="1158" y="15322"/>
                  </a:cubicBezTo>
                  <a:cubicBezTo>
                    <a:pt x="675" y="14761"/>
                    <a:pt x="336" y="14026"/>
                    <a:pt x="155" y="13241"/>
                  </a:cubicBezTo>
                  <a:cubicBezTo>
                    <a:pt x="-21" y="12477"/>
                    <a:pt x="-50" y="11651"/>
                    <a:pt x="84" y="10885"/>
                  </a:cubicBezTo>
                  <a:cubicBezTo>
                    <a:pt x="237" y="10007"/>
                    <a:pt x="606" y="9199"/>
                    <a:pt x="1216" y="8622"/>
                  </a:cubicBezTo>
                  <a:cubicBezTo>
                    <a:pt x="1500" y="6239"/>
                    <a:pt x="2457" y="3999"/>
                    <a:pt x="4165" y="2397"/>
                  </a:cubicBezTo>
                  <a:cubicBezTo>
                    <a:pt x="5733" y="925"/>
                    <a:pt x="7911" y="0"/>
                    <a:pt x="10750" y="0"/>
                  </a:cubicBezTo>
                  <a:lnTo>
                    <a:pt x="10750" y="1486"/>
                  </a:lnTo>
                  <a:cubicBezTo>
                    <a:pt x="8368" y="1486"/>
                    <a:pt x="6562" y="2243"/>
                    <a:pt x="5278" y="3447"/>
                  </a:cubicBezTo>
                  <a:cubicBezTo>
                    <a:pt x="3787" y="4846"/>
                    <a:pt x="2971" y="6859"/>
                    <a:pt x="2759" y="9008"/>
                  </a:cubicBezTo>
                  <a:cubicBezTo>
                    <a:pt x="2751" y="9215"/>
                    <a:pt x="2650" y="9418"/>
                    <a:pt x="2465" y="9558"/>
                  </a:cubicBezTo>
                  <a:cubicBezTo>
                    <a:pt x="2026" y="9891"/>
                    <a:pt x="1756" y="10466"/>
                    <a:pt x="1642" y="11123"/>
                  </a:cubicBezTo>
                  <a:cubicBezTo>
                    <a:pt x="1541" y="11702"/>
                    <a:pt x="1565" y="12335"/>
                    <a:pt x="1701" y="12928"/>
                  </a:cubicBezTo>
                  <a:cubicBezTo>
                    <a:pt x="1833" y="13499"/>
                    <a:pt x="2066" y="14018"/>
                    <a:pt x="2389" y="14394"/>
                  </a:cubicBezTo>
                  <a:cubicBezTo>
                    <a:pt x="2635" y="14680"/>
                    <a:pt x="2932" y="14877"/>
                    <a:pt x="3270" y="14929"/>
                  </a:cubicBezTo>
                  <a:cubicBezTo>
                    <a:pt x="3523" y="14968"/>
                    <a:pt x="3751" y="15122"/>
                    <a:pt x="3864" y="15358"/>
                  </a:cubicBezTo>
                  <a:cubicBezTo>
                    <a:pt x="4555" y="16804"/>
                    <a:pt x="5542" y="18055"/>
                    <a:pt x="6793" y="18910"/>
                  </a:cubicBezTo>
                  <a:cubicBezTo>
                    <a:pt x="7899" y="19665"/>
                    <a:pt x="9225" y="20114"/>
                    <a:pt x="10750" y="20114"/>
                  </a:cubicBezTo>
                  <a:lnTo>
                    <a:pt x="10750" y="21600"/>
                  </a:lnTo>
                  <a:close/>
                  <a:moveTo>
                    <a:pt x="10750" y="21600"/>
                  </a:moveTo>
                </a:path>
              </a:pathLst>
            </a:custGeom>
            <a:solidFill>
              <a:schemeClr val="accent1"/>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80" name="AutoShape 46">
              <a:extLst>
                <a:ext uri="{FF2B5EF4-FFF2-40B4-BE49-F238E27FC236}">
                  <a16:creationId xmlns:a16="http://schemas.microsoft.com/office/drawing/2014/main" xmlns="" id="{1467A13E-74D6-4A99-A21B-2F67FA0F2F38}"/>
                </a:ext>
              </a:extLst>
            </p:cNvPr>
            <p:cNvSpPr>
              <a:spLocks/>
            </p:cNvSpPr>
            <p:nvPr/>
          </p:nvSpPr>
          <p:spPr bwMode="auto">
            <a:xfrm>
              <a:off x="976" y="360"/>
              <a:ext cx="2379" cy="2559"/>
            </a:xfrm>
            <a:custGeom>
              <a:avLst/>
              <a:gdLst/>
              <a:ahLst/>
              <a:cxnLst/>
              <a:rect l="0" t="0" r="r" b="b"/>
              <a:pathLst>
                <a:path w="19904" h="21600">
                  <a:moveTo>
                    <a:pt x="18725" y="8846"/>
                  </a:moveTo>
                  <a:cubicBezTo>
                    <a:pt x="20752" y="10496"/>
                    <a:pt x="20039" y="15608"/>
                    <a:pt x="17553" y="16019"/>
                  </a:cubicBezTo>
                  <a:cubicBezTo>
                    <a:pt x="16134" y="19209"/>
                    <a:pt x="13527" y="21600"/>
                    <a:pt x="9952" y="21600"/>
                  </a:cubicBezTo>
                  <a:cubicBezTo>
                    <a:pt x="6377" y="21600"/>
                    <a:pt x="3771" y="19209"/>
                    <a:pt x="2351" y="16019"/>
                  </a:cubicBezTo>
                  <a:cubicBezTo>
                    <a:pt x="-135" y="15608"/>
                    <a:pt x="-848" y="10496"/>
                    <a:pt x="1179" y="8846"/>
                  </a:cubicBezTo>
                  <a:cubicBezTo>
                    <a:pt x="1594" y="4171"/>
                    <a:pt x="4348" y="0"/>
                    <a:pt x="9952" y="0"/>
                  </a:cubicBezTo>
                  <a:cubicBezTo>
                    <a:pt x="15557" y="0"/>
                    <a:pt x="18310" y="4170"/>
                    <a:pt x="18725" y="8846"/>
                  </a:cubicBezTo>
                  <a:close/>
                  <a:moveTo>
                    <a:pt x="18725" y="8846"/>
                  </a:moveTo>
                </a:path>
              </a:pathLst>
            </a:custGeom>
            <a:solidFill>
              <a:srgbClr val="FFFFF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81" name="AutoShape 47">
              <a:extLst>
                <a:ext uri="{FF2B5EF4-FFF2-40B4-BE49-F238E27FC236}">
                  <a16:creationId xmlns:a16="http://schemas.microsoft.com/office/drawing/2014/main" xmlns="" id="{C308D5C6-BE03-4F5A-BD8F-B3BA54C26756}"/>
                </a:ext>
              </a:extLst>
            </p:cNvPr>
            <p:cNvSpPr>
              <a:spLocks/>
            </p:cNvSpPr>
            <p:nvPr/>
          </p:nvSpPr>
          <p:spPr bwMode="auto">
            <a:xfrm>
              <a:off x="951" y="288"/>
              <a:ext cx="2428" cy="1417"/>
            </a:xfrm>
            <a:custGeom>
              <a:avLst/>
              <a:gdLst/>
              <a:ahLst/>
              <a:cxnLst/>
              <a:rect l="0" t="0" r="r" b="b"/>
              <a:pathLst>
                <a:path w="21352" h="20270">
                  <a:moveTo>
                    <a:pt x="10543" y="1045"/>
                  </a:moveTo>
                  <a:cubicBezTo>
                    <a:pt x="6690" y="1180"/>
                    <a:pt x="3069" y="10213"/>
                    <a:pt x="3271" y="17634"/>
                  </a:cubicBezTo>
                  <a:cubicBezTo>
                    <a:pt x="3377" y="21518"/>
                    <a:pt x="3133" y="20507"/>
                    <a:pt x="2701" y="18446"/>
                  </a:cubicBezTo>
                  <a:cubicBezTo>
                    <a:pt x="2471" y="17350"/>
                    <a:pt x="2119" y="16269"/>
                    <a:pt x="1587" y="16266"/>
                  </a:cubicBezTo>
                  <a:cubicBezTo>
                    <a:pt x="1212" y="16264"/>
                    <a:pt x="935" y="16806"/>
                    <a:pt x="817" y="17214"/>
                  </a:cubicBezTo>
                  <a:cubicBezTo>
                    <a:pt x="516" y="18259"/>
                    <a:pt x="-124" y="17215"/>
                    <a:pt x="21" y="15314"/>
                  </a:cubicBezTo>
                  <a:cubicBezTo>
                    <a:pt x="474" y="9378"/>
                    <a:pt x="4178" y="1007"/>
                    <a:pt x="7992" y="231"/>
                  </a:cubicBezTo>
                  <a:cubicBezTo>
                    <a:pt x="9507" y="-77"/>
                    <a:pt x="12003" y="-82"/>
                    <a:pt x="13434" y="247"/>
                  </a:cubicBezTo>
                  <a:cubicBezTo>
                    <a:pt x="17223" y="1116"/>
                    <a:pt x="20881" y="9417"/>
                    <a:pt x="21331" y="15314"/>
                  </a:cubicBezTo>
                  <a:cubicBezTo>
                    <a:pt x="21476" y="17215"/>
                    <a:pt x="20837" y="18259"/>
                    <a:pt x="20535" y="17214"/>
                  </a:cubicBezTo>
                  <a:cubicBezTo>
                    <a:pt x="20417" y="16806"/>
                    <a:pt x="20140" y="16264"/>
                    <a:pt x="19765" y="16266"/>
                  </a:cubicBezTo>
                  <a:cubicBezTo>
                    <a:pt x="19233" y="16269"/>
                    <a:pt x="18881" y="17350"/>
                    <a:pt x="18651" y="18446"/>
                  </a:cubicBezTo>
                  <a:cubicBezTo>
                    <a:pt x="18219" y="20507"/>
                    <a:pt x="18015" y="21518"/>
                    <a:pt x="18120" y="17634"/>
                  </a:cubicBezTo>
                  <a:cubicBezTo>
                    <a:pt x="18321" y="10274"/>
                    <a:pt x="14718" y="1327"/>
                    <a:pt x="10904" y="1048"/>
                  </a:cubicBezTo>
                  <a:lnTo>
                    <a:pt x="10543" y="1045"/>
                  </a:lnTo>
                  <a:close/>
                  <a:moveTo>
                    <a:pt x="10543" y="1045"/>
                  </a:moveTo>
                </a:path>
              </a:pathLst>
            </a:custGeom>
            <a:solidFill>
              <a:schemeClr val="accent1"/>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82" name="AutoShape 48">
              <a:extLst>
                <a:ext uri="{FF2B5EF4-FFF2-40B4-BE49-F238E27FC236}">
                  <a16:creationId xmlns:a16="http://schemas.microsoft.com/office/drawing/2014/main" xmlns="" id="{5AC3BFBE-D23A-4BE2-B143-5DED0D3498CD}"/>
                </a:ext>
              </a:extLst>
            </p:cNvPr>
            <p:cNvSpPr>
              <a:spLocks/>
            </p:cNvSpPr>
            <p:nvPr/>
          </p:nvSpPr>
          <p:spPr bwMode="auto">
            <a:xfrm>
              <a:off x="1255" y="216"/>
              <a:ext cx="1937" cy="1269"/>
            </a:xfrm>
            <a:custGeom>
              <a:avLst/>
              <a:gdLst/>
              <a:ahLst/>
              <a:cxnLst/>
              <a:rect l="0" t="0" r="r" b="b"/>
              <a:pathLst>
                <a:path w="17965" h="21595">
                  <a:moveTo>
                    <a:pt x="557" y="21595"/>
                  </a:moveTo>
                  <a:cubicBezTo>
                    <a:pt x="367" y="171"/>
                    <a:pt x="16746" y="2456"/>
                    <a:pt x="16355" y="21554"/>
                  </a:cubicBezTo>
                  <a:cubicBezTo>
                    <a:pt x="20524" y="12277"/>
                    <a:pt x="16147" y="5"/>
                    <a:pt x="8419" y="0"/>
                  </a:cubicBezTo>
                  <a:cubicBezTo>
                    <a:pt x="692" y="-5"/>
                    <a:pt x="-1076" y="11959"/>
                    <a:pt x="557" y="21595"/>
                  </a:cubicBezTo>
                  <a:close/>
                  <a:moveTo>
                    <a:pt x="557" y="21595"/>
                  </a:moveTo>
                </a:path>
              </a:pathLst>
            </a:custGeom>
            <a:solidFill>
              <a:schemeClr val="accent1"/>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83" name="AutoShape 49">
              <a:extLst>
                <a:ext uri="{FF2B5EF4-FFF2-40B4-BE49-F238E27FC236}">
                  <a16:creationId xmlns:a16="http://schemas.microsoft.com/office/drawing/2014/main" xmlns="" id="{A5381882-68B5-4C3B-9250-B33CA64F4C1C}"/>
                </a:ext>
              </a:extLst>
            </p:cNvPr>
            <p:cNvSpPr>
              <a:spLocks/>
            </p:cNvSpPr>
            <p:nvPr/>
          </p:nvSpPr>
          <p:spPr bwMode="auto">
            <a:xfrm>
              <a:off x="1320" y="520"/>
              <a:ext cx="1921" cy="961"/>
            </a:xfrm>
            <a:custGeom>
              <a:avLst/>
              <a:gdLst/>
              <a:ahLst/>
              <a:cxnLst/>
              <a:rect l="0" t="0" r="r" b="b"/>
              <a:pathLst>
                <a:path w="20547" h="11924">
                  <a:moveTo>
                    <a:pt x="0" y="11924"/>
                  </a:moveTo>
                  <a:cubicBezTo>
                    <a:pt x="1788" y="6337"/>
                    <a:pt x="3887" y="2424"/>
                    <a:pt x="8686" y="3210"/>
                  </a:cubicBezTo>
                  <a:cubicBezTo>
                    <a:pt x="11738" y="5609"/>
                    <a:pt x="15124" y="12818"/>
                    <a:pt x="20098" y="11227"/>
                  </a:cubicBezTo>
                  <a:cubicBezTo>
                    <a:pt x="21600" y="4094"/>
                    <a:pt x="18895" y="4361"/>
                    <a:pt x="18436" y="4029"/>
                  </a:cubicBezTo>
                  <a:cubicBezTo>
                    <a:pt x="17978" y="3696"/>
                    <a:pt x="151" y="-8782"/>
                    <a:pt x="0" y="11924"/>
                  </a:cubicBezTo>
                  <a:close/>
                  <a:moveTo>
                    <a:pt x="0" y="11924"/>
                  </a:moveTo>
                </a:path>
              </a:pathLst>
            </a:custGeom>
            <a:solidFill>
              <a:schemeClr val="accent1"/>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84" name="AutoShape 50">
              <a:extLst>
                <a:ext uri="{FF2B5EF4-FFF2-40B4-BE49-F238E27FC236}">
                  <a16:creationId xmlns:a16="http://schemas.microsoft.com/office/drawing/2014/main" xmlns="" id="{3F24BDFE-3A3A-46BF-A333-90AD3242FF76}"/>
                </a:ext>
              </a:extLst>
            </p:cNvPr>
            <p:cNvSpPr>
              <a:spLocks/>
            </p:cNvSpPr>
            <p:nvPr/>
          </p:nvSpPr>
          <p:spPr bwMode="auto">
            <a:xfrm>
              <a:off x="168" y="3424"/>
              <a:ext cx="4020" cy="1071"/>
            </a:xfrm>
            <a:custGeom>
              <a:avLst/>
              <a:gdLst/>
              <a:ahLst/>
              <a:cxnLst/>
              <a:rect l="0" t="0" r="r" b="b"/>
              <a:pathLst>
                <a:path w="20657" h="21600">
                  <a:moveTo>
                    <a:pt x="877" y="6335"/>
                  </a:moveTo>
                  <a:cubicBezTo>
                    <a:pt x="1494" y="3951"/>
                    <a:pt x="3552" y="1529"/>
                    <a:pt x="4703" y="148"/>
                  </a:cubicBezTo>
                  <a:cubicBezTo>
                    <a:pt x="2251" y="17956"/>
                    <a:pt x="8622" y="21600"/>
                    <a:pt x="10308" y="15406"/>
                  </a:cubicBezTo>
                  <a:cubicBezTo>
                    <a:pt x="11869" y="21600"/>
                    <a:pt x="18022" y="17849"/>
                    <a:pt x="15838" y="0"/>
                  </a:cubicBezTo>
                  <a:cubicBezTo>
                    <a:pt x="17025" y="1339"/>
                    <a:pt x="19024" y="3779"/>
                    <a:pt x="19745" y="6068"/>
                  </a:cubicBezTo>
                  <a:cubicBezTo>
                    <a:pt x="21052" y="10222"/>
                    <a:pt x="20777" y="16419"/>
                    <a:pt x="20024" y="21600"/>
                  </a:cubicBezTo>
                  <a:lnTo>
                    <a:pt x="734" y="21600"/>
                  </a:lnTo>
                  <a:cubicBezTo>
                    <a:pt x="33" y="16215"/>
                    <a:pt x="-548" y="11846"/>
                    <a:pt x="877" y="6335"/>
                  </a:cubicBezTo>
                  <a:close/>
                  <a:moveTo>
                    <a:pt x="877" y="6335"/>
                  </a:moveTo>
                </a:path>
              </a:pathLst>
            </a:custGeom>
            <a:solidFill>
              <a:srgbClr val="FFFFF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grpSp>
      <p:sp>
        <p:nvSpPr>
          <p:cNvPr id="85" name="AutoShape 52">
            <a:extLst>
              <a:ext uri="{FF2B5EF4-FFF2-40B4-BE49-F238E27FC236}">
                <a16:creationId xmlns:a16="http://schemas.microsoft.com/office/drawing/2014/main" xmlns="" id="{81749E10-4804-416F-9A6A-2C496E77D7D7}"/>
              </a:ext>
            </a:extLst>
          </p:cNvPr>
          <p:cNvSpPr>
            <a:spLocks/>
          </p:cNvSpPr>
          <p:nvPr/>
        </p:nvSpPr>
        <p:spPr bwMode="auto">
          <a:xfrm>
            <a:off x="3593041" y="461550"/>
            <a:ext cx="5270218" cy="3395372"/>
          </a:xfrm>
          <a:custGeom>
            <a:avLst/>
            <a:gdLst/>
            <a:ahLst/>
            <a:cxnLst/>
            <a:rect l="0" t="0" r="r" b="b"/>
            <a:pathLst>
              <a:path w="21600" h="21600">
                <a:moveTo>
                  <a:pt x="10800" y="21600"/>
                </a:moveTo>
                <a:cubicBezTo>
                  <a:pt x="16748" y="21600"/>
                  <a:pt x="21600" y="16748"/>
                  <a:pt x="21600" y="10800"/>
                </a:cubicBezTo>
                <a:cubicBezTo>
                  <a:pt x="21600" y="4852"/>
                  <a:pt x="16748" y="0"/>
                  <a:pt x="10800" y="0"/>
                </a:cubicBezTo>
                <a:cubicBezTo>
                  <a:pt x="4852" y="0"/>
                  <a:pt x="0" y="4852"/>
                  <a:pt x="0" y="10800"/>
                </a:cubicBezTo>
                <a:cubicBezTo>
                  <a:pt x="0" y="16748"/>
                  <a:pt x="4852" y="21600"/>
                  <a:pt x="10800" y="21600"/>
                </a:cubicBezTo>
                <a:close/>
                <a:moveTo>
                  <a:pt x="10800" y="21600"/>
                </a:moveTo>
              </a:path>
            </a:pathLst>
          </a:custGeom>
          <a:solidFill>
            <a:schemeClr val="accent1"/>
          </a:solidFill>
          <a:ln>
            <a:noFill/>
          </a:ln>
        </p:spPr>
        <p:txBody>
          <a:bodyPr lIns="365760" tIns="182880" rIns="365760" bIns="182880" anchor="ctr"/>
          <a:lstStyle/>
          <a:p>
            <a:pPr algn="ctr"/>
            <a:endParaRPr lang="en-US" sz="3600" b="1" dirty="0">
              <a:solidFill>
                <a:srgbClr val="006494"/>
              </a:solidFill>
              <a:cs typeface="+mn-ea"/>
            </a:endParaRPr>
          </a:p>
        </p:txBody>
      </p:sp>
      <p:sp>
        <p:nvSpPr>
          <p:cNvPr id="86" name="AutoShape 53">
            <a:extLst>
              <a:ext uri="{FF2B5EF4-FFF2-40B4-BE49-F238E27FC236}">
                <a16:creationId xmlns:a16="http://schemas.microsoft.com/office/drawing/2014/main" xmlns="" id="{33BD450D-0B44-4CE5-A4FD-AABC99F9802C}"/>
              </a:ext>
            </a:extLst>
          </p:cNvPr>
          <p:cNvSpPr>
            <a:spLocks/>
          </p:cNvSpPr>
          <p:nvPr/>
        </p:nvSpPr>
        <p:spPr bwMode="auto">
          <a:xfrm>
            <a:off x="5370374" y="3691053"/>
            <a:ext cx="714130" cy="634019"/>
          </a:xfrm>
          <a:custGeom>
            <a:avLst/>
            <a:gdLst/>
            <a:ahLst/>
            <a:cxnLst/>
            <a:rect l="0" t="0" r="r" b="b"/>
            <a:pathLst>
              <a:path w="21322" h="21443">
                <a:moveTo>
                  <a:pt x="21322" y="21443"/>
                </a:moveTo>
                <a:cubicBezTo>
                  <a:pt x="14901" y="14660"/>
                  <a:pt x="13635" y="6010"/>
                  <a:pt x="16441" y="0"/>
                </a:cubicBezTo>
                <a:cubicBezTo>
                  <a:pt x="16632" y="946"/>
                  <a:pt x="-278" y="-157"/>
                  <a:pt x="3" y="727"/>
                </a:cubicBezTo>
                <a:cubicBezTo>
                  <a:pt x="2565" y="8781"/>
                  <a:pt x="9009" y="14490"/>
                  <a:pt x="21322" y="21443"/>
                </a:cubicBezTo>
                <a:close/>
                <a:moveTo>
                  <a:pt x="21322" y="21443"/>
                </a:moveTo>
              </a:path>
            </a:pathLst>
          </a:custGeom>
          <a:solidFill>
            <a:schemeClr val="accent1"/>
          </a:solidFill>
          <a:ln>
            <a:noFill/>
          </a:ln>
        </p:spPr>
        <p:txBody>
          <a:bodyPr lIns="0" tIns="0" rIns="0" bIns="0"/>
          <a:lstStyle/>
          <a:p>
            <a:endParaRPr lang="en-US"/>
          </a:p>
        </p:txBody>
      </p:sp>
      <p:grpSp>
        <p:nvGrpSpPr>
          <p:cNvPr id="87" name="Group 72">
            <a:extLst>
              <a:ext uri="{FF2B5EF4-FFF2-40B4-BE49-F238E27FC236}">
                <a16:creationId xmlns:a16="http://schemas.microsoft.com/office/drawing/2014/main" xmlns="" id="{6E63780E-B50E-4AE8-A3E2-8AE712EFCF34}"/>
              </a:ext>
            </a:extLst>
          </p:cNvPr>
          <p:cNvGrpSpPr>
            <a:grpSpLocks/>
          </p:cNvGrpSpPr>
          <p:nvPr/>
        </p:nvGrpSpPr>
        <p:grpSpPr bwMode="auto">
          <a:xfrm>
            <a:off x="2717893" y="5622620"/>
            <a:ext cx="1206156" cy="1233255"/>
            <a:chOff x="0" y="0"/>
            <a:chExt cx="2270" cy="2321"/>
          </a:xfrm>
        </p:grpSpPr>
        <p:sp>
          <p:nvSpPr>
            <p:cNvPr id="88" name="AutoShape 63">
              <a:extLst>
                <a:ext uri="{FF2B5EF4-FFF2-40B4-BE49-F238E27FC236}">
                  <a16:creationId xmlns:a16="http://schemas.microsoft.com/office/drawing/2014/main" xmlns="" id="{33365411-77D9-4E18-876B-03E47C3BBEA5}"/>
                </a:ext>
              </a:extLst>
            </p:cNvPr>
            <p:cNvSpPr>
              <a:spLocks/>
            </p:cNvSpPr>
            <p:nvPr/>
          </p:nvSpPr>
          <p:spPr bwMode="auto">
            <a:xfrm>
              <a:off x="464" y="0"/>
              <a:ext cx="1347" cy="2144"/>
            </a:xfrm>
            <a:custGeom>
              <a:avLst/>
              <a:gdLst/>
              <a:ahLst/>
              <a:cxnLst/>
              <a:rect l="0" t="0" r="r" b="b"/>
              <a:pathLst>
                <a:path w="12025" h="21600">
                  <a:moveTo>
                    <a:pt x="8955" y="21600"/>
                  </a:moveTo>
                  <a:cubicBezTo>
                    <a:pt x="9904" y="18963"/>
                    <a:pt x="16848" y="0"/>
                    <a:pt x="6048" y="0"/>
                  </a:cubicBezTo>
                  <a:cubicBezTo>
                    <a:pt x="-4752" y="0"/>
                    <a:pt x="1963" y="18901"/>
                    <a:pt x="3157" y="21600"/>
                  </a:cubicBezTo>
                  <a:lnTo>
                    <a:pt x="8955" y="21600"/>
                  </a:lnTo>
                  <a:close/>
                  <a:moveTo>
                    <a:pt x="8955" y="21600"/>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89" name="AutoShape 64">
              <a:extLst>
                <a:ext uri="{FF2B5EF4-FFF2-40B4-BE49-F238E27FC236}">
                  <a16:creationId xmlns:a16="http://schemas.microsoft.com/office/drawing/2014/main" xmlns="" id="{B304E6BE-33FE-49A4-B2B9-DB463FE83E68}"/>
                </a:ext>
              </a:extLst>
            </p:cNvPr>
            <p:cNvSpPr>
              <a:spLocks/>
            </p:cNvSpPr>
            <p:nvPr/>
          </p:nvSpPr>
          <p:spPr bwMode="auto">
            <a:xfrm>
              <a:off x="0" y="1032"/>
              <a:ext cx="2270" cy="1289"/>
            </a:xfrm>
            <a:custGeom>
              <a:avLst/>
              <a:gdLst/>
              <a:ahLst/>
              <a:cxnLst/>
              <a:rect l="0" t="0" r="r" b="b"/>
              <a:pathLst>
                <a:path w="21443" h="21600">
                  <a:moveTo>
                    <a:pt x="722" y="21600"/>
                  </a:moveTo>
                  <a:cubicBezTo>
                    <a:pt x="297" y="20402"/>
                    <a:pt x="18" y="19184"/>
                    <a:pt x="1" y="18027"/>
                  </a:cubicBezTo>
                  <a:cubicBezTo>
                    <a:pt x="-79" y="12668"/>
                    <a:pt x="3517" y="12180"/>
                    <a:pt x="6073" y="10394"/>
                  </a:cubicBezTo>
                  <a:cubicBezTo>
                    <a:pt x="8630" y="8608"/>
                    <a:pt x="7455" y="4177"/>
                    <a:pt x="7432" y="0"/>
                  </a:cubicBezTo>
                  <a:lnTo>
                    <a:pt x="14010" y="0"/>
                  </a:lnTo>
                  <a:cubicBezTo>
                    <a:pt x="13988" y="4177"/>
                    <a:pt x="12812" y="8608"/>
                    <a:pt x="15369" y="10394"/>
                  </a:cubicBezTo>
                  <a:cubicBezTo>
                    <a:pt x="17925" y="12180"/>
                    <a:pt x="21521" y="12668"/>
                    <a:pt x="21441" y="18027"/>
                  </a:cubicBezTo>
                  <a:cubicBezTo>
                    <a:pt x="21424" y="19184"/>
                    <a:pt x="21146" y="20402"/>
                    <a:pt x="20720" y="21600"/>
                  </a:cubicBezTo>
                  <a:lnTo>
                    <a:pt x="722" y="21600"/>
                  </a:lnTo>
                  <a:close/>
                  <a:moveTo>
                    <a:pt x="722" y="21600"/>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90" name="AutoShape 65">
              <a:extLst>
                <a:ext uri="{FF2B5EF4-FFF2-40B4-BE49-F238E27FC236}">
                  <a16:creationId xmlns:a16="http://schemas.microsoft.com/office/drawing/2014/main" xmlns="" id="{27D2015B-7BA6-4341-AB6E-5539AC55A5FC}"/>
                </a:ext>
              </a:extLst>
            </p:cNvPr>
            <p:cNvSpPr>
              <a:spLocks/>
            </p:cNvSpPr>
            <p:nvPr/>
          </p:nvSpPr>
          <p:spPr bwMode="auto">
            <a:xfrm>
              <a:off x="192" y="1272"/>
              <a:ext cx="1880" cy="997"/>
            </a:xfrm>
            <a:custGeom>
              <a:avLst/>
              <a:gdLst/>
              <a:ahLst/>
              <a:cxnLst/>
              <a:rect l="0" t="0" r="r" b="b"/>
              <a:pathLst>
                <a:path w="21600" h="19120">
                  <a:moveTo>
                    <a:pt x="0" y="12414"/>
                  </a:moveTo>
                  <a:cubicBezTo>
                    <a:pt x="1220" y="10270"/>
                    <a:pt x="3712" y="9852"/>
                    <a:pt x="6003" y="8503"/>
                  </a:cubicBezTo>
                  <a:cubicBezTo>
                    <a:pt x="8293" y="7154"/>
                    <a:pt x="7621" y="3510"/>
                    <a:pt x="7438" y="0"/>
                  </a:cubicBezTo>
                  <a:lnTo>
                    <a:pt x="14162" y="0"/>
                  </a:lnTo>
                  <a:cubicBezTo>
                    <a:pt x="13979" y="3510"/>
                    <a:pt x="13307" y="7154"/>
                    <a:pt x="15597" y="8503"/>
                  </a:cubicBezTo>
                  <a:cubicBezTo>
                    <a:pt x="17888" y="9852"/>
                    <a:pt x="20380" y="10270"/>
                    <a:pt x="21600" y="12414"/>
                  </a:cubicBezTo>
                  <a:cubicBezTo>
                    <a:pt x="14400" y="21108"/>
                    <a:pt x="7200" y="21600"/>
                    <a:pt x="0" y="12414"/>
                  </a:cubicBezTo>
                  <a:close/>
                  <a:moveTo>
                    <a:pt x="0" y="12414"/>
                  </a:moveTo>
                </a:path>
              </a:pathLst>
            </a:custGeom>
            <a:solidFill>
              <a:srgbClr val="FFFFF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91" name="AutoShape 66">
              <a:extLst>
                <a:ext uri="{FF2B5EF4-FFF2-40B4-BE49-F238E27FC236}">
                  <a16:creationId xmlns:a16="http://schemas.microsoft.com/office/drawing/2014/main" xmlns="" id="{2D51CE85-D298-4DEF-8C90-C5FDC807AF37}"/>
                </a:ext>
              </a:extLst>
            </p:cNvPr>
            <p:cNvSpPr>
              <a:spLocks/>
            </p:cNvSpPr>
            <p:nvPr/>
          </p:nvSpPr>
          <p:spPr bwMode="auto">
            <a:xfrm>
              <a:off x="455" y="96"/>
              <a:ext cx="1361" cy="1454"/>
            </a:xfrm>
            <a:custGeom>
              <a:avLst/>
              <a:gdLst/>
              <a:ahLst/>
              <a:cxnLst/>
              <a:rect l="0" t="0" r="r" b="b"/>
              <a:pathLst>
                <a:path w="21499" h="21600">
                  <a:moveTo>
                    <a:pt x="20291" y="8594"/>
                  </a:moveTo>
                  <a:cubicBezTo>
                    <a:pt x="20896" y="9180"/>
                    <a:pt x="21263" y="9989"/>
                    <a:pt x="21416" y="10866"/>
                  </a:cubicBezTo>
                  <a:cubicBezTo>
                    <a:pt x="21550" y="11638"/>
                    <a:pt x="21521" y="12470"/>
                    <a:pt x="21344" y="13239"/>
                  </a:cubicBezTo>
                  <a:cubicBezTo>
                    <a:pt x="21161" y="14032"/>
                    <a:pt x="20817" y="14776"/>
                    <a:pt x="20328" y="15346"/>
                  </a:cubicBezTo>
                  <a:cubicBezTo>
                    <a:pt x="19941" y="15796"/>
                    <a:pt x="19466" y="16140"/>
                    <a:pt x="18908" y="16326"/>
                  </a:cubicBezTo>
                  <a:cubicBezTo>
                    <a:pt x="18120" y="17841"/>
                    <a:pt x="17025" y="19159"/>
                    <a:pt x="15650" y="20099"/>
                  </a:cubicBezTo>
                  <a:cubicBezTo>
                    <a:pt x="14273" y="21041"/>
                    <a:pt x="12631" y="21600"/>
                    <a:pt x="10750" y="21600"/>
                  </a:cubicBezTo>
                  <a:lnTo>
                    <a:pt x="10750" y="19903"/>
                  </a:lnTo>
                  <a:cubicBezTo>
                    <a:pt x="12232" y="19903"/>
                    <a:pt x="13519" y="19467"/>
                    <a:pt x="14592" y="18734"/>
                  </a:cubicBezTo>
                  <a:cubicBezTo>
                    <a:pt x="15804" y="17905"/>
                    <a:pt x="16763" y="16693"/>
                    <a:pt x="17437" y="15290"/>
                  </a:cubicBezTo>
                  <a:cubicBezTo>
                    <a:pt x="17552" y="15026"/>
                    <a:pt x="17806" y="14823"/>
                    <a:pt x="18127" y="14774"/>
                  </a:cubicBezTo>
                  <a:cubicBezTo>
                    <a:pt x="18429" y="14727"/>
                    <a:pt x="18698" y="14548"/>
                    <a:pt x="18924" y="14285"/>
                  </a:cubicBezTo>
                  <a:cubicBezTo>
                    <a:pt x="19231" y="13928"/>
                    <a:pt x="19453" y="13431"/>
                    <a:pt x="19580" y="12881"/>
                  </a:cubicBezTo>
                  <a:cubicBezTo>
                    <a:pt x="19712" y="12309"/>
                    <a:pt x="19735" y="11697"/>
                    <a:pt x="19638" y="11137"/>
                  </a:cubicBezTo>
                  <a:cubicBezTo>
                    <a:pt x="19529" y="10514"/>
                    <a:pt x="19277" y="9969"/>
                    <a:pt x="18867" y="9659"/>
                  </a:cubicBezTo>
                  <a:lnTo>
                    <a:pt x="18868" y="9658"/>
                  </a:lnTo>
                  <a:cubicBezTo>
                    <a:pt x="18684" y="9518"/>
                    <a:pt x="18558" y="9311"/>
                    <a:pt x="18536" y="9072"/>
                  </a:cubicBezTo>
                  <a:cubicBezTo>
                    <a:pt x="18334" y="6957"/>
                    <a:pt x="17537" y="4976"/>
                    <a:pt x="16076" y="3604"/>
                  </a:cubicBezTo>
                  <a:cubicBezTo>
                    <a:pt x="14828" y="2433"/>
                    <a:pt x="13070" y="1697"/>
                    <a:pt x="10750" y="1697"/>
                  </a:cubicBezTo>
                  <a:lnTo>
                    <a:pt x="10750" y="0"/>
                  </a:lnTo>
                  <a:cubicBezTo>
                    <a:pt x="13592" y="0"/>
                    <a:pt x="15773" y="928"/>
                    <a:pt x="17346" y="2404"/>
                  </a:cubicBezTo>
                  <a:cubicBezTo>
                    <a:pt x="19045" y="4000"/>
                    <a:pt x="20002" y="6225"/>
                    <a:pt x="20291" y="8594"/>
                  </a:cubicBezTo>
                  <a:close/>
                  <a:moveTo>
                    <a:pt x="10750" y="21600"/>
                  </a:moveTo>
                  <a:cubicBezTo>
                    <a:pt x="8870" y="21600"/>
                    <a:pt x="7227" y="21041"/>
                    <a:pt x="5850" y="20099"/>
                  </a:cubicBezTo>
                  <a:cubicBezTo>
                    <a:pt x="4475" y="19159"/>
                    <a:pt x="3380" y="17841"/>
                    <a:pt x="2592" y="16326"/>
                  </a:cubicBezTo>
                  <a:cubicBezTo>
                    <a:pt x="2033" y="16140"/>
                    <a:pt x="1559" y="15796"/>
                    <a:pt x="1172" y="15346"/>
                  </a:cubicBezTo>
                  <a:cubicBezTo>
                    <a:pt x="683" y="14776"/>
                    <a:pt x="339" y="14032"/>
                    <a:pt x="156" y="13239"/>
                  </a:cubicBezTo>
                  <a:cubicBezTo>
                    <a:pt x="-21" y="12470"/>
                    <a:pt x="-50" y="11638"/>
                    <a:pt x="85" y="10866"/>
                  </a:cubicBezTo>
                  <a:cubicBezTo>
                    <a:pt x="237" y="9989"/>
                    <a:pt x="604" y="9180"/>
                    <a:pt x="1209" y="8594"/>
                  </a:cubicBezTo>
                  <a:cubicBezTo>
                    <a:pt x="1498" y="6225"/>
                    <a:pt x="2454" y="4000"/>
                    <a:pt x="4154" y="2405"/>
                  </a:cubicBezTo>
                  <a:cubicBezTo>
                    <a:pt x="5727" y="928"/>
                    <a:pt x="7909" y="0"/>
                    <a:pt x="10750" y="0"/>
                  </a:cubicBezTo>
                  <a:lnTo>
                    <a:pt x="10750" y="1697"/>
                  </a:lnTo>
                  <a:cubicBezTo>
                    <a:pt x="8430" y="1697"/>
                    <a:pt x="6672" y="2433"/>
                    <a:pt x="5424" y="3604"/>
                  </a:cubicBezTo>
                  <a:cubicBezTo>
                    <a:pt x="3973" y="4968"/>
                    <a:pt x="3176" y="6932"/>
                    <a:pt x="2969" y="9031"/>
                  </a:cubicBezTo>
                  <a:cubicBezTo>
                    <a:pt x="2959" y="9267"/>
                    <a:pt x="2845" y="9499"/>
                    <a:pt x="2633" y="9659"/>
                  </a:cubicBezTo>
                  <a:cubicBezTo>
                    <a:pt x="2224" y="9969"/>
                    <a:pt x="1971" y="10514"/>
                    <a:pt x="1863" y="11137"/>
                  </a:cubicBezTo>
                  <a:cubicBezTo>
                    <a:pt x="1765" y="11697"/>
                    <a:pt x="1788" y="12308"/>
                    <a:pt x="1920" y="12882"/>
                  </a:cubicBezTo>
                  <a:cubicBezTo>
                    <a:pt x="2047" y="13431"/>
                    <a:pt x="2269" y="13928"/>
                    <a:pt x="2576" y="14285"/>
                  </a:cubicBezTo>
                  <a:cubicBezTo>
                    <a:pt x="2802" y="14548"/>
                    <a:pt x="3071" y="14727"/>
                    <a:pt x="3373" y="14774"/>
                  </a:cubicBezTo>
                  <a:lnTo>
                    <a:pt x="3373" y="14775"/>
                  </a:lnTo>
                  <a:cubicBezTo>
                    <a:pt x="3662" y="14819"/>
                    <a:pt x="3922" y="14994"/>
                    <a:pt x="4051" y="15264"/>
                  </a:cubicBezTo>
                  <a:cubicBezTo>
                    <a:pt x="4726" y="16678"/>
                    <a:pt x="5689" y="17900"/>
                    <a:pt x="6908" y="18734"/>
                  </a:cubicBezTo>
                  <a:cubicBezTo>
                    <a:pt x="7981" y="19467"/>
                    <a:pt x="9268" y="19903"/>
                    <a:pt x="10750" y="19903"/>
                  </a:cubicBezTo>
                  <a:lnTo>
                    <a:pt x="10750" y="21600"/>
                  </a:lnTo>
                  <a:close/>
                  <a:moveTo>
                    <a:pt x="10750" y="21600"/>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92" name="AutoShape 67">
              <a:extLst>
                <a:ext uri="{FF2B5EF4-FFF2-40B4-BE49-F238E27FC236}">
                  <a16:creationId xmlns:a16="http://schemas.microsoft.com/office/drawing/2014/main" xmlns="" id="{80E885D1-7423-4779-8B4C-CEE9425BB479}"/>
                </a:ext>
              </a:extLst>
            </p:cNvPr>
            <p:cNvSpPr>
              <a:spLocks/>
            </p:cNvSpPr>
            <p:nvPr/>
          </p:nvSpPr>
          <p:spPr bwMode="auto">
            <a:xfrm>
              <a:off x="512" y="160"/>
              <a:ext cx="1246" cy="1340"/>
            </a:xfrm>
            <a:custGeom>
              <a:avLst/>
              <a:gdLst/>
              <a:ahLst/>
              <a:cxnLst/>
              <a:rect l="0" t="0" r="r" b="b"/>
              <a:pathLst>
                <a:path w="19904" h="21600">
                  <a:moveTo>
                    <a:pt x="18725" y="8846"/>
                  </a:moveTo>
                  <a:cubicBezTo>
                    <a:pt x="20752" y="10496"/>
                    <a:pt x="20039" y="15608"/>
                    <a:pt x="17553" y="16019"/>
                  </a:cubicBezTo>
                  <a:cubicBezTo>
                    <a:pt x="16134" y="19209"/>
                    <a:pt x="13527" y="21600"/>
                    <a:pt x="9952" y="21600"/>
                  </a:cubicBezTo>
                  <a:cubicBezTo>
                    <a:pt x="6377" y="21600"/>
                    <a:pt x="3770" y="19209"/>
                    <a:pt x="2351" y="16019"/>
                  </a:cubicBezTo>
                  <a:cubicBezTo>
                    <a:pt x="-135" y="15608"/>
                    <a:pt x="-848" y="10496"/>
                    <a:pt x="1179" y="8846"/>
                  </a:cubicBezTo>
                  <a:cubicBezTo>
                    <a:pt x="1594" y="4170"/>
                    <a:pt x="4348" y="0"/>
                    <a:pt x="9952" y="0"/>
                  </a:cubicBezTo>
                  <a:cubicBezTo>
                    <a:pt x="15556" y="0"/>
                    <a:pt x="18310" y="4170"/>
                    <a:pt x="18725" y="8846"/>
                  </a:cubicBezTo>
                  <a:close/>
                  <a:moveTo>
                    <a:pt x="18725" y="8846"/>
                  </a:moveTo>
                </a:path>
              </a:pathLst>
            </a:custGeom>
            <a:solidFill>
              <a:srgbClr val="FFFFF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93" name="AutoShape 68">
              <a:extLst>
                <a:ext uri="{FF2B5EF4-FFF2-40B4-BE49-F238E27FC236}">
                  <a16:creationId xmlns:a16="http://schemas.microsoft.com/office/drawing/2014/main" xmlns="" id="{3C999157-9DB5-4708-B910-FE15DA523CA5}"/>
                </a:ext>
              </a:extLst>
            </p:cNvPr>
            <p:cNvSpPr>
              <a:spLocks/>
            </p:cNvSpPr>
            <p:nvPr/>
          </p:nvSpPr>
          <p:spPr bwMode="auto">
            <a:xfrm>
              <a:off x="504" y="120"/>
              <a:ext cx="1271" cy="742"/>
            </a:xfrm>
            <a:custGeom>
              <a:avLst/>
              <a:gdLst/>
              <a:ahLst/>
              <a:cxnLst/>
              <a:rect l="0" t="0" r="r" b="b"/>
              <a:pathLst>
                <a:path w="21352" h="20270">
                  <a:moveTo>
                    <a:pt x="10543" y="1046"/>
                  </a:moveTo>
                  <a:cubicBezTo>
                    <a:pt x="6690" y="1180"/>
                    <a:pt x="3069" y="10214"/>
                    <a:pt x="3271" y="17635"/>
                  </a:cubicBezTo>
                  <a:cubicBezTo>
                    <a:pt x="3377" y="21518"/>
                    <a:pt x="3134" y="20507"/>
                    <a:pt x="2701" y="18447"/>
                  </a:cubicBezTo>
                  <a:cubicBezTo>
                    <a:pt x="2471" y="17350"/>
                    <a:pt x="2119" y="16270"/>
                    <a:pt x="1587" y="16266"/>
                  </a:cubicBezTo>
                  <a:cubicBezTo>
                    <a:pt x="1212" y="16264"/>
                    <a:pt x="935" y="16806"/>
                    <a:pt x="817" y="17214"/>
                  </a:cubicBezTo>
                  <a:cubicBezTo>
                    <a:pt x="515" y="18259"/>
                    <a:pt x="-124" y="17215"/>
                    <a:pt x="21" y="15314"/>
                  </a:cubicBezTo>
                  <a:cubicBezTo>
                    <a:pt x="474" y="9379"/>
                    <a:pt x="4178" y="1007"/>
                    <a:pt x="7992" y="231"/>
                  </a:cubicBezTo>
                  <a:cubicBezTo>
                    <a:pt x="9507" y="-76"/>
                    <a:pt x="12003" y="-82"/>
                    <a:pt x="13434" y="247"/>
                  </a:cubicBezTo>
                  <a:cubicBezTo>
                    <a:pt x="17223" y="1117"/>
                    <a:pt x="20881" y="9417"/>
                    <a:pt x="21331" y="15314"/>
                  </a:cubicBezTo>
                  <a:cubicBezTo>
                    <a:pt x="21476" y="17215"/>
                    <a:pt x="20836" y="18259"/>
                    <a:pt x="20535" y="17214"/>
                  </a:cubicBezTo>
                  <a:cubicBezTo>
                    <a:pt x="20417" y="16806"/>
                    <a:pt x="20141" y="16264"/>
                    <a:pt x="19765" y="16266"/>
                  </a:cubicBezTo>
                  <a:cubicBezTo>
                    <a:pt x="19233" y="16270"/>
                    <a:pt x="18881" y="17350"/>
                    <a:pt x="18651" y="18447"/>
                  </a:cubicBezTo>
                  <a:cubicBezTo>
                    <a:pt x="18219" y="20507"/>
                    <a:pt x="18015" y="21518"/>
                    <a:pt x="18120" y="17635"/>
                  </a:cubicBezTo>
                  <a:cubicBezTo>
                    <a:pt x="18321" y="10274"/>
                    <a:pt x="14718" y="1327"/>
                    <a:pt x="10904" y="1049"/>
                  </a:cubicBezTo>
                  <a:lnTo>
                    <a:pt x="10543" y="1046"/>
                  </a:lnTo>
                  <a:close/>
                  <a:moveTo>
                    <a:pt x="10543" y="1046"/>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94" name="AutoShape 69">
              <a:extLst>
                <a:ext uri="{FF2B5EF4-FFF2-40B4-BE49-F238E27FC236}">
                  <a16:creationId xmlns:a16="http://schemas.microsoft.com/office/drawing/2014/main" xmlns="" id="{E1631EF6-BEB3-4320-8A72-DFA1C34A22BE}"/>
                </a:ext>
              </a:extLst>
            </p:cNvPr>
            <p:cNvSpPr>
              <a:spLocks/>
            </p:cNvSpPr>
            <p:nvPr/>
          </p:nvSpPr>
          <p:spPr bwMode="auto">
            <a:xfrm>
              <a:off x="664" y="80"/>
              <a:ext cx="1014" cy="664"/>
            </a:xfrm>
            <a:custGeom>
              <a:avLst/>
              <a:gdLst/>
              <a:ahLst/>
              <a:cxnLst/>
              <a:rect l="0" t="0" r="r" b="b"/>
              <a:pathLst>
                <a:path w="17965" h="21595">
                  <a:moveTo>
                    <a:pt x="557" y="21595"/>
                  </a:moveTo>
                  <a:cubicBezTo>
                    <a:pt x="366" y="172"/>
                    <a:pt x="16745" y="2456"/>
                    <a:pt x="16354" y="21554"/>
                  </a:cubicBezTo>
                  <a:cubicBezTo>
                    <a:pt x="20523" y="12277"/>
                    <a:pt x="16146" y="5"/>
                    <a:pt x="8419" y="0"/>
                  </a:cubicBezTo>
                  <a:cubicBezTo>
                    <a:pt x="691" y="-5"/>
                    <a:pt x="-1077" y="11959"/>
                    <a:pt x="557" y="21595"/>
                  </a:cubicBezTo>
                  <a:close/>
                  <a:moveTo>
                    <a:pt x="557" y="21595"/>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95" name="AutoShape 70">
              <a:extLst>
                <a:ext uri="{FF2B5EF4-FFF2-40B4-BE49-F238E27FC236}">
                  <a16:creationId xmlns:a16="http://schemas.microsoft.com/office/drawing/2014/main" xmlns="" id="{53E01D4F-EAAE-46EB-85F4-EC7E8422E0A9}"/>
                </a:ext>
              </a:extLst>
            </p:cNvPr>
            <p:cNvSpPr>
              <a:spLocks/>
            </p:cNvSpPr>
            <p:nvPr/>
          </p:nvSpPr>
          <p:spPr bwMode="auto">
            <a:xfrm>
              <a:off x="687" y="104"/>
              <a:ext cx="1094" cy="906"/>
            </a:xfrm>
            <a:custGeom>
              <a:avLst/>
              <a:gdLst/>
              <a:ahLst/>
              <a:cxnLst/>
              <a:rect l="0" t="0" r="r" b="b"/>
              <a:pathLst>
                <a:path w="19064" h="18913">
                  <a:moveTo>
                    <a:pt x="13055" y="4970"/>
                  </a:moveTo>
                  <a:cubicBezTo>
                    <a:pt x="17945" y="9566"/>
                    <a:pt x="20332" y="15300"/>
                    <a:pt x="18386" y="17778"/>
                  </a:cubicBezTo>
                  <a:cubicBezTo>
                    <a:pt x="16441" y="20256"/>
                    <a:pt x="10900" y="18539"/>
                    <a:pt x="6009" y="13942"/>
                  </a:cubicBezTo>
                  <a:cubicBezTo>
                    <a:pt x="1119" y="9346"/>
                    <a:pt x="-1268" y="3611"/>
                    <a:pt x="678" y="1133"/>
                  </a:cubicBezTo>
                  <a:cubicBezTo>
                    <a:pt x="2623" y="-1344"/>
                    <a:pt x="8164" y="373"/>
                    <a:pt x="13055" y="4970"/>
                  </a:cubicBezTo>
                  <a:close/>
                  <a:moveTo>
                    <a:pt x="13055" y="4970"/>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96" name="AutoShape 71">
              <a:extLst>
                <a:ext uri="{FF2B5EF4-FFF2-40B4-BE49-F238E27FC236}">
                  <a16:creationId xmlns:a16="http://schemas.microsoft.com/office/drawing/2014/main" xmlns="" id="{40D0E0AF-F25C-4571-9778-CB27CB27AA57}"/>
                </a:ext>
              </a:extLst>
            </p:cNvPr>
            <p:cNvSpPr>
              <a:spLocks/>
            </p:cNvSpPr>
            <p:nvPr/>
          </p:nvSpPr>
          <p:spPr bwMode="auto">
            <a:xfrm>
              <a:off x="632" y="279"/>
              <a:ext cx="498" cy="547"/>
            </a:xfrm>
            <a:custGeom>
              <a:avLst/>
              <a:gdLst/>
              <a:ahLst/>
              <a:cxnLst/>
              <a:rect l="0" t="0" r="r" b="b"/>
              <a:pathLst>
                <a:path w="18349" h="19457">
                  <a:moveTo>
                    <a:pt x="2579" y="2895"/>
                  </a:moveTo>
                  <a:cubicBezTo>
                    <a:pt x="-1817" y="7931"/>
                    <a:pt x="366" y="19088"/>
                    <a:pt x="2114" y="19457"/>
                  </a:cubicBezTo>
                  <a:cubicBezTo>
                    <a:pt x="3551" y="14389"/>
                    <a:pt x="5070" y="12296"/>
                    <a:pt x="9467" y="7259"/>
                  </a:cubicBezTo>
                  <a:cubicBezTo>
                    <a:pt x="13863" y="2222"/>
                    <a:pt x="19783" y="1584"/>
                    <a:pt x="18035" y="1216"/>
                  </a:cubicBezTo>
                  <a:cubicBezTo>
                    <a:pt x="16286" y="848"/>
                    <a:pt x="6975" y="-2143"/>
                    <a:pt x="2579" y="2895"/>
                  </a:cubicBezTo>
                  <a:close/>
                  <a:moveTo>
                    <a:pt x="2579" y="2895"/>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grpSp>
      <p:grpSp>
        <p:nvGrpSpPr>
          <p:cNvPr id="97" name="Group 82">
            <a:extLst>
              <a:ext uri="{FF2B5EF4-FFF2-40B4-BE49-F238E27FC236}">
                <a16:creationId xmlns:a16="http://schemas.microsoft.com/office/drawing/2014/main" xmlns="" id="{88E80497-6765-4900-8EC2-23366F93D412}"/>
              </a:ext>
            </a:extLst>
          </p:cNvPr>
          <p:cNvGrpSpPr>
            <a:grpSpLocks/>
          </p:cNvGrpSpPr>
          <p:nvPr/>
        </p:nvGrpSpPr>
        <p:grpSpPr bwMode="auto">
          <a:xfrm>
            <a:off x="8507443" y="5499348"/>
            <a:ext cx="1239100" cy="1358653"/>
            <a:chOff x="0" y="0"/>
            <a:chExt cx="2332" cy="2557"/>
          </a:xfrm>
        </p:grpSpPr>
        <p:sp>
          <p:nvSpPr>
            <p:cNvPr id="98" name="AutoShape 73">
              <a:extLst>
                <a:ext uri="{FF2B5EF4-FFF2-40B4-BE49-F238E27FC236}">
                  <a16:creationId xmlns:a16="http://schemas.microsoft.com/office/drawing/2014/main" xmlns="" id="{84E9E1B9-B172-41C9-AA3B-83135D6C18BD}"/>
                </a:ext>
              </a:extLst>
            </p:cNvPr>
            <p:cNvSpPr>
              <a:spLocks/>
            </p:cNvSpPr>
            <p:nvPr/>
          </p:nvSpPr>
          <p:spPr bwMode="auto">
            <a:xfrm>
              <a:off x="0" y="1232"/>
              <a:ext cx="2332" cy="1325"/>
            </a:xfrm>
            <a:custGeom>
              <a:avLst/>
              <a:gdLst/>
              <a:ahLst/>
              <a:cxnLst/>
              <a:rect l="0" t="0" r="r" b="b"/>
              <a:pathLst>
                <a:path w="21443" h="21600">
                  <a:moveTo>
                    <a:pt x="722" y="21600"/>
                  </a:moveTo>
                  <a:cubicBezTo>
                    <a:pt x="297" y="20402"/>
                    <a:pt x="18" y="19184"/>
                    <a:pt x="1" y="18027"/>
                  </a:cubicBezTo>
                  <a:cubicBezTo>
                    <a:pt x="-79" y="12668"/>
                    <a:pt x="3517" y="12181"/>
                    <a:pt x="6073" y="10394"/>
                  </a:cubicBezTo>
                  <a:cubicBezTo>
                    <a:pt x="8630" y="8608"/>
                    <a:pt x="7454" y="4177"/>
                    <a:pt x="7432" y="0"/>
                  </a:cubicBezTo>
                  <a:lnTo>
                    <a:pt x="14010" y="0"/>
                  </a:lnTo>
                  <a:cubicBezTo>
                    <a:pt x="13987" y="4177"/>
                    <a:pt x="12812" y="8608"/>
                    <a:pt x="15369" y="10394"/>
                  </a:cubicBezTo>
                  <a:cubicBezTo>
                    <a:pt x="17925" y="12181"/>
                    <a:pt x="21521" y="12668"/>
                    <a:pt x="21441" y="18027"/>
                  </a:cubicBezTo>
                  <a:cubicBezTo>
                    <a:pt x="21424" y="19184"/>
                    <a:pt x="21146" y="20402"/>
                    <a:pt x="20720" y="21600"/>
                  </a:cubicBezTo>
                  <a:lnTo>
                    <a:pt x="722" y="21600"/>
                  </a:lnTo>
                  <a:close/>
                  <a:moveTo>
                    <a:pt x="722" y="21600"/>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99" name="AutoShape 74">
              <a:extLst>
                <a:ext uri="{FF2B5EF4-FFF2-40B4-BE49-F238E27FC236}">
                  <a16:creationId xmlns:a16="http://schemas.microsoft.com/office/drawing/2014/main" xmlns="" id="{EDB33E15-DA6D-47D8-A83A-ABBAA9FF6EF6}"/>
                </a:ext>
              </a:extLst>
            </p:cNvPr>
            <p:cNvSpPr>
              <a:spLocks/>
            </p:cNvSpPr>
            <p:nvPr/>
          </p:nvSpPr>
          <p:spPr bwMode="auto">
            <a:xfrm>
              <a:off x="88" y="1320"/>
              <a:ext cx="2157" cy="1231"/>
            </a:xfrm>
            <a:custGeom>
              <a:avLst/>
              <a:gdLst/>
              <a:ahLst/>
              <a:cxnLst/>
              <a:rect l="0" t="0" r="r" b="b"/>
              <a:pathLst>
                <a:path w="20610" h="21600">
                  <a:moveTo>
                    <a:pt x="872" y="14455"/>
                  </a:moveTo>
                  <a:cubicBezTo>
                    <a:pt x="1901" y="12592"/>
                    <a:pt x="4090" y="11916"/>
                    <a:pt x="6047" y="10649"/>
                  </a:cubicBezTo>
                  <a:cubicBezTo>
                    <a:pt x="8003" y="9381"/>
                    <a:pt x="8283" y="3865"/>
                    <a:pt x="8127" y="566"/>
                  </a:cubicBezTo>
                  <a:lnTo>
                    <a:pt x="12494" y="0"/>
                  </a:lnTo>
                  <a:cubicBezTo>
                    <a:pt x="12338" y="3299"/>
                    <a:pt x="12452" y="9183"/>
                    <a:pt x="14408" y="10649"/>
                  </a:cubicBezTo>
                  <a:cubicBezTo>
                    <a:pt x="16365" y="12114"/>
                    <a:pt x="18556" y="12570"/>
                    <a:pt x="19740" y="14330"/>
                  </a:cubicBezTo>
                  <a:cubicBezTo>
                    <a:pt x="21047" y="16274"/>
                    <a:pt x="20685" y="19175"/>
                    <a:pt x="19933" y="21600"/>
                  </a:cubicBezTo>
                  <a:lnTo>
                    <a:pt x="740" y="21569"/>
                  </a:lnTo>
                  <a:cubicBezTo>
                    <a:pt x="40" y="19048"/>
                    <a:pt x="-553" y="17035"/>
                    <a:pt x="872" y="14455"/>
                  </a:cubicBezTo>
                  <a:close/>
                  <a:moveTo>
                    <a:pt x="872" y="14455"/>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100" name="AutoShape 75">
              <a:extLst>
                <a:ext uri="{FF2B5EF4-FFF2-40B4-BE49-F238E27FC236}">
                  <a16:creationId xmlns:a16="http://schemas.microsoft.com/office/drawing/2014/main" xmlns="" id="{33D02902-B4BE-4963-97A4-D82098A06DD0}"/>
                </a:ext>
              </a:extLst>
            </p:cNvPr>
            <p:cNvSpPr>
              <a:spLocks/>
            </p:cNvSpPr>
            <p:nvPr/>
          </p:nvSpPr>
          <p:spPr bwMode="auto">
            <a:xfrm>
              <a:off x="728" y="1664"/>
              <a:ext cx="891" cy="742"/>
            </a:xfrm>
            <a:custGeom>
              <a:avLst/>
              <a:gdLst/>
              <a:ahLst/>
              <a:cxnLst/>
              <a:rect l="0" t="0" r="r" b="b"/>
              <a:pathLst>
                <a:path w="21600" h="21600">
                  <a:moveTo>
                    <a:pt x="10800" y="21600"/>
                  </a:moveTo>
                  <a:cubicBezTo>
                    <a:pt x="6305" y="19449"/>
                    <a:pt x="751" y="15740"/>
                    <a:pt x="0" y="7820"/>
                  </a:cubicBezTo>
                  <a:cubicBezTo>
                    <a:pt x="2561" y="6734"/>
                    <a:pt x="3989" y="3771"/>
                    <a:pt x="4717" y="406"/>
                  </a:cubicBezTo>
                  <a:cubicBezTo>
                    <a:pt x="6623" y="143"/>
                    <a:pt x="8669" y="0"/>
                    <a:pt x="10800" y="0"/>
                  </a:cubicBezTo>
                  <a:cubicBezTo>
                    <a:pt x="12930" y="0"/>
                    <a:pt x="14977" y="143"/>
                    <a:pt x="16883" y="406"/>
                  </a:cubicBezTo>
                  <a:cubicBezTo>
                    <a:pt x="17611" y="3771"/>
                    <a:pt x="19039" y="6734"/>
                    <a:pt x="21600" y="7820"/>
                  </a:cubicBezTo>
                  <a:cubicBezTo>
                    <a:pt x="20848" y="15740"/>
                    <a:pt x="15294" y="19449"/>
                    <a:pt x="10800" y="21600"/>
                  </a:cubicBezTo>
                  <a:close/>
                  <a:moveTo>
                    <a:pt x="10800" y="21600"/>
                  </a:moveTo>
                </a:path>
              </a:pathLst>
            </a:custGeom>
            <a:solidFill>
              <a:srgbClr val="FFFFF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101" name="AutoShape 76">
              <a:extLst>
                <a:ext uri="{FF2B5EF4-FFF2-40B4-BE49-F238E27FC236}">
                  <a16:creationId xmlns:a16="http://schemas.microsoft.com/office/drawing/2014/main" xmlns="" id="{1CDA19F2-2B21-45BE-AF80-37E10F8C983E}"/>
                </a:ext>
              </a:extLst>
            </p:cNvPr>
            <p:cNvSpPr>
              <a:spLocks/>
            </p:cNvSpPr>
            <p:nvPr/>
          </p:nvSpPr>
          <p:spPr bwMode="auto">
            <a:xfrm>
              <a:off x="479" y="280"/>
              <a:ext cx="1382" cy="1478"/>
            </a:xfrm>
            <a:custGeom>
              <a:avLst/>
              <a:gdLst/>
              <a:ahLst/>
              <a:cxnLst/>
              <a:rect l="0" t="0" r="r" b="b"/>
              <a:pathLst>
                <a:path w="21500" h="21600">
                  <a:moveTo>
                    <a:pt x="20284" y="8622"/>
                  </a:moveTo>
                  <a:cubicBezTo>
                    <a:pt x="20894" y="9199"/>
                    <a:pt x="21264" y="10007"/>
                    <a:pt x="21416" y="10885"/>
                  </a:cubicBezTo>
                  <a:cubicBezTo>
                    <a:pt x="21550" y="11651"/>
                    <a:pt x="21521" y="12477"/>
                    <a:pt x="21345" y="13241"/>
                  </a:cubicBezTo>
                  <a:cubicBezTo>
                    <a:pt x="21164" y="14026"/>
                    <a:pt x="20824" y="14761"/>
                    <a:pt x="20342" y="15323"/>
                  </a:cubicBezTo>
                  <a:cubicBezTo>
                    <a:pt x="19954" y="15774"/>
                    <a:pt x="19476" y="16115"/>
                    <a:pt x="18913" y="16291"/>
                  </a:cubicBezTo>
                  <a:cubicBezTo>
                    <a:pt x="18123" y="17825"/>
                    <a:pt x="17021" y="19158"/>
                    <a:pt x="15634" y="20105"/>
                  </a:cubicBezTo>
                  <a:cubicBezTo>
                    <a:pt x="14262" y="21043"/>
                    <a:pt x="12625" y="21600"/>
                    <a:pt x="10750" y="21600"/>
                  </a:cubicBezTo>
                  <a:lnTo>
                    <a:pt x="10750" y="20114"/>
                  </a:lnTo>
                  <a:cubicBezTo>
                    <a:pt x="12276" y="20114"/>
                    <a:pt x="13601" y="19665"/>
                    <a:pt x="14707" y="18910"/>
                  </a:cubicBezTo>
                  <a:cubicBezTo>
                    <a:pt x="15952" y="18059"/>
                    <a:pt x="16935" y="16817"/>
                    <a:pt x="17626" y="15380"/>
                  </a:cubicBezTo>
                  <a:cubicBezTo>
                    <a:pt x="17726" y="15149"/>
                    <a:pt x="17949" y="14971"/>
                    <a:pt x="18230" y="14928"/>
                  </a:cubicBezTo>
                  <a:cubicBezTo>
                    <a:pt x="18568" y="14877"/>
                    <a:pt x="18865" y="14680"/>
                    <a:pt x="19111" y="14394"/>
                  </a:cubicBezTo>
                  <a:cubicBezTo>
                    <a:pt x="19434" y="14018"/>
                    <a:pt x="19667" y="13499"/>
                    <a:pt x="19799" y="12928"/>
                  </a:cubicBezTo>
                  <a:cubicBezTo>
                    <a:pt x="19935" y="12335"/>
                    <a:pt x="19959" y="11702"/>
                    <a:pt x="19858" y="11123"/>
                  </a:cubicBezTo>
                  <a:cubicBezTo>
                    <a:pt x="19744" y="10466"/>
                    <a:pt x="19474" y="9891"/>
                    <a:pt x="19035" y="9558"/>
                  </a:cubicBezTo>
                  <a:lnTo>
                    <a:pt x="19036" y="9557"/>
                  </a:lnTo>
                  <a:cubicBezTo>
                    <a:pt x="18874" y="9435"/>
                    <a:pt x="18764" y="9253"/>
                    <a:pt x="18745" y="9044"/>
                  </a:cubicBezTo>
                  <a:cubicBezTo>
                    <a:pt x="18538" y="6882"/>
                    <a:pt x="17721" y="4854"/>
                    <a:pt x="16222" y="3447"/>
                  </a:cubicBezTo>
                  <a:cubicBezTo>
                    <a:pt x="14938" y="2243"/>
                    <a:pt x="13132" y="1486"/>
                    <a:pt x="10750" y="1486"/>
                  </a:cubicBezTo>
                  <a:lnTo>
                    <a:pt x="10750" y="0"/>
                  </a:lnTo>
                  <a:cubicBezTo>
                    <a:pt x="13589" y="0"/>
                    <a:pt x="15767" y="925"/>
                    <a:pt x="17335" y="2396"/>
                  </a:cubicBezTo>
                  <a:cubicBezTo>
                    <a:pt x="19043" y="3998"/>
                    <a:pt x="20000" y="6238"/>
                    <a:pt x="20284" y="8622"/>
                  </a:cubicBezTo>
                  <a:close/>
                  <a:moveTo>
                    <a:pt x="10750" y="21600"/>
                  </a:moveTo>
                  <a:cubicBezTo>
                    <a:pt x="8875" y="21600"/>
                    <a:pt x="7238" y="21043"/>
                    <a:pt x="5866" y="20105"/>
                  </a:cubicBezTo>
                  <a:cubicBezTo>
                    <a:pt x="4479" y="19158"/>
                    <a:pt x="3378" y="17825"/>
                    <a:pt x="2587" y="16291"/>
                  </a:cubicBezTo>
                  <a:cubicBezTo>
                    <a:pt x="2024" y="16115"/>
                    <a:pt x="1546" y="15773"/>
                    <a:pt x="1158" y="15322"/>
                  </a:cubicBezTo>
                  <a:cubicBezTo>
                    <a:pt x="676" y="14761"/>
                    <a:pt x="336" y="14026"/>
                    <a:pt x="155" y="13241"/>
                  </a:cubicBezTo>
                  <a:cubicBezTo>
                    <a:pt x="-21" y="12477"/>
                    <a:pt x="-50" y="11651"/>
                    <a:pt x="84" y="10885"/>
                  </a:cubicBezTo>
                  <a:cubicBezTo>
                    <a:pt x="237" y="10007"/>
                    <a:pt x="606" y="9199"/>
                    <a:pt x="1216" y="8622"/>
                  </a:cubicBezTo>
                  <a:cubicBezTo>
                    <a:pt x="1500" y="6238"/>
                    <a:pt x="2457" y="3999"/>
                    <a:pt x="4165" y="2397"/>
                  </a:cubicBezTo>
                  <a:cubicBezTo>
                    <a:pt x="5734" y="925"/>
                    <a:pt x="7911" y="0"/>
                    <a:pt x="10750" y="0"/>
                  </a:cubicBezTo>
                  <a:lnTo>
                    <a:pt x="10750" y="1486"/>
                  </a:lnTo>
                  <a:cubicBezTo>
                    <a:pt x="8369" y="1486"/>
                    <a:pt x="6562" y="2243"/>
                    <a:pt x="5278" y="3447"/>
                  </a:cubicBezTo>
                  <a:cubicBezTo>
                    <a:pt x="3787" y="4846"/>
                    <a:pt x="2971" y="6859"/>
                    <a:pt x="2759" y="9008"/>
                  </a:cubicBezTo>
                  <a:cubicBezTo>
                    <a:pt x="2751" y="9215"/>
                    <a:pt x="2651" y="9418"/>
                    <a:pt x="2465" y="9558"/>
                  </a:cubicBezTo>
                  <a:cubicBezTo>
                    <a:pt x="2026" y="9891"/>
                    <a:pt x="1757" y="10466"/>
                    <a:pt x="1642" y="11122"/>
                  </a:cubicBezTo>
                  <a:cubicBezTo>
                    <a:pt x="1541" y="11702"/>
                    <a:pt x="1565" y="12335"/>
                    <a:pt x="1701" y="12927"/>
                  </a:cubicBezTo>
                  <a:cubicBezTo>
                    <a:pt x="1833" y="13499"/>
                    <a:pt x="2067" y="14018"/>
                    <a:pt x="2389" y="14393"/>
                  </a:cubicBezTo>
                  <a:cubicBezTo>
                    <a:pt x="2635" y="14680"/>
                    <a:pt x="2933" y="14877"/>
                    <a:pt x="3270" y="14928"/>
                  </a:cubicBezTo>
                  <a:lnTo>
                    <a:pt x="3270" y="14929"/>
                  </a:lnTo>
                  <a:cubicBezTo>
                    <a:pt x="3523" y="14968"/>
                    <a:pt x="3752" y="15121"/>
                    <a:pt x="3864" y="15358"/>
                  </a:cubicBezTo>
                  <a:cubicBezTo>
                    <a:pt x="4556" y="16804"/>
                    <a:pt x="5542" y="18055"/>
                    <a:pt x="6794" y="18910"/>
                  </a:cubicBezTo>
                  <a:cubicBezTo>
                    <a:pt x="7899" y="19665"/>
                    <a:pt x="9225" y="20114"/>
                    <a:pt x="10750" y="20114"/>
                  </a:cubicBezTo>
                  <a:lnTo>
                    <a:pt x="10750" y="21600"/>
                  </a:lnTo>
                  <a:close/>
                  <a:moveTo>
                    <a:pt x="10750" y="21600"/>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102" name="AutoShape 77">
              <a:extLst>
                <a:ext uri="{FF2B5EF4-FFF2-40B4-BE49-F238E27FC236}">
                  <a16:creationId xmlns:a16="http://schemas.microsoft.com/office/drawing/2014/main" xmlns="" id="{4BF5D544-36AF-449F-9F7D-DC453A8DDB32}"/>
                </a:ext>
              </a:extLst>
            </p:cNvPr>
            <p:cNvSpPr>
              <a:spLocks/>
            </p:cNvSpPr>
            <p:nvPr/>
          </p:nvSpPr>
          <p:spPr bwMode="auto">
            <a:xfrm>
              <a:off x="528" y="328"/>
              <a:ext cx="1280" cy="1376"/>
            </a:xfrm>
            <a:custGeom>
              <a:avLst/>
              <a:gdLst/>
              <a:ahLst/>
              <a:cxnLst/>
              <a:rect l="0" t="0" r="r" b="b"/>
              <a:pathLst>
                <a:path w="19904" h="21600">
                  <a:moveTo>
                    <a:pt x="18725" y="8846"/>
                  </a:moveTo>
                  <a:cubicBezTo>
                    <a:pt x="20752" y="10496"/>
                    <a:pt x="20039" y="15608"/>
                    <a:pt x="17553" y="16019"/>
                  </a:cubicBezTo>
                  <a:cubicBezTo>
                    <a:pt x="16134" y="19209"/>
                    <a:pt x="13527" y="21600"/>
                    <a:pt x="9952" y="21600"/>
                  </a:cubicBezTo>
                  <a:cubicBezTo>
                    <a:pt x="6377" y="21600"/>
                    <a:pt x="3770" y="19209"/>
                    <a:pt x="2351" y="16019"/>
                  </a:cubicBezTo>
                  <a:cubicBezTo>
                    <a:pt x="-135" y="15608"/>
                    <a:pt x="-848" y="10496"/>
                    <a:pt x="1179" y="8846"/>
                  </a:cubicBezTo>
                  <a:cubicBezTo>
                    <a:pt x="1594" y="4170"/>
                    <a:pt x="4347" y="0"/>
                    <a:pt x="9952" y="0"/>
                  </a:cubicBezTo>
                  <a:cubicBezTo>
                    <a:pt x="15557" y="0"/>
                    <a:pt x="18310" y="4170"/>
                    <a:pt x="18725" y="8846"/>
                  </a:cubicBezTo>
                  <a:close/>
                  <a:moveTo>
                    <a:pt x="18725" y="8846"/>
                  </a:moveTo>
                </a:path>
              </a:pathLst>
            </a:custGeom>
            <a:solidFill>
              <a:srgbClr val="FFFFF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103" name="AutoShape 78">
              <a:extLst>
                <a:ext uri="{FF2B5EF4-FFF2-40B4-BE49-F238E27FC236}">
                  <a16:creationId xmlns:a16="http://schemas.microsoft.com/office/drawing/2014/main" xmlns="" id="{EBDCE19F-FD3B-42A9-B3DA-7B08B41BC253}"/>
                </a:ext>
              </a:extLst>
            </p:cNvPr>
            <p:cNvSpPr>
              <a:spLocks/>
            </p:cNvSpPr>
            <p:nvPr/>
          </p:nvSpPr>
          <p:spPr bwMode="auto">
            <a:xfrm>
              <a:off x="511" y="287"/>
              <a:ext cx="1306" cy="763"/>
            </a:xfrm>
            <a:custGeom>
              <a:avLst/>
              <a:gdLst/>
              <a:ahLst/>
              <a:cxnLst/>
              <a:rect l="0" t="0" r="r" b="b"/>
              <a:pathLst>
                <a:path w="21352" h="20270">
                  <a:moveTo>
                    <a:pt x="10543" y="1045"/>
                  </a:moveTo>
                  <a:cubicBezTo>
                    <a:pt x="6690" y="1180"/>
                    <a:pt x="3069" y="10213"/>
                    <a:pt x="3271" y="17634"/>
                  </a:cubicBezTo>
                  <a:cubicBezTo>
                    <a:pt x="3376" y="21517"/>
                    <a:pt x="3133" y="20506"/>
                    <a:pt x="2701" y="18445"/>
                  </a:cubicBezTo>
                  <a:cubicBezTo>
                    <a:pt x="2471" y="17349"/>
                    <a:pt x="2119" y="16268"/>
                    <a:pt x="1587" y="16265"/>
                  </a:cubicBezTo>
                  <a:cubicBezTo>
                    <a:pt x="1211" y="16263"/>
                    <a:pt x="935" y="16805"/>
                    <a:pt x="817" y="17213"/>
                  </a:cubicBezTo>
                  <a:cubicBezTo>
                    <a:pt x="515" y="18258"/>
                    <a:pt x="-124" y="17214"/>
                    <a:pt x="21" y="15313"/>
                  </a:cubicBezTo>
                  <a:cubicBezTo>
                    <a:pt x="474" y="9378"/>
                    <a:pt x="4177" y="1007"/>
                    <a:pt x="7992" y="231"/>
                  </a:cubicBezTo>
                  <a:cubicBezTo>
                    <a:pt x="9507" y="-77"/>
                    <a:pt x="12003" y="-83"/>
                    <a:pt x="13434" y="246"/>
                  </a:cubicBezTo>
                  <a:cubicBezTo>
                    <a:pt x="17223" y="1116"/>
                    <a:pt x="20881" y="9417"/>
                    <a:pt x="21331" y="15313"/>
                  </a:cubicBezTo>
                  <a:cubicBezTo>
                    <a:pt x="21476" y="17214"/>
                    <a:pt x="20836" y="18258"/>
                    <a:pt x="20535" y="17213"/>
                  </a:cubicBezTo>
                  <a:cubicBezTo>
                    <a:pt x="20417" y="16805"/>
                    <a:pt x="20140" y="16263"/>
                    <a:pt x="19765" y="16265"/>
                  </a:cubicBezTo>
                  <a:cubicBezTo>
                    <a:pt x="19233" y="16268"/>
                    <a:pt x="18881" y="17349"/>
                    <a:pt x="18651" y="18445"/>
                  </a:cubicBezTo>
                  <a:cubicBezTo>
                    <a:pt x="18218" y="20506"/>
                    <a:pt x="18015" y="21517"/>
                    <a:pt x="18120" y="17634"/>
                  </a:cubicBezTo>
                  <a:cubicBezTo>
                    <a:pt x="18320" y="10273"/>
                    <a:pt x="14718" y="1327"/>
                    <a:pt x="10904" y="1048"/>
                  </a:cubicBezTo>
                  <a:lnTo>
                    <a:pt x="10543" y="1045"/>
                  </a:lnTo>
                  <a:close/>
                  <a:moveTo>
                    <a:pt x="10543" y="1045"/>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104" name="AutoShape 79">
              <a:extLst>
                <a:ext uri="{FF2B5EF4-FFF2-40B4-BE49-F238E27FC236}">
                  <a16:creationId xmlns:a16="http://schemas.microsoft.com/office/drawing/2014/main" xmlns="" id="{B3F41C53-6CF0-491B-B234-1623E4FE851F}"/>
                </a:ext>
              </a:extLst>
            </p:cNvPr>
            <p:cNvSpPr>
              <a:spLocks/>
            </p:cNvSpPr>
            <p:nvPr/>
          </p:nvSpPr>
          <p:spPr bwMode="auto">
            <a:xfrm>
              <a:off x="679" y="248"/>
              <a:ext cx="1042" cy="683"/>
            </a:xfrm>
            <a:custGeom>
              <a:avLst/>
              <a:gdLst/>
              <a:ahLst/>
              <a:cxnLst/>
              <a:rect l="0" t="0" r="r" b="b"/>
              <a:pathLst>
                <a:path w="17965" h="21596">
                  <a:moveTo>
                    <a:pt x="558" y="21596"/>
                  </a:moveTo>
                  <a:cubicBezTo>
                    <a:pt x="528" y="18301"/>
                    <a:pt x="783" y="15450"/>
                    <a:pt x="1525" y="13370"/>
                  </a:cubicBezTo>
                  <a:cubicBezTo>
                    <a:pt x="2242" y="11356"/>
                    <a:pt x="2980" y="10355"/>
                    <a:pt x="5065" y="11359"/>
                  </a:cubicBezTo>
                  <a:cubicBezTo>
                    <a:pt x="6077" y="11847"/>
                    <a:pt x="7300" y="12132"/>
                    <a:pt x="8617" y="12132"/>
                  </a:cubicBezTo>
                  <a:cubicBezTo>
                    <a:pt x="9940" y="12132"/>
                    <a:pt x="11168" y="11845"/>
                    <a:pt x="12183" y="11352"/>
                  </a:cubicBezTo>
                  <a:cubicBezTo>
                    <a:pt x="14000" y="10471"/>
                    <a:pt x="14469" y="11322"/>
                    <a:pt x="15203" y="13127"/>
                  </a:cubicBezTo>
                  <a:cubicBezTo>
                    <a:pt x="16076" y="15279"/>
                    <a:pt x="16423" y="18220"/>
                    <a:pt x="16355" y="21555"/>
                  </a:cubicBezTo>
                  <a:cubicBezTo>
                    <a:pt x="20524" y="12278"/>
                    <a:pt x="16147" y="5"/>
                    <a:pt x="8420" y="0"/>
                  </a:cubicBezTo>
                  <a:cubicBezTo>
                    <a:pt x="692" y="-4"/>
                    <a:pt x="-1076" y="11960"/>
                    <a:pt x="558" y="21596"/>
                  </a:cubicBezTo>
                  <a:close/>
                  <a:moveTo>
                    <a:pt x="558" y="21596"/>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105" name="AutoShape 80">
              <a:extLst>
                <a:ext uri="{FF2B5EF4-FFF2-40B4-BE49-F238E27FC236}">
                  <a16:creationId xmlns:a16="http://schemas.microsoft.com/office/drawing/2014/main" xmlns="" id="{3797A056-B6E6-4662-A009-85C81BCD4FD0}"/>
                </a:ext>
              </a:extLst>
            </p:cNvPr>
            <p:cNvSpPr>
              <a:spLocks/>
            </p:cNvSpPr>
            <p:nvPr/>
          </p:nvSpPr>
          <p:spPr bwMode="auto">
            <a:xfrm>
              <a:off x="856" y="0"/>
              <a:ext cx="412" cy="497"/>
            </a:xfrm>
            <a:custGeom>
              <a:avLst/>
              <a:gdLst/>
              <a:ahLst/>
              <a:cxnLst/>
              <a:rect l="0" t="0" r="r" b="b"/>
              <a:pathLst>
                <a:path w="15042" h="18783">
                  <a:moveTo>
                    <a:pt x="2710" y="10676"/>
                  </a:moveTo>
                  <a:cubicBezTo>
                    <a:pt x="7002" y="9101"/>
                    <a:pt x="12537" y="4976"/>
                    <a:pt x="10769" y="0"/>
                  </a:cubicBezTo>
                  <a:cubicBezTo>
                    <a:pt x="14199" y="334"/>
                    <a:pt x="18917" y="9335"/>
                    <a:pt x="9541" y="15467"/>
                  </a:cubicBezTo>
                  <a:cubicBezTo>
                    <a:pt x="166" y="21600"/>
                    <a:pt x="-2683" y="18777"/>
                    <a:pt x="2710" y="10676"/>
                  </a:cubicBezTo>
                  <a:close/>
                  <a:moveTo>
                    <a:pt x="2710" y="10676"/>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sp>
          <p:nvSpPr>
            <p:cNvPr id="106" name="AutoShape 81">
              <a:extLst>
                <a:ext uri="{FF2B5EF4-FFF2-40B4-BE49-F238E27FC236}">
                  <a16:creationId xmlns:a16="http://schemas.microsoft.com/office/drawing/2014/main" xmlns="" id="{6B934DB2-2E52-4EBC-AFE0-E196C93B0DDD}"/>
                </a:ext>
              </a:extLst>
            </p:cNvPr>
            <p:cNvSpPr>
              <a:spLocks/>
            </p:cNvSpPr>
            <p:nvPr/>
          </p:nvSpPr>
          <p:spPr bwMode="auto">
            <a:xfrm>
              <a:off x="911" y="40"/>
              <a:ext cx="485" cy="403"/>
            </a:xfrm>
            <a:custGeom>
              <a:avLst/>
              <a:gdLst/>
              <a:ahLst/>
              <a:cxnLst/>
              <a:rect l="0" t="0" r="r" b="b"/>
              <a:pathLst>
                <a:path w="16195" h="19351">
                  <a:moveTo>
                    <a:pt x="5047" y="10281"/>
                  </a:moveTo>
                  <a:cubicBezTo>
                    <a:pt x="10204" y="10368"/>
                    <a:pt x="14476" y="8818"/>
                    <a:pt x="14061" y="0"/>
                  </a:cubicBezTo>
                  <a:cubicBezTo>
                    <a:pt x="16603" y="1347"/>
                    <a:pt x="18789" y="14950"/>
                    <a:pt x="8687" y="18275"/>
                  </a:cubicBezTo>
                  <a:cubicBezTo>
                    <a:pt x="-1416" y="21600"/>
                    <a:pt x="-2811" y="16742"/>
                    <a:pt x="5047" y="10281"/>
                  </a:cubicBezTo>
                  <a:close/>
                  <a:moveTo>
                    <a:pt x="5047" y="10281"/>
                  </a:moveTo>
                </a:path>
              </a:pathLst>
            </a:custGeom>
            <a:solidFill>
              <a:srgbClr val="7F7F7F"/>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endParaRPr lang="en-US"/>
            </a:p>
          </p:txBody>
        </p:sp>
      </p:grpSp>
      <p:sp>
        <p:nvSpPr>
          <p:cNvPr id="107" name="TextBox 106">
            <a:extLst>
              <a:ext uri="{FF2B5EF4-FFF2-40B4-BE49-F238E27FC236}">
                <a16:creationId xmlns:a16="http://schemas.microsoft.com/office/drawing/2014/main" xmlns="" id="{248B3392-EC43-4A8F-B3E4-913DFA266B41}"/>
              </a:ext>
            </a:extLst>
          </p:cNvPr>
          <p:cNvSpPr txBox="1"/>
          <p:nvPr/>
        </p:nvSpPr>
        <p:spPr>
          <a:xfrm>
            <a:off x="909917" y="5758533"/>
            <a:ext cx="2459842" cy="338554"/>
          </a:xfrm>
          <a:prstGeom prst="rect">
            <a:avLst/>
          </a:prstGeom>
          <a:noFill/>
        </p:spPr>
        <p:txBody>
          <a:bodyPr wrap="square" rtlCol="0">
            <a:spAutoFit/>
          </a:bodyPr>
          <a:lstStyle/>
          <a:p>
            <a:r>
              <a:rPr lang="en-US" sz="1600" dirty="0">
                <a:latin typeface="Roboto Condensed Light" charset="0"/>
                <a:ea typeface="Roboto Condensed Light" charset="0"/>
                <a:cs typeface="Roboto Condensed Light" charset="0"/>
              </a:rPr>
              <a:t>@</a:t>
            </a:r>
            <a:r>
              <a:rPr lang="en-US" sz="1600" dirty="0" err="1">
                <a:latin typeface="Roboto Condensed Light" charset="0"/>
                <a:ea typeface="Roboto Condensed Light" charset="0"/>
                <a:cs typeface="Roboto Condensed Light" charset="0"/>
              </a:rPr>
              <a:t>vysecurity</a:t>
            </a:r>
            <a:endParaRPr lang="en-US" sz="1600" dirty="0">
              <a:latin typeface="Roboto Condensed Light" charset="0"/>
              <a:ea typeface="Roboto Condensed Light" charset="0"/>
              <a:cs typeface="Roboto Condensed Light" charset="0"/>
            </a:endParaRPr>
          </a:p>
        </p:txBody>
      </p:sp>
      <p:sp>
        <p:nvSpPr>
          <p:cNvPr id="108" name="TextBox 107">
            <a:extLst>
              <a:ext uri="{FF2B5EF4-FFF2-40B4-BE49-F238E27FC236}">
                <a16:creationId xmlns:a16="http://schemas.microsoft.com/office/drawing/2014/main" xmlns="" id="{163D4B15-729D-49B2-94F8-1A5266CA10A3}"/>
              </a:ext>
            </a:extLst>
          </p:cNvPr>
          <p:cNvSpPr txBox="1"/>
          <p:nvPr/>
        </p:nvSpPr>
        <p:spPr>
          <a:xfrm>
            <a:off x="909917" y="4343772"/>
            <a:ext cx="3253484" cy="584775"/>
          </a:xfrm>
          <a:prstGeom prst="rect">
            <a:avLst/>
          </a:prstGeom>
          <a:noFill/>
        </p:spPr>
        <p:txBody>
          <a:bodyPr wrap="square" rtlCol="0">
            <a:spAutoFit/>
          </a:bodyPr>
          <a:lstStyle/>
          <a:p>
            <a:r>
              <a:rPr lang="en-US" sz="1600" dirty="0">
                <a:latin typeface="Roboto Condensed Light" charset="0"/>
                <a:ea typeface="Roboto Condensed Light" charset="0"/>
                <a:cs typeface="Roboto Condensed Light" charset="0"/>
              </a:rPr>
              <a:t>Vincent.Yiu@fusionx.com</a:t>
            </a:r>
          </a:p>
          <a:p>
            <a:r>
              <a:rPr lang="en-GB" sz="1600" dirty="0">
                <a:latin typeface="Roboto Condensed Light" charset="0"/>
                <a:ea typeface="Roboto Condensed Light" charset="0"/>
                <a:cs typeface="Roboto Condensed Light" charset="0"/>
              </a:rPr>
              <a:t>Vincent.Yiu@accenture.com</a:t>
            </a:r>
            <a:endParaRPr lang="en-US" sz="1600" dirty="0">
              <a:latin typeface="Roboto Condensed Light" charset="0"/>
              <a:ea typeface="Roboto Condensed Light" charset="0"/>
              <a:cs typeface="Roboto Condensed Light" charset="0"/>
            </a:endParaRPr>
          </a:p>
        </p:txBody>
      </p:sp>
      <p:sp>
        <p:nvSpPr>
          <p:cNvPr id="109" name="TextBox 108">
            <a:extLst>
              <a:ext uri="{FF2B5EF4-FFF2-40B4-BE49-F238E27FC236}">
                <a16:creationId xmlns:a16="http://schemas.microsoft.com/office/drawing/2014/main" xmlns="" id="{5869B1F5-E837-48F5-A415-1C6A78A865DE}"/>
              </a:ext>
            </a:extLst>
          </p:cNvPr>
          <p:cNvSpPr txBox="1"/>
          <p:nvPr/>
        </p:nvSpPr>
        <p:spPr>
          <a:xfrm>
            <a:off x="909915" y="5098439"/>
            <a:ext cx="3547073" cy="338554"/>
          </a:xfrm>
          <a:prstGeom prst="rect">
            <a:avLst/>
          </a:prstGeom>
          <a:noFill/>
        </p:spPr>
        <p:txBody>
          <a:bodyPr wrap="square" rtlCol="0">
            <a:spAutoFit/>
          </a:bodyPr>
          <a:lstStyle/>
          <a:p>
            <a:r>
              <a:rPr lang="en-US" sz="1600" dirty="0">
                <a:latin typeface="Roboto Condensed Light" charset="0"/>
                <a:ea typeface="Roboto Condensed Light" charset="0"/>
                <a:cs typeface="Roboto Condensed Light" charset="0"/>
              </a:rPr>
              <a:t>https://medium.com/@vysec.private</a:t>
            </a:r>
          </a:p>
        </p:txBody>
      </p:sp>
      <p:sp>
        <p:nvSpPr>
          <p:cNvPr id="110" name="Rounded Rectangle 8">
            <a:extLst>
              <a:ext uri="{FF2B5EF4-FFF2-40B4-BE49-F238E27FC236}">
                <a16:creationId xmlns:a16="http://schemas.microsoft.com/office/drawing/2014/main" xmlns="" id="{0AE61453-851C-4A31-9F6D-5687B8611AE0}"/>
              </a:ext>
            </a:extLst>
          </p:cNvPr>
          <p:cNvSpPr/>
          <p:nvPr/>
        </p:nvSpPr>
        <p:spPr>
          <a:xfrm>
            <a:off x="262348" y="5686954"/>
            <a:ext cx="542298" cy="542298"/>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accent1"/>
              </a:solidFill>
              <a:latin typeface="Roboto Condensed Light" charset="0"/>
              <a:ea typeface="Roboto Condensed Light" charset="0"/>
              <a:cs typeface="Roboto Condensed Light" charset="0"/>
            </a:endParaRPr>
          </a:p>
        </p:txBody>
      </p:sp>
      <p:sp>
        <p:nvSpPr>
          <p:cNvPr id="111" name="Rounded Rectangle 10">
            <a:extLst>
              <a:ext uri="{FF2B5EF4-FFF2-40B4-BE49-F238E27FC236}">
                <a16:creationId xmlns:a16="http://schemas.microsoft.com/office/drawing/2014/main" xmlns="" id="{935DEDA9-6D10-458C-B8E1-7205DD2F839A}"/>
              </a:ext>
            </a:extLst>
          </p:cNvPr>
          <p:cNvSpPr/>
          <p:nvPr/>
        </p:nvSpPr>
        <p:spPr>
          <a:xfrm>
            <a:off x="262348" y="4356809"/>
            <a:ext cx="542298" cy="542298"/>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accent1"/>
                </a:solidFill>
                <a:latin typeface="linea-basic-10" charset="0"/>
                <a:ea typeface="linea-basic-10" charset="0"/>
                <a:cs typeface="linea-basic-10" charset="0"/>
              </a:rPr>
              <a:t>)</a:t>
            </a:r>
            <a:endParaRPr lang="en-US" sz="2800" dirty="0">
              <a:solidFill>
                <a:schemeClr val="accent1"/>
              </a:solidFill>
              <a:latin typeface="Roboto Condensed Light" charset="0"/>
              <a:ea typeface="Roboto Condensed Light" charset="0"/>
              <a:cs typeface="Roboto Condensed Light" charset="0"/>
            </a:endParaRPr>
          </a:p>
        </p:txBody>
      </p:sp>
      <p:sp>
        <p:nvSpPr>
          <p:cNvPr id="112" name="Rounded Rectangle 11">
            <a:extLst>
              <a:ext uri="{FF2B5EF4-FFF2-40B4-BE49-F238E27FC236}">
                <a16:creationId xmlns:a16="http://schemas.microsoft.com/office/drawing/2014/main" xmlns="" id="{D425D0AB-B50B-41CF-A4F1-39D0E593E976}"/>
              </a:ext>
            </a:extLst>
          </p:cNvPr>
          <p:cNvSpPr/>
          <p:nvPr/>
        </p:nvSpPr>
        <p:spPr>
          <a:xfrm>
            <a:off x="262348" y="5018642"/>
            <a:ext cx="542298" cy="542298"/>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accent1"/>
                </a:solidFill>
                <a:latin typeface="linea-basic-10" charset="0"/>
                <a:ea typeface="linea-basic-10" charset="0"/>
                <a:cs typeface="linea-basic-10" charset="0"/>
              </a:rPr>
              <a:t>E</a:t>
            </a:r>
            <a:endParaRPr lang="en-US" sz="2800" dirty="0">
              <a:solidFill>
                <a:schemeClr val="accent1"/>
              </a:solidFill>
              <a:latin typeface="Roboto Condensed Light" charset="0"/>
              <a:ea typeface="Roboto Condensed Light" charset="0"/>
              <a:cs typeface="Roboto Condensed Light" charset="0"/>
            </a:endParaRPr>
          </a:p>
        </p:txBody>
      </p:sp>
      <p:sp>
        <p:nvSpPr>
          <p:cNvPr id="113" name="Text Placeholder 4">
            <a:extLst>
              <a:ext uri="{FF2B5EF4-FFF2-40B4-BE49-F238E27FC236}">
                <a16:creationId xmlns:a16="http://schemas.microsoft.com/office/drawing/2014/main" xmlns="" id="{BE893A4B-9A6F-4963-958D-CF639024DD4D}"/>
              </a:ext>
            </a:extLst>
          </p:cNvPr>
          <p:cNvSpPr txBox="1">
            <a:spLocks/>
          </p:cNvSpPr>
          <p:nvPr/>
        </p:nvSpPr>
        <p:spPr>
          <a:xfrm>
            <a:off x="909916" y="3726428"/>
            <a:ext cx="2848992" cy="1077410"/>
          </a:xfrm>
          <a:prstGeom prst="rect">
            <a:avLst/>
          </a:prstGeom>
        </p:spPr>
        <p:txBody>
          <a:bodyPr>
            <a:noAutofit/>
          </a:bodyPr>
          <a:lstStyle>
            <a:lvl1pPr marL="0" indent="0" algn="just" defTabSz="685800" rtl="0" eaLnBrk="1" latinLnBrk="0" hangingPunct="1">
              <a:lnSpc>
                <a:spcPct val="100000"/>
              </a:lnSpc>
              <a:spcBef>
                <a:spcPts val="0"/>
              </a:spcBef>
              <a:buFont typeface="Arial" panose="020B0604020202020204" pitchFamily="34" charset="0"/>
              <a:buNone/>
              <a:defRPr sz="1000" b="0" kern="1200">
                <a:solidFill>
                  <a:schemeClr val="tx2"/>
                </a:solidFill>
                <a:latin typeface="+mj-lt"/>
                <a:ea typeface="+mn-ea"/>
                <a:cs typeface="+mn-cs"/>
              </a:defRPr>
            </a:lvl1pPr>
            <a:lvl2pPr marL="0" indent="0" algn="l" defTabSz="685800" rtl="0" eaLnBrk="1" latinLnBrk="0" hangingPunct="1">
              <a:lnSpc>
                <a:spcPct val="90000"/>
              </a:lnSpc>
              <a:spcBef>
                <a:spcPts val="0"/>
              </a:spcBef>
              <a:buFont typeface="Arial" panose="020B0604020202020204" pitchFamily="34" charset="0"/>
              <a:buNone/>
              <a:defRPr sz="1100" kern="1200">
                <a:solidFill>
                  <a:schemeClr val="tx2"/>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algn="l">
              <a:lnSpc>
                <a:spcPts val="1780"/>
              </a:lnSpc>
            </a:pPr>
            <a:r>
              <a:rPr lang="en-GB" sz="1600" dirty="0">
                <a:latin typeface="Roboto Condensed Light" charset="0"/>
                <a:ea typeface="Roboto Condensed Light" charset="0"/>
                <a:cs typeface="Roboto Condensed Light" charset="0"/>
              </a:rPr>
              <a:t>F</a:t>
            </a:r>
            <a:r>
              <a:rPr lang="en-US" sz="1600" dirty="0" err="1">
                <a:latin typeface="Roboto Condensed Light" charset="0"/>
                <a:ea typeface="Roboto Condensed Light" charset="0"/>
                <a:cs typeface="Roboto Condensed Light" charset="0"/>
              </a:rPr>
              <a:t>usionX</a:t>
            </a:r>
            <a:r>
              <a:rPr lang="en-US" sz="1600" dirty="0">
                <a:latin typeface="Roboto Condensed Light" charset="0"/>
                <a:ea typeface="Roboto Condensed Light" charset="0"/>
                <a:cs typeface="Roboto Condensed Light" charset="0"/>
              </a:rPr>
              <a:t> – Washington DC</a:t>
            </a:r>
          </a:p>
          <a:p>
            <a:pPr algn="l">
              <a:lnSpc>
                <a:spcPts val="1780"/>
              </a:lnSpc>
            </a:pPr>
            <a:r>
              <a:rPr lang="en-GB" sz="1600" dirty="0">
                <a:latin typeface="Roboto Condensed Light" charset="0"/>
                <a:ea typeface="Roboto Condensed Light" charset="0"/>
                <a:cs typeface="Roboto Condensed Light" charset="0"/>
              </a:rPr>
              <a:t>M</a:t>
            </a:r>
            <a:r>
              <a:rPr lang="en-US" sz="1600" dirty="0">
                <a:latin typeface="Roboto Condensed Light" charset="0"/>
                <a:ea typeface="Roboto Condensed Light" charset="0"/>
                <a:cs typeface="Roboto Condensed Light" charset="0"/>
              </a:rPr>
              <a:t>e?        – U.K.</a:t>
            </a:r>
          </a:p>
        </p:txBody>
      </p:sp>
      <p:sp>
        <p:nvSpPr>
          <p:cNvPr id="114" name="Rounded Rectangle 13">
            <a:extLst>
              <a:ext uri="{FF2B5EF4-FFF2-40B4-BE49-F238E27FC236}">
                <a16:creationId xmlns:a16="http://schemas.microsoft.com/office/drawing/2014/main" xmlns="" id="{8CEB4D01-1387-4DBF-B6B5-1C8F91319509}"/>
              </a:ext>
            </a:extLst>
          </p:cNvPr>
          <p:cNvSpPr/>
          <p:nvPr/>
        </p:nvSpPr>
        <p:spPr>
          <a:xfrm>
            <a:off x="262347" y="3702393"/>
            <a:ext cx="542298" cy="542298"/>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accent1"/>
                </a:solidFill>
                <a:latin typeface="linea-basic-10" charset="0"/>
                <a:ea typeface="linea-basic-10" charset="0"/>
                <a:cs typeface="linea-basic-10" charset="0"/>
              </a:rPr>
              <a:t>R</a:t>
            </a:r>
            <a:endParaRPr lang="en-US" sz="2800" dirty="0">
              <a:solidFill>
                <a:schemeClr val="accent1"/>
              </a:solidFill>
              <a:latin typeface="Roboto Condensed Light" charset="0"/>
              <a:ea typeface="Roboto Condensed Light" charset="0"/>
              <a:cs typeface="Roboto Condensed Light" charset="0"/>
            </a:endParaRPr>
          </a:p>
        </p:txBody>
      </p:sp>
      <p:sp>
        <p:nvSpPr>
          <p:cNvPr id="115" name="Rectangle 114">
            <a:extLst>
              <a:ext uri="{FF2B5EF4-FFF2-40B4-BE49-F238E27FC236}">
                <a16:creationId xmlns:a16="http://schemas.microsoft.com/office/drawing/2014/main" xmlns="" id="{B2164206-2E63-4F27-9B6C-7B2B639F5E44}"/>
              </a:ext>
            </a:extLst>
          </p:cNvPr>
          <p:cNvSpPr/>
          <p:nvPr/>
        </p:nvSpPr>
        <p:spPr>
          <a:xfrm>
            <a:off x="175312" y="4949051"/>
            <a:ext cx="813408" cy="1323439"/>
          </a:xfrm>
          <a:prstGeom prst="rect">
            <a:avLst/>
          </a:prstGeom>
        </p:spPr>
        <p:txBody>
          <a:bodyPr wrap="square">
            <a:spAutoFit/>
          </a:bodyPr>
          <a:lstStyle/>
          <a:p>
            <a:r>
              <a:rPr lang="en-US" sz="8000" baseline="-25000" dirty="0">
                <a:solidFill>
                  <a:schemeClr val="accent1"/>
                </a:solidFill>
                <a:latin typeface="Socialico" charset="0"/>
                <a:ea typeface="Socialico" charset="0"/>
                <a:cs typeface="Socialico" charset="0"/>
              </a:rPr>
              <a:t>L</a:t>
            </a:r>
            <a:endParaRPr lang="en-US" sz="8000" dirty="0">
              <a:solidFill>
                <a:schemeClr val="accent1"/>
              </a:solidFill>
            </a:endParaRPr>
          </a:p>
        </p:txBody>
      </p:sp>
      <p:pic>
        <p:nvPicPr>
          <p:cNvPr id="116" name="Picture 115">
            <a:extLst>
              <a:ext uri="{FF2B5EF4-FFF2-40B4-BE49-F238E27FC236}">
                <a16:creationId xmlns:a16="http://schemas.microsoft.com/office/drawing/2014/main" xmlns="" id="{6E7B7737-72D4-4043-98E2-6DC8F6E2E32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5311" y="3073090"/>
            <a:ext cx="2913835" cy="542297"/>
          </a:xfrm>
          <a:prstGeom prst="rect">
            <a:avLst/>
          </a:prstGeom>
        </p:spPr>
      </p:pic>
      <p:pic>
        <p:nvPicPr>
          <p:cNvPr id="2" name="Picture 1">
            <a:extLst>
              <a:ext uri="{FF2B5EF4-FFF2-40B4-BE49-F238E27FC236}">
                <a16:creationId xmlns:a16="http://schemas.microsoft.com/office/drawing/2014/main" xmlns="" id="{093469D6-F4F0-4E74-9DDB-6491D3AAF640}"/>
              </a:ext>
            </a:extLst>
          </p:cNvPr>
          <p:cNvPicPr>
            <a:picLocks noChangeAspect="1"/>
          </p:cNvPicPr>
          <p:nvPr/>
        </p:nvPicPr>
        <p:blipFill>
          <a:blip r:embed="rId3"/>
          <a:stretch>
            <a:fillRect/>
          </a:stretch>
        </p:blipFill>
        <p:spPr>
          <a:xfrm>
            <a:off x="262348" y="2489663"/>
            <a:ext cx="568842" cy="583427"/>
          </a:xfrm>
          <a:prstGeom prst="rect">
            <a:avLst/>
          </a:prstGeom>
        </p:spPr>
      </p:pic>
      <p:sp>
        <p:nvSpPr>
          <p:cNvPr id="117" name="TextBox 14">
            <a:extLst>
              <a:ext uri="{FF2B5EF4-FFF2-40B4-BE49-F238E27FC236}">
                <a16:creationId xmlns:a16="http://schemas.microsoft.com/office/drawing/2014/main" xmlns="" id="{9835978E-868F-4846-A979-5E60B2D3BDB6}"/>
              </a:ext>
            </a:extLst>
          </p:cNvPr>
          <p:cNvSpPr txBox="1">
            <a:spLocks/>
          </p:cNvSpPr>
          <p:nvPr/>
        </p:nvSpPr>
        <p:spPr>
          <a:xfrm>
            <a:off x="440980" y="2594888"/>
            <a:ext cx="3962574" cy="320367"/>
          </a:xfrm>
          <a:prstGeom prst="rect">
            <a:avLst/>
          </a:prstGeom>
        </p:spPr>
        <p:txBody>
          <a:bodyPr vert="horz" wrap="square" lIns="480000" tIns="0" rIns="0" bIns="0" anchor="ctr" anchorCtr="0">
            <a:normAutofit/>
          </a:bodyPr>
          <a:lstStyle/>
          <a:p>
            <a:pPr algn="l">
              <a:lnSpc>
                <a:spcPct val="120000"/>
              </a:lnSpc>
            </a:pPr>
            <a:r>
              <a:rPr lang="en-GB" altLang="zh-CN" sz="1400" dirty="0">
                <a:gradFill>
                  <a:gsLst>
                    <a:gs pos="0">
                      <a:srgbClr val="17C0D4"/>
                    </a:gs>
                    <a:gs pos="100000">
                      <a:srgbClr val="345692"/>
                    </a:gs>
                  </a:gsLst>
                  <a:lin ang="10800000" scaled="0"/>
                </a:gradFill>
                <a:latin typeface="Arial"/>
                <a:ea typeface="微软雅黑"/>
                <a:sym typeface="Arial"/>
              </a:rPr>
              <a:t>Accenture Security</a:t>
            </a:r>
            <a:endParaRPr lang="zh-CN" altLang="en-US" sz="1400" dirty="0">
              <a:gradFill>
                <a:gsLst>
                  <a:gs pos="0">
                    <a:srgbClr val="17C0D4"/>
                  </a:gs>
                  <a:gs pos="100000">
                    <a:srgbClr val="345692"/>
                  </a:gs>
                </a:gsLst>
                <a:lin ang="10800000" scaled="0"/>
              </a:gradFill>
              <a:latin typeface="Arial"/>
              <a:ea typeface="微软雅黑"/>
              <a:sym typeface="Arial"/>
            </a:endParaRPr>
          </a:p>
        </p:txBody>
      </p:sp>
      <p:sp>
        <p:nvSpPr>
          <p:cNvPr id="118" name="矩形 19">
            <a:extLst>
              <a:ext uri="{FF2B5EF4-FFF2-40B4-BE49-F238E27FC236}">
                <a16:creationId xmlns:a16="http://schemas.microsoft.com/office/drawing/2014/main" xmlns="" id="{EE2612A3-0A3C-46BF-9A1C-62F28CE83CFD}"/>
              </a:ext>
            </a:extLst>
          </p:cNvPr>
          <p:cNvSpPr/>
          <p:nvPr/>
        </p:nvSpPr>
        <p:spPr>
          <a:xfrm>
            <a:off x="4235777" y="1535929"/>
            <a:ext cx="4880297" cy="1323439"/>
          </a:xfrm>
          <a:prstGeom prst="rect">
            <a:avLst/>
          </a:prstGeom>
        </p:spPr>
        <p:txBody>
          <a:bodyPr wrap="square">
            <a:spAutoFit/>
          </a:bodyPr>
          <a:lstStyle/>
          <a:p>
            <a:pPr defTabSz="963930"/>
            <a:r>
              <a:rPr lang="zh-CN" altLang="en-US" sz="8000" b="1" dirty="0">
                <a:solidFill>
                  <a:schemeClr val="bg1"/>
                </a:solidFill>
                <a:latin typeface="YouYuan" panose="02010509060101010101"/>
                <a:ea typeface="YouYuan" panose="02010509060101010101"/>
                <a:cs typeface="+mn-ea"/>
                <a:sym typeface="+mn-lt"/>
              </a:rPr>
              <a:t>提问环节</a:t>
            </a:r>
            <a:endParaRPr lang="zh-CN" altLang="en-US" sz="8000" b="1" dirty="0">
              <a:solidFill>
                <a:schemeClr val="bg1"/>
              </a:solidFill>
              <a:latin typeface="Roboto" panose="02000000000000000000" pitchFamily="2" charset="0"/>
              <a:ea typeface="YouYuan" panose="02010509060101010101"/>
              <a:cs typeface="Roboto" panose="02000000000000000000" pitchFamily="2" charset="0"/>
              <a:sym typeface="+mn-lt"/>
            </a:endParaRPr>
          </a:p>
        </p:txBody>
      </p:sp>
      <p:pic>
        <p:nvPicPr>
          <p:cNvPr id="3" name="Picture 2">
            <a:extLst>
              <a:ext uri="{FF2B5EF4-FFF2-40B4-BE49-F238E27FC236}">
                <a16:creationId xmlns:a16="http://schemas.microsoft.com/office/drawing/2014/main" xmlns="" id="{B6A2563A-10AA-4BDF-8215-9004D23D7DFF}"/>
              </a:ext>
            </a:extLst>
          </p:cNvPr>
          <p:cNvPicPr>
            <a:picLocks noChangeAspect="1"/>
          </p:cNvPicPr>
          <p:nvPr/>
        </p:nvPicPr>
        <p:blipFill>
          <a:blip r:embed="rId4"/>
          <a:stretch>
            <a:fillRect/>
          </a:stretch>
        </p:blipFill>
        <p:spPr>
          <a:xfrm>
            <a:off x="9024789" y="2472695"/>
            <a:ext cx="2834479" cy="2856623"/>
          </a:xfrm>
          <a:prstGeom prst="rect">
            <a:avLst/>
          </a:prstGeom>
        </p:spPr>
      </p:pic>
    </p:spTree>
    <p:extLst>
      <p:ext uri="{BB962C8B-B14F-4D97-AF65-F5344CB8AC3E}">
        <p14:creationId xmlns:p14="http://schemas.microsoft.com/office/powerpoint/2010/main" val="3049056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822325"/>
            <a:ext cx="10515600" cy="1325563"/>
          </a:xfrm>
        </p:spPr>
        <p:txBody>
          <a:bodyPr/>
          <a:lstStyle/>
          <a:p>
            <a:endParaRPr kumimoji="1" lang="zh-CN" altLang="en-US"/>
          </a:p>
        </p:txBody>
      </p:sp>
      <p:pic>
        <p:nvPicPr>
          <p:cNvPr id="4" name="内容占位符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0" cy="6858000"/>
          </a:xfrm>
        </p:spPr>
      </p:pic>
      <p:sp>
        <p:nvSpPr>
          <p:cNvPr id="5" name="文本框 4"/>
          <p:cNvSpPr txBox="1"/>
          <p:nvPr/>
        </p:nvSpPr>
        <p:spPr>
          <a:xfrm>
            <a:off x="3996296" y="2970213"/>
            <a:ext cx="5202195" cy="923330"/>
          </a:xfrm>
          <a:prstGeom prst="rect">
            <a:avLst/>
          </a:prstGeom>
          <a:noFill/>
        </p:spPr>
        <p:txBody>
          <a:bodyPr wrap="square" rtlCol="0">
            <a:spAutoFit/>
          </a:bodyPr>
          <a:lstStyle/>
          <a:p>
            <a:r>
              <a:rPr kumimoji="1" lang="en-US" altLang="zh-CN" sz="5400" b="1" dirty="0">
                <a:solidFill>
                  <a:schemeClr val="bg1"/>
                </a:solidFill>
                <a:latin typeface="Roboto" panose="02000000000000000000" pitchFamily="2" charset="0"/>
                <a:ea typeface="Roboto" panose="02000000000000000000" pitchFamily="2" charset="0"/>
                <a:cs typeface="Roboto" panose="02000000000000000000" pitchFamily="2" charset="0"/>
              </a:rPr>
              <a:t>THANK YOU!</a:t>
            </a:r>
            <a:endParaRPr kumimoji="1" lang="zh-CN" altLang="en-US" sz="5400" b="1" dirty="0">
              <a:solidFill>
                <a:schemeClr val="bg1"/>
              </a:solidFill>
              <a:latin typeface="Roboto" panose="02000000000000000000" pitchFamily="2" charset="0"/>
              <a:ea typeface="Microsoft YaHei" charset="-122"/>
              <a:cs typeface="Roboto" panose="02000000000000000000" pitchFamily="2" charset="0"/>
            </a:endParaRPr>
          </a:p>
        </p:txBody>
      </p:sp>
    </p:spTree>
    <p:extLst>
      <p:ext uri="{BB962C8B-B14F-4D97-AF65-F5344CB8AC3E}">
        <p14:creationId xmlns:p14="http://schemas.microsoft.com/office/powerpoint/2010/main" val="783669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Placeholder 17">
            <a:extLst>
              <a:ext uri="{FF2B5EF4-FFF2-40B4-BE49-F238E27FC236}">
                <a16:creationId xmlns:a16="http://schemas.microsoft.com/office/drawing/2014/main" xmlns="" id="{1A652227-E573-44F6-983E-ABE942A7B84E}"/>
              </a:ext>
            </a:extLst>
          </p:cNvPr>
          <p:cNvPicPr>
            <a:picLocks noChangeAspect="1"/>
          </p:cNvPicPr>
          <p:nvPr/>
        </p:nvPicPr>
        <p:blipFill>
          <a:blip r:embed="rId3"/>
          <a:srcRect l="5498" r="5498"/>
          <a:stretch>
            <a:fillRect/>
          </a:stretch>
        </p:blipFill>
        <p:spPr>
          <a:xfrm>
            <a:off x="436228" y="1423052"/>
            <a:ext cx="4220209" cy="4741329"/>
          </a:xfrm>
          <a:prstGeom prst="rect">
            <a:avLst/>
          </a:prstGeom>
        </p:spPr>
      </p:pic>
      <p:pic>
        <p:nvPicPr>
          <p:cNvPr id="61" name="Picture 60">
            <a:extLst>
              <a:ext uri="{FF2B5EF4-FFF2-40B4-BE49-F238E27FC236}">
                <a16:creationId xmlns:a16="http://schemas.microsoft.com/office/drawing/2014/main" xmlns="" id="{875E43EF-65D6-4E85-8558-BE5C7BC3409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892463" y="2967747"/>
            <a:ext cx="5262772" cy="979461"/>
          </a:xfrm>
          <a:prstGeom prst="rect">
            <a:avLst/>
          </a:prstGeom>
        </p:spPr>
      </p:pic>
      <p:pic>
        <p:nvPicPr>
          <p:cNvPr id="62" name="Picture 2" descr="https://www.accenture.com/us-en/blogs/_acnmedia/Accenture/Conversion-Assets/Blogs/Images/22/Accenture-Utilities-Blog-Acn-Icon.png?la=en&amp;h=312&amp;w=300">
            <a:extLst>
              <a:ext uri="{FF2B5EF4-FFF2-40B4-BE49-F238E27FC236}">
                <a16:creationId xmlns:a16="http://schemas.microsoft.com/office/drawing/2014/main" xmlns="" id="{E57A671F-7376-4AC1-A009-C9E6416C58A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61484" y="1996054"/>
            <a:ext cx="710593" cy="736670"/>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13">
            <a:extLst>
              <a:ext uri="{FF2B5EF4-FFF2-40B4-BE49-F238E27FC236}">
                <a16:creationId xmlns:a16="http://schemas.microsoft.com/office/drawing/2014/main" xmlns="" id="{9C47909B-60E1-4C58-944E-3A3615A88C5A}"/>
              </a:ext>
            </a:extLst>
          </p:cNvPr>
          <p:cNvSpPr txBox="1"/>
          <p:nvPr/>
        </p:nvSpPr>
        <p:spPr>
          <a:xfrm>
            <a:off x="4761910" y="4562450"/>
            <a:ext cx="3962574" cy="242864"/>
          </a:xfrm>
          <a:prstGeom prst="rect">
            <a:avLst/>
          </a:prstGeom>
          <a:noFill/>
        </p:spPr>
        <p:txBody>
          <a:bodyPr wrap="none" lIns="480000" tIns="0" rIns="0" bIns="0" anchor="b" anchorCtr="0">
            <a:noAutofit/>
          </a:bodyPr>
          <a:lstStyle/>
          <a:p>
            <a:r>
              <a:rPr lang="en-GB" altLang="zh-CN" sz="2800" b="1" dirty="0">
                <a:gradFill>
                  <a:gsLst>
                    <a:gs pos="0">
                      <a:srgbClr val="17C0D4"/>
                    </a:gs>
                    <a:gs pos="100000">
                      <a:srgbClr val="345692"/>
                    </a:gs>
                  </a:gsLst>
                  <a:lin ang="10800000" scaled="0"/>
                </a:gradFill>
                <a:latin typeface="Arial"/>
                <a:ea typeface="微软雅黑"/>
                <a:cs typeface="Microsoft YaHei" charset="-122"/>
                <a:sym typeface="Arial"/>
              </a:rPr>
              <a:t>Vincent </a:t>
            </a:r>
            <a:r>
              <a:rPr lang="en-GB" altLang="zh-CN" sz="2800" b="1" dirty="0" err="1">
                <a:gradFill>
                  <a:gsLst>
                    <a:gs pos="0">
                      <a:srgbClr val="17C0D4"/>
                    </a:gs>
                    <a:gs pos="100000">
                      <a:srgbClr val="345692"/>
                    </a:gs>
                  </a:gsLst>
                  <a:lin ang="10800000" scaled="0"/>
                </a:gradFill>
                <a:latin typeface="Arial"/>
                <a:ea typeface="微软雅黑"/>
                <a:cs typeface="Microsoft YaHei" charset="-122"/>
                <a:sym typeface="Arial"/>
              </a:rPr>
              <a:t>Yiu</a:t>
            </a:r>
            <a:r>
              <a:rPr lang="en-GB" altLang="zh-CN" sz="2800" b="1" dirty="0">
                <a:gradFill>
                  <a:gsLst>
                    <a:gs pos="0">
                      <a:srgbClr val="17C0D4"/>
                    </a:gs>
                    <a:gs pos="100000">
                      <a:srgbClr val="345692"/>
                    </a:gs>
                  </a:gsLst>
                  <a:lin ang="10800000" scaled="0"/>
                </a:gradFill>
                <a:latin typeface="Arial"/>
                <a:ea typeface="微软雅黑"/>
                <a:cs typeface="Microsoft YaHei" charset="-122"/>
                <a:sym typeface="Arial"/>
              </a:rPr>
              <a:t>  </a:t>
            </a:r>
            <a:r>
              <a:rPr lang="zh-CN" altLang="en-US" sz="2800" b="1" dirty="0">
                <a:gradFill>
                  <a:gsLst>
                    <a:gs pos="0">
                      <a:srgbClr val="17C0D4"/>
                    </a:gs>
                    <a:gs pos="100000">
                      <a:srgbClr val="345692"/>
                    </a:gs>
                  </a:gsLst>
                  <a:lin ang="10800000" scaled="0"/>
                </a:gradFill>
                <a:latin typeface="Arial"/>
                <a:ea typeface="微软雅黑"/>
                <a:cs typeface="Microsoft YaHei" charset="-122"/>
                <a:sym typeface="Arial"/>
              </a:rPr>
              <a:t>姚旻言</a:t>
            </a:r>
            <a:endParaRPr lang="en-GB" altLang="zh-CN" sz="2800" b="1" dirty="0">
              <a:gradFill>
                <a:gsLst>
                  <a:gs pos="0">
                    <a:srgbClr val="17C0D4"/>
                  </a:gs>
                  <a:gs pos="100000">
                    <a:srgbClr val="345692"/>
                  </a:gs>
                </a:gsLst>
                <a:lin ang="10800000" scaled="0"/>
              </a:gradFill>
              <a:latin typeface="Arial"/>
              <a:ea typeface="微软雅黑"/>
              <a:cs typeface="Microsoft YaHei" charset="-122"/>
              <a:sym typeface="Arial"/>
            </a:endParaRPr>
          </a:p>
          <a:p>
            <a:r>
              <a:rPr lang="en-GB" altLang="zh-CN" sz="2800" b="1" dirty="0">
                <a:gradFill>
                  <a:gsLst>
                    <a:gs pos="0">
                      <a:srgbClr val="17C0D4"/>
                    </a:gs>
                    <a:gs pos="100000">
                      <a:srgbClr val="345692"/>
                    </a:gs>
                  </a:gsLst>
                  <a:lin ang="10800000" scaled="0"/>
                </a:gradFill>
                <a:latin typeface="Arial"/>
                <a:ea typeface="微软雅黑"/>
                <a:cs typeface="Microsoft YaHei" charset="-122"/>
                <a:sym typeface="Arial"/>
              </a:rPr>
              <a:t>Security Manager, Red Team </a:t>
            </a:r>
            <a:r>
              <a:rPr lang="zh-CN" altLang="en-US" b="1" dirty="0">
                <a:gradFill>
                  <a:gsLst>
                    <a:gs pos="0">
                      <a:srgbClr val="17C0D4"/>
                    </a:gs>
                    <a:gs pos="100000">
                      <a:srgbClr val="345692"/>
                    </a:gs>
                  </a:gsLst>
                  <a:lin ang="10800000" scaled="0"/>
                </a:gradFill>
                <a:latin typeface="Arial"/>
                <a:ea typeface="微软雅黑"/>
                <a:cs typeface="Microsoft YaHei" charset="-122"/>
                <a:sym typeface="Arial"/>
              </a:rPr>
              <a:t>安全经理</a:t>
            </a:r>
            <a:r>
              <a:rPr lang="en-GB" altLang="zh-CN" b="1" dirty="0">
                <a:gradFill>
                  <a:gsLst>
                    <a:gs pos="0">
                      <a:srgbClr val="17C0D4"/>
                    </a:gs>
                    <a:gs pos="100000">
                      <a:srgbClr val="345692"/>
                    </a:gs>
                  </a:gsLst>
                  <a:lin ang="10800000" scaled="0"/>
                </a:gradFill>
                <a:latin typeface="Arial"/>
                <a:ea typeface="微软雅黑"/>
                <a:cs typeface="Microsoft YaHei" charset="-122"/>
                <a:sym typeface="Arial"/>
              </a:rPr>
              <a:t> </a:t>
            </a:r>
            <a:endParaRPr lang="zh-CN" altLang="en-US" b="1" dirty="0">
              <a:gradFill>
                <a:gsLst>
                  <a:gs pos="0">
                    <a:srgbClr val="17C0D4"/>
                  </a:gs>
                  <a:gs pos="100000">
                    <a:srgbClr val="345692"/>
                  </a:gs>
                </a:gsLst>
                <a:lin ang="10800000" scaled="0"/>
              </a:gradFill>
              <a:latin typeface="Arial"/>
              <a:ea typeface="微软雅黑"/>
              <a:cs typeface="Microsoft YaHei" charset="-122"/>
              <a:sym typeface="Arial"/>
            </a:endParaRPr>
          </a:p>
        </p:txBody>
      </p:sp>
      <p:sp>
        <p:nvSpPr>
          <p:cNvPr id="64" name="TextBox 14">
            <a:extLst>
              <a:ext uri="{FF2B5EF4-FFF2-40B4-BE49-F238E27FC236}">
                <a16:creationId xmlns:a16="http://schemas.microsoft.com/office/drawing/2014/main" xmlns="" id="{464C498B-3064-4488-AA3F-AD9C8AB28189}"/>
              </a:ext>
            </a:extLst>
          </p:cNvPr>
          <p:cNvSpPr txBox="1">
            <a:spLocks/>
          </p:cNvSpPr>
          <p:nvPr/>
        </p:nvSpPr>
        <p:spPr>
          <a:xfrm>
            <a:off x="4761910" y="4817190"/>
            <a:ext cx="4326141" cy="577178"/>
          </a:xfrm>
          <a:prstGeom prst="rect">
            <a:avLst/>
          </a:prstGeom>
        </p:spPr>
        <p:txBody>
          <a:bodyPr vert="horz" wrap="square" lIns="480000" tIns="0" rIns="0" bIns="0" anchor="ctr" anchorCtr="0">
            <a:noAutofit/>
          </a:bodyPr>
          <a:lstStyle/>
          <a:p>
            <a:pPr algn="l">
              <a:lnSpc>
                <a:spcPct val="120000"/>
              </a:lnSpc>
            </a:pPr>
            <a:r>
              <a:rPr lang="en-GB" altLang="zh-CN" sz="2400" dirty="0">
                <a:gradFill>
                  <a:gsLst>
                    <a:gs pos="0">
                      <a:srgbClr val="17C0D4"/>
                    </a:gs>
                    <a:gs pos="100000">
                      <a:srgbClr val="345692"/>
                    </a:gs>
                  </a:gsLst>
                  <a:lin ang="10800000" scaled="0"/>
                </a:gradFill>
                <a:latin typeface="Arial"/>
                <a:ea typeface="微软雅黑"/>
                <a:sym typeface="Arial"/>
              </a:rPr>
              <a:t>Advanced Threat Services </a:t>
            </a:r>
            <a:endParaRPr lang="zh-CN" altLang="en-US" sz="2400" dirty="0">
              <a:gradFill>
                <a:gsLst>
                  <a:gs pos="0">
                    <a:srgbClr val="17C0D4"/>
                  </a:gs>
                  <a:gs pos="100000">
                    <a:srgbClr val="345692"/>
                  </a:gs>
                </a:gsLst>
                <a:lin ang="10800000" scaled="0"/>
              </a:gradFill>
              <a:latin typeface="Arial"/>
              <a:ea typeface="微软雅黑"/>
              <a:sym typeface="Arial"/>
            </a:endParaRPr>
          </a:p>
        </p:txBody>
      </p:sp>
      <p:sp>
        <p:nvSpPr>
          <p:cNvPr id="66" name="Rectangle 65">
            <a:extLst>
              <a:ext uri="{FF2B5EF4-FFF2-40B4-BE49-F238E27FC236}">
                <a16:creationId xmlns:a16="http://schemas.microsoft.com/office/drawing/2014/main" xmlns="" id="{303ABABF-306E-4E44-B358-08A47416AD36}"/>
              </a:ext>
            </a:extLst>
          </p:cNvPr>
          <p:cNvSpPr/>
          <p:nvPr/>
        </p:nvSpPr>
        <p:spPr>
          <a:xfrm>
            <a:off x="5161484" y="4840942"/>
            <a:ext cx="985645" cy="1323439"/>
          </a:xfrm>
          <a:prstGeom prst="rect">
            <a:avLst/>
          </a:prstGeom>
        </p:spPr>
        <p:txBody>
          <a:bodyPr wrap="square">
            <a:spAutoFit/>
          </a:bodyPr>
          <a:lstStyle/>
          <a:p>
            <a:r>
              <a:rPr lang="en-US" sz="8000" baseline="-25000" dirty="0">
                <a:solidFill>
                  <a:schemeClr val="accent1"/>
                </a:solidFill>
                <a:latin typeface="Socialico" charset="0"/>
                <a:ea typeface="Socialico" charset="0"/>
                <a:cs typeface="Socialico" charset="0"/>
              </a:rPr>
              <a:t>L</a:t>
            </a:r>
            <a:endParaRPr lang="en-US" sz="8000" dirty="0">
              <a:solidFill>
                <a:schemeClr val="accent1"/>
              </a:solidFill>
            </a:endParaRPr>
          </a:p>
        </p:txBody>
      </p:sp>
      <p:sp>
        <p:nvSpPr>
          <p:cNvPr id="67" name="TextBox 14">
            <a:extLst>
              <a:ext uri="{FF2B5EF4-FFF2-40B4-BE49-F238E27FC236}">
                <a16:creationId xmlns:a16="http://schemas.microsoft.com/office/drawing/2014/main" xmlns="" id="{F259A3B3-0F9E-4CDF-B245-70CEC194A577}"/>
              </a:ext>
            </a:extLst>
          </p:cNvPr>
          <p:cNvSpPr txBox="1">
            <a:spLocks/>
          </p:cNvSpPr>
          <p:nvPr/>
        </p:nvSpPr>
        <p:spPr>
          <a:xfrm>
            <a:off x="5542562" y="5629391"/>
            <a:ext cx="3962574" cy="320367"/>
          </a:xfrm>
          <a:prstGeom prst="rect">
            <a:avLst/>
          </a:prstGeom>
        </p:spPr>
        <p:txBody>
          <a:bodyPr vert="horz" wrap="square" lIns="480000" tIns="0" rIns="0" bIns="0" anchor="ctr" anchorCtr="0">
            <a:noAutofit/>
          </a:bodyPr>
          <a:lstStyle/>
          <a:p>
            <a:pPr algn="l">
              <a:lnSpc>
                <a:spcPct val="120000"/>
              </a:lnSpc>
            </a:pPr>
            <a:r>
              <a:rPr lang="en-GB" altLang="zh-CN" sz="2800" dirty="0">
                <a:gradFill>
                  <a:gsLst>
                    <a:gs pos="0">
                      <a:srgbClr val="17C0D4"/>
                    </a:gs>
                    <a:gs pos="100000">
                      <a:srgbClr val="345692"/>
                    </a:gs>
                  </a:gsLst>
                  <a:lin ang="10800000" scaled="0"/>
                </a:gradFill>
                <a:latin typeface="Arial"/>
                <a:ea typeface="微软雅黑"/>
                <a:sym typeface="Arial"/>
              </a:rPr>
              <a:t>@</a:t>
            </a:r>
            <a:r>
              <a:rPr lang="en-GB" altLang="zh-CN" sz="2800" dirty="0" err="1">
                <a:gradFill>
                  <a:gsLst>
                    <a:gs pos="0">
                      <a:srgbClr val="17C0D4"/>
                    </a:gs>
                    <a:gs pos="100000">
                      <a:srgbClr val="345692"/>
                    </a:gs>
                  </a:gsLst>
                  <a:lin ang="10800000" scaled="0"/>
                </a:gradFill>
                <a:latin typeface="Arial"/>
                <a:ea typeface="微软雅黑"/>
                <a:sym typeface="Arial"/>
              </a:rPr>
              <a:t>vysecurity</a:t>
            </a:r>
            <a:r>
              <a:rPr lang="en-GB" altLang="zh-CN" sz="2800" dirty="0">
                <a:gradFill>
                  <a:gsLst>
                    <a:gs pos="0">
                      <a:srgbClr val="17C0D4"/>
                    </a:gs>
                    <a:gs pos="100000">
                      <a:srgbClr val="345692"/>
                    </a:gs>
                  </a:gsLst>
                  <a:lin ang="10800000" scaled="0"/>
                </a:gradFill>
                <a:latin typeface="Arial"/>
                <a:ea typeface="微软雅黑"/>
                <a:sym typeface="Arial"/>
              </a:rPr>
              <a:t>          </a:t>
            </a:r>
            <a:endParaRPr lang="zh-CN" altLang="en-US" sz="2800" dirty="0">
              <a:gradFill>
                <a:gsLst>
                  <a:gs pos="0">
                    <a:srgbClr val="17C0D4"/>
                  </a:gs>
                  <a:gs pos="100000">
                    <a:srgbClr val="345692"/>
                  </a:gs>
                </a:gsLst>
                <a:lin ang="10800000" scaled="0"/>
              </a:gradFill>
              <a:latin typeface="Arial"/>
              <a:ea typeface="微软雅黑"/>
              <a:sym typeface="Arial"/>
            </a:endParaRPr>
          </a:p>
        </p:txBody>
      </p:sp>
      <p:sp>
        <p:nvSpPr>
          <p:cNvPr id="9" name="TextBox 14">
            <a:extLst>
              <a:ext uri="{FF2B5EF4-FFF2-40B4-BE49-F238E27FC236}">
                <a16:creationId xmlns:a16="http://schemas.microsoft.com/office/drawing/2014/main" xmlns="" id="{4211D4A2-8862-43D5-B8BC-2563969B8014}"/>
              </a:ext>
            </a:extLst>
          </p:cNvPr>
          <p:cNvSpPr txBox="1">
            <a:spLocks/>
          </p:cNvSpPr>
          <p:nvPr/>
        </p:nvSpPr>
        <p:spPr>
          <a:xfrm>
            <a:off x="5775760" y="2181101"/>
            <a:ext cx="3962574" cy="320367"/>
          </a:xfrm>
          <a:prstGeom prst="rect">
            <a:avLst/>
          </a:prstGeom>
        </p:spPr>
        <p:txBody>
          <a:bodyPr vert="horz" wrap="square" lIns="480000" tIns="0" rIns="0" bIns="0" anchor="ctr" anchorCtr="0">
            <a:noAutofit/>
          </a:bodyPr>
          <a:lstStyle/>
          <a:p>
            <a:pPr algn="l">
              <a:lnSpc>
                <a:spcPct val="120000"/>
              </a:lnSpc>
            </a:pPr>
            <a:r>
              <a:rPr lang="en-GB" altLang="zh-CN" sz="2000" dirty="0">
                <a:gradFill>
                  <a:gsLst>
                    <a:gs pos="0">
                      <a:srgbClr val="17C0D4"/>
                    </a:gs>
                    <a:gs pos="100000">
                      <a:srgbClr val="345692"/>
                    </a:gs>
                  </a:gsLst>
                  <a:lin ang="10800000" scaled="0"/>
                </a:gradFill>
                <a:latin typeface="Roboto" panose="02000000000000000000" pitchFamily="2" charset="0"/>
                <a:ea typeface="Roboto" panose="02000000000000000000" pitchFamily="2" charset="0"/>
                <a:cs typeface="Roboto" panose="02000000000000000000" pitchFamily="2" charset="0"/>
                <a:sym typeface="Arial"/>
              </a:rPr>
              <a:t>Accenture Security</a:t>
            </a:r>
            <a:r>
              <a:rPr lang="en-US" altLang="zh-CN" sz="2000" dirty="0">
                <a:gradFill>
                  <a:gsLst>
                    <a:gs pos="0">
                      <a:srgbClr val="17C0D4"/>
                    </a:gs>
                    <a:gs pos="100000">
                      <a:srgbClr val="345692"/>
                    </a:gs>
                  </a:gsLst>
                  <a:lin ang="10800000" scaled="0"/>
                </a:gradFill>
                <a:latin typeface="Roboto" panose="02000000000000000000" pitchFamily="2" charset="0"/>
                <a:ea typeface="Roboto" panose="02000000000000000000" pitchFamily="2" charset="0"/>
                <a:cs typeface="Roboto" panose="02000000000000000000" pitchFamily="2" charset="0"/>
                <a:sym typeface="Arial"/>
              </a:rPr>
              <a:t> </a:t>
            </a:r>
            <a:r>
              <a:rPr lang="zh-CN" altLang="en-US" dirty="0">
                <a:gradFill>
                  <a:gsLst>
                    <a:gs pos="0">
                      <a:srgbClr val="17C0D4"/>
                    </a:gs>
                    <a:gs pos="100000">
                      <a:srgbClr val="345692"/>
                    </a:gs>
                  </a:gsLst>
                  <a:lin ang="10800000" scaled="0"/>
                </a:gradFill>
                <a:latin typeface="YouYuan"/>
                <a:ea typeface="微软雅黑"/>
                <a:sym typeface="Arial"/>
              </a:rPr>
              <a:t>埃森哲安全</a:t>
            </a:r>
          </a:p>
        </p:txBody>
      </p:sp>
      <p:sp>
        <p:nvSpPr>
          <p:cNvPr id="10" name="Text Placeholder 2">
            <a:extLst>
              <a:ext uri="{FF2B5EF4-FFF2-40B4-BE49-F238E27FC236}">
                <a16:creationId xmlns:a16="http://schemas.microsoft.com/office/drawing/2014/main" xmlns="" id="{E20A452A-1A52-49CE-9692-EB32E908631D}"/>
              </a:ext>
            </a:extLst>
          </p:cNvPr>
          <p:cNvSpPr txBox="1">
            <a:spLocks/>
          </p:cNvSpPr>
          <p:nvPr/>
        </p:nvSpPr>
        <p:spPr>
          <a:xfrm>
            <a:off x="3151313" y="1880894"/>
            <a:ext cx="9768026" cy="483495"/>
          </a:xfrm>
          <a:prstGeom prst="rect">
            <a:avLst/>
          </a:prstGeom>
        </p:spPr>
        <p:txBody>
          <a:bodyPr/>
          <a:lstStyle>
            <a:lvl1pPr marL="0" indent="0" algn="ctr" defTabSz="914400" rtl="0" eaLnBrk="1" latinLnBrk="0" hangingPunct="1">
              <a:lnSpc>
                <a:spcPct val="60000"/>
              </a:lnSpc>
              <a:spcBef>
                <a:spcPts val="1000"/>
              </a:spcBef>
              <a:buFont typeface="Arial" panose="020B0604020202020204" pitchFamily="34" charset="0"/>
              <a:buNone/>
              <a:defRPr sz="1800" b="0" i="0" kern="1200">
                <a:solidFill>
                  <a:schemeClr val="tx1"/>
                </a:solidFill>
                <a:latin typeface="SF UI Display Thin" charset="0"/>
                <a:ea typeface="SF UI Display Thin" charset="0"/>
                <a:cs typeface="SF UI Display Thi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l">
              <a:lnSpc>
                <a:spcPts val="2460"/>
              </a:lnSpc>
              <a:buFont typeface="Arial" panose="020B0604020202020204" pitchFamily="34" charset="0"/>
              <a:buChar char="•"/>
            </a:pPr>
            <a:endParaRPr lang="en-US" sz="4400" dirty="0">
              <a:solidFill>
                <a:srgbClr val="006494"/>
              </a:solidFill>
              <a:latin typeface="Roboto" panose="02000000000000000000" pitchFamily="2" charset="0"/>
              <a:ea typeface="YouYuan" panose="02010509060101010101"/>
              <a:cs typeface="Roboto" panose="02000000000000000000" pitchFamily="2" charset="0"/>
            </a:endParaRPr>
          </a:p>
        </p:txBody>
      </p:sp>
      <p:pic>
        <p:nvPicPr>
          <p:cNvPr id="3" name="Picture 2">
            <a:extLst>
              <a:ext uri="{FF2B5EF4-FFF2-40B4-BE49-F238E27FC236}">
                <a16:creationId xmlns:a16="http://schemas.microsoft.com/office/drawing/2014/main" xmlns="" id="{0992F393-7D29-4AA9-9807-28F2B5766926}"/>
              </a:ext>
            </a:extLst>
          </p:cNvPr>
          <p:cNvPicPr>
            <a:picLocks noChangeAspect="1"/>
          </p:cNvPicPr>
          <p:nvPr/>
        </p:nvPicPr>
        <p:blipFill rotWithShape="1">
          <a:blip r:embed="rId6"/>
          <a:srcRect l="11976" t="27042" r="11423" b="15014"/>
          <a:stretch/>
        </p:blipFill>
        <p:spPr>
          <a:xfrm>
            <a:off x="9202507" y="5005575"/>
            <a:ext cx="1564547" cy="1573331"/>
          </a:xfrm>
          <a:prstGeom prst="rect">
            <a:avLst/>
          </a:prstGeom>
        </p:spPr>
      </p:pic>
    </p:spTree>
    <p:extLst>
      <p:ext uri="{BB962C8B-B14F-4D97-AF65-F5344CB8AC3E}">
        <p14:creationId xmlns:p14="http://schemas.microsoft.com/office/powerpoint/2010/main" val="18421858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组合 31"/>
          <p:cNvGrpSpPr/>
          <p:nvPr/>
        </p:nvGrpSpPr>
        <p:grpSpPr>
          <a:xfrm>
            <a:off x="1212980" y="1063693"/>
            <a:ext cx="4776229" cy="4579259"/>
            <a:chOff x="1385458" y="991717"/>
            <a:chExt cx="4603751" cy="4389967"/>
          </a:xfrm>
        </p:grpSpPr>
        <p:sp>
          <p:nvSpPr>
            <p:cNvPr id="33" name="Freeform 52">
              <a:extLst>
                <a:ext uri="{FF2B5EF4-FFF2-40B4-BE49-F238E27FC236}">
                  <a16:creationId xmlns:a16="http://schemas.microsoft.com/office/drawing/2014/main" xmlns="" id="{BBB432FE-3DD4-42FD-B57B-52177EB6E467}"/>
                </a:ext>
              </a:extLst>
            </p:cNvPr>
            <p:cNvSpPr>
              <a:spLocks/>
            </p:cNvSpPr>
            <p:nvPr/>
          </p:nvSpPr>
          <p:spPr bwMode="auto">
            <a:xfrm>
              <a:off x="1385458" y="2090266"/>
              <a:ext cx="2194984" cy="2194984"/>
            </a:xfrm>
            <a:custGeom>
              <a:avLst/>
              <a:gdLst>
                <a:gd name="T0" fmla="*/ 1037 w 1037"/>
                <a:gd name="T1" fmla="*/ 519 h 1037"/>
                <a:gd name="T2" fmla="*/ 518 w 1037"/>
                <a:gd name="T3" fmla="*/ 1037 h 1037"/>
                <a:gd name="T4" fmla="*/ 0 w 1037"/>
                <a:gd name="T5" fmla="*/ 519 h 1037"/>
                <a:gd name="T6" fmla="*/ 518 w 1037"/>
                <a:gd name="T7" fmla="*/ 0 h 1037"/>
                <a:gd name="T8" fmla="*/ 1037 w 1037"/>
                <a:gd name="T9" fmla="*/ 519 h 1037"/>
              </a:gdLst>
              <a:ahLst/>
              <a:cxnLst>
                <a:cxn ang="0">
                  <a:pos x="T0" y="T1"/>
                </a:cxn>
                <a:cxn ang="0">
                  <a:pos x="T2" y="T3"/>
                </a:cxn>
                <a:cxn ang="0">
                  <a:pos x="T4" y="T5"/>
                </a:cxn>
                <a:cxn ang="0">
                  <a:pos x="T6" y="T7"/>
                </a:cxn>
                <a:cxn ang="0">
                  <a:pos x="T8" y="T9"/>
                </a:cxn>
              </a:cxnLst>
              <a:rect l="0" t="0" r="r" b="b"/>
              <a:pathLst>
                <a:path w="1037" h="1037">
                  <a:moveTo>
                    <a:pt x="1037" y="519"/>
                  </a:moveTo>
                  <a:lnTo>
                    <a:pt x="518" y="1037"/>
                  </a:lnTo>
                  <a:lnTo>
                    <a:pt x="0" y="519"/>
                  </a:lnTo>
                  <a:lnTo>
                    <a:pt x="518" y="0"/>
                  </a:lnTo>
                  <a:lnTo>
                    <a:pt x="1037" y="519"/>
                  </a:lnTo>
                  <a:close/>
                </a:path>
              </a:pathLst>
            </a:custGeom>
            <a:gradFill>
              <a:gsLst>
                <a:gs pos="100000">
                  <a:srgbClr val="345692"/>
                </a:gs>
                <a:gs pos="0">
                  <a:srgbClr val="17C0D4"/>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3200">
                <a:latin typeface="Arial"/>
                <a:ea typeface="微软雅黑"/>
                <a:sym typeface="Arial"/>
              </a:endParaRPr>
            </a:p>
          </p:txBody>
        </p:sp>
        <p:sp>
          <p:nvSpPr>
            <p:cNvPr id="34" name="Freeform 54">
              <a:extLst>
                <a:ext uri="{FF2B5EF4-FFF2-40B4-BE49-F238E27FC236}">
                  <a16:creationId xmlns:a16="http://schemas.microsoft.com/office/drawing/2014/main" xmlns="" id="{7100CCB8-E643-48AC-A590-D2F3A6C3BA8D}"/>
                </a:ext>
              </a:extLst>
            </p:cNvPr>
            <p:cNvSpPr>
              <a:spLocks/>
            </p:cNvSpPr>
            <p:nvPr/>
          </p:nvSpPr>
          <p:spPr bwMode="auto">
            <a:xfrm>
              <a:off x="2481891" y="991717"/>
              <a:ext cx="2194984" cy="2194984"/>
            </a:xfrm>
            <a:custGeom>
              <a:avLst/>
              <a:gdLst>
                <a:gd name="T0" fmla="*/ 1037 w 1037"/>
                <a:gd name="T1" fmla="*/ 519 h 1037"/>
                <a:gd name="T2" fmla="*/ 519 w 1037"/>
                <a:gd name="T3" fmla="*/ 1037 h 1037"/>
                <a:gd name="T4" fmla="*/ 0 w 1037"/>
                <a:gd name="T5" fmla="*/ 519 h 1037"/>
                <a:gd name="T6" fmla="*/ 519 w 1037"/>
                <a:gd name="T7" fmla="*/ 0 h 1037"/>
                <a:gd name="T8" fmla="*/ 1037 w 1037"/>
                <a:gd name="T9" fmla="*/ 519 h 1037"/>
              </a:gdLst>
              <a:ahLst/>
              <a:cxnLst>
                <a:cxn ang="0">
                  <a:pos x="T0" y="T1"/>
                </a:cxn>
                <a:cxn ang="0">
                  <a:pos x="T2" y="T3"/>
                </a:cxn>
                <a:cxn ang="0">
                  <a:pos x="T4" y="T5"/>
                </a:cxn>
                <a:cxn ang="0">
                  <a:pos x="T6" y="T7"/>
                </a:cxn>
                <a:cxn ang="0">
                  <a:pos x="T8" y="T9"/>
                </a:cxn>
              </a:cxnLst>
              <a:rect l="0" t="0" r="r" b="b"/>
              <a:pathLst>
                <a:path w="1037" h="1037">
                  <a:moveTo>
                    <a:pt x="1037" y="519"/>
                  </a:moveTo>
                  <a:lnTo>
                    <a:pt x="519" y="1037"/>
                  </a:lnTo>
                  <a:lnTo>
                    <a:pt x="0" y="519"/>
                  </a:lnTo>
                  <a:lnTo>
                    <a:pt x="519" y="0"/>
                  </a:lnTo>
                  <a:lnTo>
                    <a:pt x="1037" y="519"/>
                  </a:lnTo>
                  <a:close/>
                </a:path>
              </a:pathLst>
            </a:custGeom>
            <a:gradFill>
              <a:gsLst>
                <a:gs pos="0">
                  <a:srgbClr val="345692"/>
                </a:gs>
                <a:gs pos="100000">
                  <a:srgbClr val="17C0D4"/>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3200">
                <a:latin typeface="Arial"/>
                <a:ea typeface="微软雅黑"/>
                <a:sym typeface="Arial"/>
              </a:endParaRPr>
            </a:p>
          </p:txBody>
        </p:sp>
        <p:sp>
          <p:nvSpPr>
            <p:cNvPr id="35" name="Freeform 58">
              <a:extLst>
                <a:ext uri="{FF2B5EF4-FFF2-40B4-BE49-F238E27FC236}">
                  <a16:creationId xmlns:a16="http://schemas.microsoft.com/office/drawing/2014/main" xmlns="" id="{6F725922-1C40-4565-8C67-6F0B6D517D57}"/>
                </a:ext>
              </a:extLst>
            </p:cNvPr>
            <p:cNvSpPr>
              <a:spLocks/>
            </p:cNvSpPr>
            <p:nvPr/>
          </p:nvSpPr>
          <p:spPr bwMode="auto">
            <a:xfrm>
              <a:off x="2481891" y="3188817"/>
              <a:ext cx="2194984" cy="2192867"/>
            </a:xfrm>
            <a:custGeom>
              <a:avLst/>
              <a:gdLst>
                <a:gd name="T0" fmla="*/ 1037 w 1037"/>
                <a:gd name="T1" fmla="*/ 518 h 1036"/>
                <a:gd name="T2" fmla="*/ 519 w 1037"/>
                <a:gd name="T3" fmla="*/ 1036 h 1036"/>
                <a:gd name="T4" fmla="*/ 0 w 1037"/>
                <a:gd name="T5" fmla="*/ 518 h 1036"/>
                <a:gd name="T6" fmla="*/ 519 w 1037"/>
                <a:gd name="T7" fmla="*/ 0 h 1036"/>
                <a:gd name="T8" fmla="*/ 1037 w 1037"/>
                <a:gd name="T9" fmla="*/ 518 h 1036"/>
              </a:gdLst>
              <a:ahLst/>
              <a:cxnLst>
                <a:cxn ang="0">
                  <a:pos x="T0" y="T1"/>
                </a:cxn>
                <a:cxn ang="0">
                  <a:pos x="T2" y="T3"/>
                </a:cxn>
                <a:cxn ang="0">
                  <a:pos x="T4" y="T5"/>
                </a:cxn>
                <a:cxn ang="0">
                  <a:pos x="T6" y="T7"/>
                </a:cxn>
                <a:cxn ang="0">
                  <a:pos x="T8" y="T9"/>
                </a:cxn>
              </a:cxnLst>
              <a:rect l="0" t="0" r="r" b="b"/>
              <a:pathLst>
                <a:path w="1037" h="1036">
                  <a:moveTo>
                    <a:pt x="1037" y="518"/>
                  </a:moveTo>
                  <a:lnTo>
                    <a:pt x="519" y="1036"/>
                  </a:lnTo>
                  <a:lnTo>
                    <a:pt x="0" y="518"/>
                  </a:lnTo>
                  <a:lnTo>
                    <a:pt x="519" y="0"/>
                  </a:lnTo>
                  <a:lnTo>
                    <a:pt x="1037" y="518"/>
                  </a:lnTo>
                  <a:close/>
                </a:path>
              </a:pathLst>
            </a:custGeom>
            <a:gradFill>
              <a:gsLst>
                <a:gs pos="0">
                  <a:srgbClr val="345692"/>
                </a:gs>
                <a:gs pos="100000">
                  <a:srgbClr val="17C0D4"/>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3200">
                <a:latin typeface="Arial"/>
                <a:ea typeface="微软雅黑"/>
                <a:sym typeface="Arial"/>
              </a:endParaRPr>
            </a:p>
          </p:txBody>
        </p:sp>
        <p:sp>
          <p:nvSpPr>
            <p:cNvPr id="36" name="Freeform 74">
              <a:extLst>
                <a:ext uri="{FF2B5EF4-FFF2-40B4-BE49-F238E27FC236}">
                  <a16:creationId xmlns:a16="http://schemas.microsoft.com/office/drawing/2014/main" xmlns="" id="{F7FBA36E-0343-4A09-BF22-3F8D1D754960}"/>
                </a:ext>
              </a:extLst>
            </p:cNvPr>
            <p:cNvSpPr>
              <a:spLocks/>
            </p:cNvSpPr>
            <p:nvPr/>
          </p:nvSpPr>
          <p:spPr bwMode="auto">
            <a:xfrm>
              <a:off x="4615492" y="3296767"/>
              <a:ext cx="1373717" cy="1371600"/>
            </a:xfrm>
            <a:custGeom>
              <a:avLst/>
              <a:gdLst>
                <a:gd name="T0" fmla="*/ 649 w 649"/>
                <a:gd name="T1" fmla="*/ 324 h 648"/>
                <a:gd name="T2" fmla="*/ 325 w 649"/>
                <a:gd name="T3" fmla="*/ 648 h 648"/>
                <a:gd name="T4" fmla="*/ 0 w 649"/>
                <a:gd name="T5" fmla="*/ 324 h 648"/>
                <a:gd name="T6" fmla="*/ 325 w 649"/>
                <a:gd name="T7" fmla="*/ 0 h 648"/>
                <a:gd name="T8" fmla="*/ 649 w 649"/>
                <a:gd name="T9" fmla="*/ 324 h 648"/>
              </a:gdLst>
              <a:ahLst/>
              <a:cxnLst>
                <a:cxn ang="0">
                  <a:pos x="T0" y="T1"/>
                </a:cxn>
                <a:cxn ang="0">
                  <a:pos x="T2" y="T3"/>
                </a:cxn>
                <a:cxn ang="0">
                  <a:pos x="T4" y="T5"/>
                </a:cxn>
                <a:cxn ang="0">
                  <a:pos x="T6" y="T7"/>
                </a:cxn>
                <a:cxn ang="0">
                  <a:pos x="T8" y="T9"/>
                </a:cxn>
              </a:cxnLst>
              <a:rect l="0" t="0" r="r" b="b"/>
              <a:pathLst>
                <a:path w="649" h="648">
                  <a:moveTo>
                    <a:pt x="649" y="324"/>
                  </a:moveTo>
                  <a:lnTo>
                    <a:pt x="325" y="648"/>
                  </a:lnTo>
                  <a:lnTo>
                    <a:pt x="0" y="324"/>
                  </a:lnTo>
                  <a:lnTo>
                    <a:pt x="325" y="0"/>
                  </a:lnTo>
                  <a:lnTo>
                    <a:pt x="649" y="324"/>
                  </a:lnTo>
                  <a:close/>
                </a:path>
              </a:pathLst>
            </a:custGeom>
            <a:gradFill>
              <a:gsLst>
                <a:gs pos="100000">
                  <a:srgbClr val="345692"/>
                </a:gs>
                <a:gs pos="0">
                  <a:srgbClr val="17C0D4"/>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3200">
                <a:latin typeface="Arial"/>
                <a:ea typeface="微软雅黑"/>
                <a:sym typeface="Arial"/>
              </a:endParaRPr>
            </a:p>
          </p:txBody>
        </p:sp>
      </p:grpSp>
      <p:grpSp>
        <p:nvGrpSpPr>
          <p:cNvPr id="37" name="Group 10">
            <a:extLst>
              <a:ext uri="{FF2B5EF4-FFF2-40B4-BE49-F238E27FC236}">
                <a16:creationId xmlns:a16="http://schemas.microsoft.com/office/drawing/2014/main" xmlns="" id="{11AFA60D-BC01-4E85-8254-10D930226A9A}"/>
              </a:ext>
            </a:extLst>
          </p:cNvPr>
          <p:cNvGrpSpPr/>
          <p:nvPr/>
        </p:nvGrpSpPr>
        <p:grpSpPr>
          <a:xfrm>
            <a:off x="6352848" y="1007058"/>
            <a:ext cx="4388570" cy="707885"/>
            <a:chOff x="6792716" y="1464483"/>
            <a:chExt cx="4388570" cy="707886"/>
          </a:xfrm>
        </p:grpSpPr>
        <p:sp>
          <p:nvSpPr>
            <p:cNvPr id="38" name="TextBox 11">
              <a:extLst>
                <a:ext uri="{FF2B5EF4-FFF2-40B4-BE49-F238E27FC236}">
                  <a16:creationId xmlns:a16="http://schemas.microsoft.com/office/drawing/2014/main" xmlns="" id="{89F98185-469F-4552-8764-91B05EB8C61E}"/>
                </a:ext>
              </a:extLst>
            </p:cNvPr>
            <p:cNvSpPr txBox="1"/>
            <p:nvPr/>
          </p:nvSpPr>
          <p:spPr>
            <a:xfrm>
              <a:off x="6792716" y="1464483"/>
              <a:ext cx="655949" cy="707886"/>
            </a:xfrm>
            <a:prstGeom prst="rect">
              <a:avLst/>
            </a:prstGeom>
            <a:noFill/>
          </p:spPr>
          <p:txBody>
            <a:bodyPr wrap="none" anchor="ctr">
              <a:noAutofit/>
            </a:bodyPr>
            <a:lstStyle/>
            <a:p>
              <a:pPr algn="ctr"/>
              <a:r>
                <a:rPr lang="en-US" altLang="zh-CN" sz="4400" dirty="0">
                  <a:gradFill>
                    <a:gsLst>
                      <a:gs pos="0">
                        <a:srgbClr val="17C0D4"/>
                      </a:gs>
                      <a:gs pos="100000">
                        <a:srgbClr val="345692"/>
                      </a:gs>
                    </a:gsLst>
                    <a:lin ang="10800000" scaled="0"/>
                  </a:gradFill>
                  <a:latin typeface="Arial"/>
                  <a:ea typeface="微软雅黑"/>
                  <a:sym typeface="Arial"/>
                </a:rPr>
                <a:t>01</a:t>
              </a:r>
            </a:p>
          </p:txBody>
        </p:sp>
        <p:grpSp>
          <p:nvGrpSpPr>
            <p:cNvPr id="39" name="Group 12">
              <a:extLst>
                <a:ext uri="{FF2B5EF4-FFF2-40B4-BE49-F238E27FC236}">
                  <a16:creationId xmlns:a16="http://schemas.microsoft.com/office/drawing/2014/main" xmlns="" id="{0DF272F2-A8AC-4F2F-B7E8-F5A627FD13C0}"/>
                </a:ext>
              </a:extLst>
            </p:cNvPr>
            <p:cNvGrpSpPr/>
            <p:nvPr/>
          </p:nvGrpSpPr>
          <p:grpSpPr>
            <a:xfrm>
              <a:off x="7218712" y="1592796"/>
              <a:ext cx="3962574" cy="563232"/>
              <a:chOff x="3943834" y="704409"/>
              <a:chExt cx="3962574" cy="563232"/>
            </a:xfrm>
          </p:grpSpPr>
          <p:sp>
            <p:nvSpPr>
              <p:cNvPr id="40" name="TextBox 13">
                <a:extLst>
                  <a:ext uri="{FF2B5EF4-FFF2-40B4-BE49-F238E27FC236}">
                    <a16:creationId xmlns:a16="http://schemas.microsoft.com/office/drawing/2014/main" xmlns="" id="{7915CBCE-BEAE-4D0D-BDD9-9DB6FD0E05D3}"/>
                  </a:ext>
                </a:extLst>
              </p:cNvPr>
              <p:cNvSpPr txBox="1"/>
              <p:nvPr/>
            </p:nvSpPr>
            <p:spPr>
              <a:xfrm>
                <a:off x="3943834" y="704409"/>
                <a:ext cx="3962574" cy="242864"/>
              </a:xfrm>
              <a:prstGeom prst="rect">
                <a:avLst/>
              </a:prstGeom>
              <a:noFill/>
            </p:spPr>
            <p:txBody>
              <a:bodyPr wrap="none" lIns="480000" tIns="0" rIns="0" bIns="0" anchor="b" anchorCtr="0">
                <a:noAutofit/>
              </a:bodyPr>
              <a:lstStyle/>
              <a:p>
                <a:r>
                  <a:rPr lang="en-GB" altLang="zh-CN" sz="2000" b="1" dirty="0">
                    <a:gradFill>
                      <a:gsLst>
                        <a:gs pos="0">
                          <a:srgbClr val="17C0D4"/>
                        </a:gs>
                        <a:gs pos="100000">
                          <a:srgbClr val="345692"/>
                        </a:gs>
                      </a:gsLst>
                      <a:lin ang="10800000" scaled="0"/>
                    </a:gradFill>
                    <a:latin typeface="Arial"/>
                    <a:ea typeface="微软雅黑"/>
                    <a:cs typeface="Microsoft YaHei" charset="-122"/>
                    <a:sym typeface="Arial"/>
                  </a:rPr>
                  <a:t>D</a:t>
                </a:r>
                <a:r>
                  <a:rPr lang="en-US" altLang="zh-CN" sz="2000" b="1" dirty="0" err="1">
                    <a:gradFill>
                      <a:gsLst>
                        <a:gs pos="0">
                          <a:srgbClr val="17C0D4"/>
                        </a:gs>
                        <a:gs pos="100000">
                          <a:srgbClr val="345692"/>
                        </a:gs>
                      </a:gsLst>
                      <a:lin ang="10800000" scaled="0"/>
                    </a:gradFill>
                    <a:latin typeface="Arial"/>
                    <a:ea typeface="微软雅黑"/>
                    <a:cs typeface="Microsoft YaHei" charset="-122"/>
                    <a:sym typeface="Arial"/>
                  </a:rPr>
                  <a:t>omain</a:t>
                </a:r>
                <a:r>
                  <a:rPr lang="en-US" altLang="zh-CN" sz="2000" b="1" dirty="0">
                    <a:gradFill>
                      <a:gsLst>
                        <a:gs pos="0">
                          <a:srgbClr val="17C0D4"/>
                        </a:gs>
                        <a:gs pos="100000">
                          <a:srgbClr val="345692"/>
                        </a:gs>
                      </a:gsLst>
                      <a:lin ang="10800000" scaled="0"/>
                    </a:gradFill>
                    <a:latin typeface="Arial"/>
                    <a:ea typeface="微软雅黑"/>
                    <a:cs typeface="Microsoft YaHei" charset="-122"/>
                    <a:sym typeface="Arial"/>
                  </a:rPr>
                  <a:t> Fronting 101</a:t>
                </a:r>
                <a:endParaRPr lang="zh-CN" altLang="en-US" sz="2000" b="1" dirty="0">
                  <a:gradFill>
                    <a:gsLst>
                      <a:gs pos="0">
                        <a:srgbClr val="17C0D4"/>
                      </a:gs>
                      <a:gs pos="100000">
                        <a:srgbClr val="345692"/>
                      </a:gs>
                    </a:gsLst>
                    <a:lin ang="10800000" scaled="0"/>
                  </a:gradFill>
                  <a:latin typeface="Arial"/>
                  <a:ea typeface="微软雅黑"/>
                  <a:cs typeface="Microsoft YaHei" charset="-122"/>
                  <a:sym typeface="Arial"/>
                </a:endParaRPr>
              </a:p>
            </p:txBody>
          </p:sp>
          <p:sp>
            <p:nvSpPr>
              <p:cNvPr id="41" name="TextBox 14">
                <a:extLst>
                  <a:ext uri="{FF2B5EF4-FFF2-40B4-BE49-F238E27FC236}">
                    <a16:creationId xmlns:a16="http://schemas.microsoft.com/office/drawing/2014/main" xmlns="" id="{F3B082F5-6EA2-4D68-884D-89C5A8E47BE2}"/>
                  </a:ext>
                </a:extLst>
              </p:cNvPr>
              <p:cNvSpPr txBox="1">
                <a:spLocks/>
              </p:cNvSpPr>
              <p:nvPr/>
            </p:nvSpPr>
            <p:spPr>
              <a:xfrm>
                <a:off x="3943834" y="947273"/>
                <a:ext cx="3962574" cy="320368"/>
              </a:xfrm>
              <a:prstGeom prst="rect">
                <a:avLst/>
              </a:prstGeom>
            </p:spPr>
            <p:txBody>
              <a:bodyPr vert="horz" wrap="square" lIns="480000" tIns="0" rIns="0" bIns="0" anchor="ctr" anchorCtr="0">
                <a:normAutofit/>
              </a:bodyPr>
              <a:lstStyle/>
              <a:p>
                <a:pPr algn="l">
                  <a:lnSpc>
                    <a:spcPct val="120000"/>
                  </a:lnSpc>
                </a:pPr>
                <a:r>
                  <a:rPr lang="zh-CN" altLang="en-US" sz="1400" dirty="0">
                    <a:gradFill>
                      <a:gsLst>
                        <a:gs pos="0">
                          <a:srgbClr val="17C0D4"/>
                        </a:gs>
                        <a:gs pos="100000">
                          <a:srgbClr val="345692"/>
                        </a:gs>
                      </a:gsLst>
                      <a:lin ang="10800000" scaled="0"/>
                    </a:gradFill>
                    <a:latin typeface="Arial"/>
                    <a:ea typeface="微软雅黑"/>
                    <a:sym typeface="Arial"/>
                  </a:rPr>
                  <a:t>什么是</a:t>
                </a:r>
                <a:r>
                  <a:rPr lang="en-GB" altLang="zh-CN" sz="1400" dirty="0">
                    <a:gradFill>
                      <a:gsLst>
                        <a:gs pos="0">
                          <a:srgbClr val="17C0D4"/>
                        </a:gs>
                        <a:gs pos="100000">
                          <a:srgbClr val="345692"/>
                        </a:gs>
                      </a:gsLst>
                      <a:lin ang="10800000" scaled="0"/>
                    </a:gradFill>
                    <a:latin typeface="Arial"/>
                    <a:ea typeface="微软雅黑"/>
                    <a:sym typeface="Arial"/>
                  </a:rPr>
                  <a:t> domain fronting?</a:t>
                </a:r>
                <a:endParaRPr lang="zh-CN" altLang="en-US" sz="1400" dirty="0">
                  <a:gradFill>
                    <a:gsLst>
                      <a:gs pos="0">
                        <a:srgbClr val="17C0D4"/>
                      </a:gs>
                      <a:gs pos="100000">
                        <a:srgbClr val="345692"/>
                      </a:gs>
                    </a:gsLst>
                    <a:lin ang="10800000" scaled="0"/>
                  </a:gradFill>
                  <a:latin typeface="Arial"/>
                  <a:ea typeface="微软雅黑"/>
                  <a:sym typeface="Arial"/>
                </a:endParaRPr>
              </a:p>
            </p:txBody>
          </p:sp>
        </p:grpSp>
      </p:grpSp>
      <p:grpSp>
        <p:nvGrpSpPr>
          <p:cNvPr id="42" name="Group 15">
            <a:extLst>
              <a:ext uri="{FF2B5EF4-FFF2-40B4-BE49-F238E27FC236}">
                <a16:creationId xmlns:a16="http://schemas.microsoft.com/office/drawing/2014/main" xmlns="" id="{2291E895-F83C-41D8-BBF4-7CBEE5762886}"/>
              </a:ext>
            </a:extLst>
          </p:cNvPr>
          <p:cNvGrpSpPr/>
          <p:nvPr/>
        </p:nvGrpSpPr>
        <p:grpSpPr>
          <a:xfrm>
            <a:off x="6324855" y="1791501"/>
            <a:ext cx="5350370" cy="1409792"/>
            <a:chOff x="6733465" y="2582873"/>
            <a:chExt cx="5350370" cy="558679"/>
          </a:xfrm>
        </p:grpSpPr>
        <p:sp>
          <p:nvSpPr>
            <p:cNvPr id="43" name="TextBox 16">
              <a:extLst>
                <a:ext uri="{FF2B5EF4-FFF2-40B4-BE49-F238E27FC236}">
                  <a16:creationId xmlns:a16="http://schemas.microsoft.com/office/drawing/2014/main" xmlns="" id="{F82CF11D-DAE8-42E5-925B-D707BB9B75F2}"/>
                </a:ext>
              </a:extLst>
            </p:cNvPr>
            <p:cNvSpPr txBox="1"/>
            <p:nvPr/>
          </p:nvSpPr>
          <p:spPr>
            <a:xfrm>
              <a:off x="6733465" y="2582873"/>
              <a:ext cx="718466" cy="458237"/>
            </a:xfrm>
            <a:prstGeom prst="rect">
              <a:avLst/>
            </a:prstGeom>
            <a:noFill/>
          </p:spPr>
          <p:txBody>
            <a:bodyPr wrap="none" anchor="ctr">
              <a:normAutofit/>
            </a:bodyPr>
            <a:lstStyle/>
            <a:p>
              <a:pPr algn="ctr"/>
              <a:r>
                <a:rPr lang="en-US" altLang="zh-CN" sz="4400" dirty="0">
                  <a:gradFill>
                    <a:gsLst>
                      <a:gs pos="0">
                        <a:srgbClr val="17C0D4"/>
                      </a:gs>
                      <a:gs pos="100000">
                        <a:srgbClr val="345692"/>
                      </a:gs>
                    </a:gsLst>
                    <a:lin ang="10800000" scaled="0"/>
                  </a:gradFill>
                  <a:latin typeface="Arial"/>
                  <a:ea typeface="微软雅黑"/>
                  <a:sym typeface="Arial"/>
                </a:rPr>
                <a:t>02</a:t>
              </a:r>
            </a:p>
          </p:txBody>
        </p:sp>
        <p:grpSp>
          <p:nvGrpSpPr>
            <p:cNvPr id="44" name="Group 17">
              <a:extLst>
                <a:ext uri="{FF2B5EF4-FFF2-40B4-BE49-F238E27FC236}">
                  <a16:creationId xmlns:a16="http://schemas.microsoft.com/office/drawing/2014/main" xmlns="" id="{EA0E4FE1-7F49-4F21-8D7F-D951311EF939}"/>
                </a:ext>
              </a:extLst>
            </p:cNvPr>
            <p:cNvGrpSpPr/>
            <p:nvPr/>
          </p:nvGrpSpPr>
          <p:grpSpPr>
            <a:xfrm>
              <a:off x="7218711" y="2599731"/>
              <a:ext cx="4865124" cy="541821"/>
              <a:chOff x="3943833" y="704409"/>
              <a:chExt cx="4865124" cy="541821"/>
            </a:xfrm>
          </p:grpSpPr>
          <p:sp>
            <p:nvSpPr>
              <p:cNvPr id="45" name="TextBox 18">
                <a:extLst>
                  <a:ext uri="{FF2B5EF4-FFF2-40B4-BE49-F238E27FC236}">
                    <a16:creationId xmlns:a16="http://schemas.microsoft.com/office/drawing/2014/main" xmlns="" id="{47AC5478-975B-48F4-B6C6-5D4C53D7347D}"/>
                  </a:ext>
                </a:extLst>
              </p:cNvPr>
              <p:cNvSpPr txBox="1"/>
              <p:nvPr/>
            </p:nvSpPr>
            <p:spPr>
              <a:xfrm>
                <a:off x="3943834" y="704409"/>
                <a:ext cx="3962574" cy="242864"/>
              </a:xfrm>
              <a:prstGeom prst="rect">
                <a:avLst/>
              </a:prstGeom>
              <a:noFill/>
            </p:spPr>
            <p:txBody>
              <a:bodyPr wrap="none" lIns="480000" tIns="0" rIns="0" bIns="0" anchor="b" anchorCtr="0">
                <a:normAutofit/>
              </a:bodyPr>
              <a:lstStyle/>
              <a:p>
                <a:r>
                  <a:rPr lang="en-US" altLang="zh-CN" sz="2000" b="1" dirty="0" err="1">
                    <a:gradFill>
                      <a:gsLst>
                        <a:gs pos="0">
                          <a:srgbClr val="17C0D4"/>
                        </a:gs>
                        <a:gs pos="100000">
                          <a:srgbClr val="345692"/>
                        </a:gs>
                      </a:gsLst>
                      <a:lin ang="10800000" scaled="0"/>
                    </a:gradFill>
                    <a:latin typeface="Arial"/>
                    <a:ea typeface="微软雅黑"/>
                    <a:cs typeface="Microsoft YaHei" charset="-122"/>
                    <a:sym typeface="Arial"/>
                  </a:rPr>
                  <a:t>Cloudjacking</a:t>
                </a:r>
                <a:r>
                  <a:rPr lang="en-US" altLang="zh-CN" sz="2000" b="1" dirty="0">
                    <a:gradFill>
                      <a:gsLst>
                        <a:gs pos="0">
                          <a:srgbClr val="17C0D4"/>
                        </a:gs>
                        <a:gs pos="100000">
                          <a:srgbClr val="345692"/>
                        </a:gs>
                      </a:gsLst>
                      <a:lin ang="10800000" scaled="0"/>
                    </a:gradFill>
                    <a:latin typeface="Arial"/>
                    <a:ea typeface="微软雅黑"/>
                    <a:cs typeface="Microsoft YaHei" charset="-122"/>
                    <a:sym typeface="Arial"/>
                  </a:rPr>
                  <a:t> – CDN</a:t>
                </a:r>
                <a:endParaRPr lang="zh-CN" altLang="en-US" sz="2000" b="1" dirty="0">
                  <a:gradFill>
                    <a:gsLst>
                      <a:gs pos="0">
                        <a:srgbClr val="17C0D4"/>
                      </a:gs>
                      <a:gs pos="100000">
                        <a:srgbClr val="345692"/>
                      </a:gs>
                    </a:gsLst>
                    <a:lin ang="10800000" scaled="0"/>
                  </a:gradFill>
                  <a:latin typeface="Arial"/>
                  <a:ea typeface="微软雅黑"/>
                  <a:cs typeface="Microsoft YaHei" charset="-122"/>
                  <a:sym typeface="Arial"/>
                </a:endParaRPr>
              </a:p>
            </p:txBody>
          </p:sp>
          <p:sp>
            <p:nvSpPr>
              <p:cNvPr id="46" name="TextBox 19">
                <a:extLst>
                  <a:ext uri="{FF2B5EF4-FFF2-40B4-BE49-F238E27FC236}">
                    <a16:creationId xmlns:a16="http://schemas.microsoft.com/office/drawing/2014/main" xmlns="" id="{C2B49851-D473-4837-9F40-A0C7D02258D1}"/>
                  </a:ext>
                </a:extLst>
              </p:cNvPr>
              <p:cNvSpPr txBox="1">
                <a:spLocks/>
              </p:cNvSpPr>
              <p:nvPr/>
            </p:nvSpPr>
            <p:spPr>
              <a:xfrm>
                <a:off x="3943833" y="925862"/>
                <a:ext cx="4865124" cy="320368"/>
              </a:xfrm>
              <a:prstGeom prst="rect">
                <a:avLst/>
              </a:prstGeom>
            </p:spPr>
            <p:txBody>
              <a:bodyPr vert="horz" wrap="square" lIns="480000" tIns="0" rIns="0" bIns="0" anchor="ctr" anchorCtr="0">
                <a:noAutofit/>
              </a:bodyPr>
              <a:lstStyle/>
              <a:p>
                <a:pPr algn="l">
                  <a:lnSpc>
                    <a:spcPct val="120000"/>
                  </a:lnSpc>
                </a:pPr>
                <a:r>
                  <a:rPr lang="zh-CN" altLang="en-US" sz="1400" dirty="0">
                    <a:gradFill>
                      <a:gsLst>
                        <a:gs pos="0">
                          <a:srgbClr val="17C0D4"/>
                        </a:gs>
                        <a:gs pos="100000">
                          <a:srgbClr val="345692"/>
                        </a:gs>
                      </a:gsLst>
                      <a:lin ang="10800000" scaled="0"/>
                    </a:gradFill>
                    <a:latin typeface="Arial"/>
                    <a:ea typeface="微软雅黑"/>
                    <a:sym typeface="Arial"/>
                  </a:rPr>
                  <a:t>介绍 </a:t>
                </a:r>
                <a:r>
                  <a:rPr lang="en-GB" altLang="zh-CN" sz="1400" dirty="0" err="1">
                    <a:gradFill>
                      <a:gsLst>
                        <a:gs pos="0">
                          <a:srgbClr val="17C0D4"/>
                        </a:gs>
                        <a:gs pos="100000">
                          <a:srgbClr val="345692"/>
                        </a:gs>
                      </a:gsLst>
                      <a:lin ang="10800000" scaled="0"/>
                    </a:gradFill>
                    <a:latin typeface="Arial"/>
                    <a:ea typeface="微软雅黑"/>
                    <a:sym typeface="Arial"/>
                  </a:rPr>
                  <a:t>Cloudjacking</a:t>
                </a:r>
                <a:r>
                  <a:rPr lang="en-GB" altLang="zh-CN" sz="1400" dirty="0">
                    <a:gradFill>
                      <a:gsLst>
                        <a:gs pos="0">
                          <a:srgbClr val="17C0D4"/>
                        </a:gs>
                        <a:gs pos="100000">
                          <a:srgbClr val="345692"/>
                        </a:gs>
                      </a:gsLst>
                      <a:lin ang="10800000" scaled="0"/>
                    </a:gradFill>
                    <a:latin typeface="Arial"/>
                    <a:ea typeface="微软雅黑"/>
                    <a:sym typeface="Arial"/>
                  </a:rPr>
                  <a:t> – </a:t>
                </a:r>
              </a:p>
              <a:p>
                <a:pPr algn="l">
                  <a:lnSpc>
                    <a:spcPct val="120000"/>
                  </a:lnSpc>
                </a:pPr>
                <a:r>
                  <a:rPr lang="en-GB" altLang="zh-CN" sz="1400" dirty="0">
                    <a:gradFill>
                      <a:gsLst>
                        <a:gs pos="0">
                          <a:srgbClr val="17C0D4"/>
                        </a:gs>
                        <a:gs pos="100000">
                          <a:srgbClr val="345692"/>
                        </a:gs>
                      </a:gsLst>
                      <a:lin ang="10800000" scaled="0"/>
                    </a:gradFill>
                    <a:latin typeface="Arial"/>
                    <a:ea typeface="微软雅黑"/>
                    <a:sym typeface="Arial"/>
                  </a:rPr>
                  <a:t>Domain Hijacking Content Delivery Network customers</a:t>
                </a:r>
              </a:p>
              <a:p>
                <a:pPr algn="l">
                  <a:lnSpc>
                    <a:spcPct val="120000"/>
                  </a:lnSpc>
                </a:pPr>
                <a:r>
                  <a:rPr lang="zh-CN" altLang="en-US" sz="1400" dirty="0">
                    <a:gradFill>
                      <a:gsLst>
                        <a:gs pos="0">
                          <a:srgbClr val="17C0D4"/>
                        </a:gs>
                        <a:gs pos="100000">
                          <a:srgbClr val="345692"/>
                        </a:gs>
                      </a:gsLst>
                      <a:lin ang="10800000" scaled="0"/>
                    </a:gradFill>
                    <a:latin typeface="Arial"/>
                    <a:ea typeface="微软雅黑"/>
                    <a:sym typeface="Arial"/>
                  </a:rPr>
                  <a:t>域名劫持内容分发网络客户</a:t>
                </a:r>
              </a:p>
            </p:txBody>
          </p:sp>
        </p:grpSp>
      </p:grpSp>
      <p:grpSp>
        <p:nvGrpSpPr>
          <p:cNvPr id="47" name="Group 20">
            <a:extLst>
              <a:ext uri="{FF2B5EF4-FFF2-40B4-BE49-F238E27FC236}">
                <a16:creationId xmlns:a16="http://schemas.microsoft.com/office/drawing/2014/main" xmlns="" id="{C8735637-61A2-4F64-B785-74684ED6FA7B}"/>
              </a:ext>
            </a:extLst>
          </p:cNvPr>
          <p:cNvGrpSpPr/>
          <p:nvPr/>
        </p:nvGrpSpPr>
        <p:grpSpPr>
          <a:xfrm>
            <a:off x="6324855" y="3129487"/>
            <a:ext cx="5167489" cy="1324895"/>
            <a:chOff x="6726251" y="3484289"/>
            <a:chExt cx="5167489" cy="672943"/>
          </a:xfrm>
        </p:grpSpPr>
        <p:sp>
          <p:nvSpPr>
            <p:cNvPr id="48" name="TextBox 21">
              <a:extLst>
                <a:ext uri="{FF2B5EF4-FFF2-40B4-BE49-F238E27FC236}">
                  <a16:creationId xmlns:a16="http://schemas.microsoft.com/office/drawing/2014/main" xmlns="" id="{C9872892-9654-4C02-B261-CD3B7756CD01}"/>
                </a:ext>
              </a:extLst>
            </p:cNvPr>
            <p:cNvSpPr txBox="1"/>
            <p:nvPr/>
          </p:nvSpPr>
          <p:spPr>
            <a:xfrm>
              <a:off x="6726251" y="3484289"/>
              <a:ext cx="732893" cy="587326"/>
            </a:xfrm>
            <a:prstGeom prst="rect">
              <a:avLst/>
            </a:prstGeom>
            <a:noFill/>
          </p:spPr>
          <p:txBody>
            <a:bodyPr wrap="none" anchor="ctr">
              <a:normAutofit/>
            </a:bodyPr>
            <a:lstStyle/>
            <a:p>
              <a:pPr algn="ctr"/>
              <a:r>
                <a:rPr lang="en-US" altLang="zh-CN" sz="4400" dirty="0">
                  <a:gradFill>
                    <a:gsLst>
                      <a:gs pos="0">
                        <a:srgbClr val="17C0D4"/>
                      </a:gs>
                      <a:gs pos="100000">
                        <a:srgbClr val="345692"/>
                      </a:gs>
                    </a:gsLst>
                    <a:lin ang="10800000" scaled="0"/>
                  </a:gradFill>
                  <a:latin typeface="Arial"/>
                  <a:ea typeface="微软雅黑"/>
                  <a:sym typeface="Arial"/>
                </a:rPr>
                <a:t>03</a:t>
              </a:r>
            </a:p>
          </p:txBody>
        </p:sp>
        <p:grpSp>
          <p:nvGrpSpPr>
            <p:cNvPr id="49" name="Group 22">
              <a:extLst>
                <a:ext uri="{FF2B5EF4-FFF2-40B4-BE49-F238E27FC236}">
                  <a16:creationId xmlns:a16="http://schemas.microsoft.com/office/drawing/2014/main" xmlns="" id="{C138D52D-0772-41C1-B03D-72DBF7775C75}"/>
                </a:ext>
              </a:extLst>
            </p:cNvPr>
            <p:cNvGrpSpPr/>
            <p:nvPr/>
          </p:nvGrpSpPr>
          <p:grpSpPr>
            <a:xfrm>
              <a:off x="7180240" y="3578645"/>
              <a:ext cx="4713500" cy="578587"/>
              <a:chOff x="3905362" y="676388"/>
              <a:chExt cx="4713500" cy="578587"/>
            </a:xfrm>
          </p:grpSpPr>
          <p:sp>
            <p:nvSpPr>
              <p:cNvPr id="50" name="TextBox 23">
                <a:extLst>
                  <a:ext uri="{FF2B5EF4-FFF2-40B4-BE49-F238E27FC236}">
                    <a16:creationId xmlns:a16="http://schemas.microsoft.com/office/drawing/2014/main" xmlns="" id="{BFF4B94E-04C2-48C8-A0D2-20094B61EA7C}"/>
                  </a:ext>
                </a:extLst>
              </p:cNvPr>
              <p:cNvSpPr txBox="1"/>
              <p:nvPr/>
            </p:nvSpPr>
            <p:spPr>
              <a:xfrm>
                <a:off x="3905362" y="676388"/>
                <a:ext cx="3962574" cy="242864"/>
              </a:xfrm>
              <a:prstGeom prst="rect">
                <a:avLst/>
              </a:prstGeom>
              <a:noFill/>
            </p:spPr>
            <p:txBody>
              <a:bodyPr wrap="none" lIns="480000" tIns="0" rIns="0" bIns="0" anchor="b" anchorCtr="0">
                <a:normAutofit/>
              </a:bodyPr>
              <a:lstStyle/>
              <a:p>
                <a:r>
                  <a:rPr lang="en-US" altLang="zh-CN" sz="2000" b="1" dirty="0" err="1">
                    <a:gradFill>
                      <a:gsLst>
                        <a:gs pos="0">
                          <a:srgbClr val="17C0D4"/>
                        </a:gs>
                        <a:gs pos="100000">
                          <a:srgbClr val="345692"/>
                        </a:gs>
                      </a:gsLst>
                      <a:lin ang="10800000" scaled="0"/>
                    </a:gradFill>
                    <a:latin typeface="Arial"/>
                    <a:ea typeface="微软雅黑"/>
                    <a:cs typeface="Microsoft YaHei" charset="-122"/>
                    <a:sym typeface="Arial"/>
                  </a:rPr>
                  <a:t>Cloudjacking</a:t>
                </a:r>
                <a:r>
                  <a:rPr lang="en-US" altLang="zh-CN" sz="2000" b="1" dirty="0">
                    <a:gradFill>
                      <a:gsLst>
                        <a:gs pos="0">
                          <a:srgbClr val="17C0D4"/>
                        </a:gs>
                        <a:gs pos="100000">
                          <a:srgbClr val="345692"/>
                        </a:gs>
                      </a:gsLst>
                      <a:lin ang="10800000" scaled="0"/>
                    </a:gradFill>
                    <a:latin typeface="Arial"/>
                    <a:ea typeface="微软雅黑"/>
                    <a:cs typeface="Microsoft YaHei" charset="-122"/>
                    <a:sym typeface="Arial"/>
                  </a:rPr>
                  <a:t> - Storage</a:t>
                </a:r>
                <a:endParaRPr lang="zh-CN" altLang="en-US" sz="2000" b="1" dirty="0">
                  <a:gradFill>
                    <a:gsLst>
                      <a:gs pos="0">
                        <a:srgbClr val="17C0D4"/>
                      </a:gs>
                      <a:gs pos="100000">
                        <a:srgbClr val="345692"/>
                      </a:gs>
                    </a:gsLst>
                    <a:lin ang="10800000" scaled="0"/>
                  </a:gradFill>
                  <a:latin typeface="Arial"/>
                  <a:ea typeface="微软雅黑"/>
                  <a:cs typeface="Microsoft YaHei" charset="-122"/>
                  <a:sym typeface="Arial"/>
                </a:endParaRPr>
              </a:p>
            </p:txBody>
          </p:sp>
          <p:sp>
            <p:nvSpPr>
              <p:cNvPr id="51" name="TextBox 24">
                <a:extLst>
                  <a:ext uri="{FF2B5EF4-FFF2-40B4-BE49-F238E27FC236}">
                    <a16:creationId xmlns:a16="http://schemas.microsoft.com/office/drawing/2014/main" xmlns="" id="{213C2561-3CCC-427A-9299-67E9A6557A3F}"/>
                  </a:ext>
                </a:extLst>
              </p:cNvPr>
              <p:cNvSpPr txBox="1">
                <a:spLocks/>
              </p:cNvSpPr>
              <p:nvPr/>
            </p:nvSpPr>
            <p:spPr>
              <a:xfrm>
                <a:off x="3943833" y="934607"/>
                <a:ext cx="4675029" cy="320368"/>
              </a:xfrm>
              <a:prstGeom prst="rect">
                <a:avLst/>
              </a:prstGeom>
            </p:spPr>
            <p:txBody>
              <a:bodyPr vert="horz" wrap="square" lIns="480000" tIns="0" rIns="0" bIns="0" anchor="ctr" anchorCtr="0">
                <a:noAutofit/>
              </a:bodyPr>
              <a:lstStyle/>
              <a:p>
                <a:pPr algn="l">
                  <a:lnSpc>
                    <a:spcPct val="120000"/>
                  </a:lnSpc>
                </a:pPr>
                <a:r>
                  <a:rPr lang="zh-CN" altLang="en-US" sz="1400" dirty="0">
                    <a:gradFill>
                      <a:gsLst>
                        <a:gs pos="0">
                          <a:srgbClr val="17C0D4"/>
                        </a:gs>
                        <a:gs pos="100000">
                          <a:srgbClr val="345692"/>
                        </a:gs>
                      </a:gsLst>
                      <a:lin ang="10800000" scaled="0"/>
                    </a:gradFill>
                    <a:latin typeface="Arial"/>
                    <a:ea typeface="微软雅黑"/>
                    <a:sym typeface="Arial"/>
                  </a:rPr>
                  <a:t>介绍</a:t>
                </a:r>
                <a:r>
                  <a:rPr lang="en-GB" altLang="zh-CN" sz="1400" dirty="0">
                    <a:gradFill>
                      <a:gsLst>
                        <a:gs pos="0">
                          <a:srgbClr val="17C0D4"/>
                        </a:gs>
                        <a:gs pos="100000">
                          <a:srgbClr val="345692"/>
                        </a:gs>
                      </a:gsLst>
                      <a:lin ang="10800000" scaled="0"/>
                    </a:gradFill>
                    <a:latin typeface="Arial"/>
                    <a:ea typeface="微软雅黑"/>
                    <a:sym typeface="Arial"/>
                  </a:rPr>
                  <a:t> </a:t>
                </a:r>
                <a:r>
                  <a:rPr lang="en-GB" altLang="zh-CN" sz="1400" dirty="0" err="1">
                    <a:gradFill>
                      <a:gsLst>
                        <a:gs pos="0">
                          <a:srgbClr val="17C0D4"/>
                        </a:gs>
                        <a:gs pos="100000">
                          <a:srgbClr val="345692"/>
                        </a:gs>
                      </a:gsLst>
                      <a:lin ang="10800000" scaled="0"/>
                    </a:gradFill>
                    <a:latin typeface="Arial"/>
                    <a:ea typeface="微软雅黑"/>
                    <a:sym typeface="Arial"/>
                  </a:rPr>
                  <a:t>Cloudjacking</a:t>
                </a:r>
                <a:r>
                  <a:rPr lang="en-GB" altLang="zh-CN" sz="1400" dirty="0">
                    <a:gradFill>
                      <a:gsLst>
                        <a:gs pos="0">
                          <a:srgbClr val="17C0D4"/>
                        </a:gs>
                        <a:gs pos="100000">
                          <a:srgbClr val="345692"/>
                        </a:gs>
                      </a:gsLst>
                      <a:lin ang="10800000" scaled="0"/>
                    </a:gradFill>
                    <a:latin typeface="Arial"/>
                    <a:ea typeface="微软雅黑"/>
                    <a:sym typeface="Arial"/>
                  </a:rPr>
                  <a:t> – </a:t>
                </a:r>
              </a:p>
              <a:p>
                <a:pPr algn="l">
                  <a:lnSpc>
                    <a:spcPct val="120000"/>
                  </a:lnSpc>
                </a:pPr>
                <a:r>
                  <a:rPr lang="en-GB" altLang="zh-CN" sz="1400" dirty="0">
                    <a:gradFill>
                      <a:gsLst>
                        <a:gs pos="0">
                          <a:srgbClr val="17C0D4"/>
                        </a:gs>
                        <a:gs pos="100000">
                          <a:srgbClr val="345692"/>
                        </a:gs>
                      </a:gsLst>
                      <a:lin ang="10800000" scaled="0"/>
                    </a:gradFill>
                    <a:latin typeface="Arial"/>
                    <a:ea typeface="微软雅黑"/>
                    <a:sym typeface="Arial"/>
                  </a:rPr>
                  <a:t>Domain Hijacking Cloud Storage Provider customers</a:t>
                </a:r>
              </a:p>
              <a:p>
                <a:pPr algn="l">
                  <a:lnSpc>
                    <a:spcPct val="120000"/>
                  </a:lnSpc>
                </a:pPr>
                <a:r>
                  <a:rPr lang="zh-CN" altLang="en-US" sz="1400" dirty="0">
                    <a:gradFill>
                      <a:gsLst>
                        <a:gs pos="0">
                          <a:srgbClr val="17C0D4"/>
                        </a:gs>
                        <a:gs pos="100000">
                          <a:srgbClr val="345692"/>
                        </a:gs>
                      </a:gsLst>
                      <a:lin ang="10800000" scaled="0"/>
                    </a:gradFill>
                    <a:latin typeface="Arial"/>
                    <a:ea typeface="微软雅黑"/>
                    <a:sym typeface="Arial"/>
                  </a:rPr>
                  <a:t>域名劫持云存储提供商客户</a:t>
                </a:r>
              </a:p>
            </p:txBody>
          </p:sp>
        </p:grpSp>
      </p:grpSp>
      <p:grpSp>
        <p:nvGrpSpPr>
          <p:cNvPr id="52" name="Group 25">
            <a:extLst>
              <a:ext uri="{FF2B5EF4-FFF2-40B4-BE49-F238E27FC236}">
                <a16:creationId xmlns:a16="http://schemas.microsoft.com/office/drawing/2014/main" xmlns="" id="{4EEC79ED-3F5D-44D7-B497-B1FA6DA894CE}"/>
              </a:ext>
            </a:extLst>
          </p:cNvPr>
          <p:cNvGrpSpPr/>
          <p:nvPr/>
        </p:nvGrpSpPr>
        <p:grpSpPr>
          <a:xfrm>
            <a:off x="6344319" y="4581116"/>
            <a:ext cx="4428358" cy="1253343"/>
            <a:chOff x="6752928" y="4480767"/>
            <a:chExt cx="4428358" cy="902992"/>
          </a:xfrm>
        </p:grpSpPr>
        <p:sp>
          <p:nvSpPr>
            <p:cNvPr id="53" name="TextBox 26">
              <a:extLst>
                <a:ext uri="{FF2B5EF4-FFF2-40B4-BE49-F238E27FC236}">
                  <a16:creationId xmlns:a16="http://schemas.microsoft.com/office/drawing/2014/main" xmlns="" id="{F72AED1A-ABA2-498E-84CC-1474E7F6C301}"/>
                </a:ext>
              </a:extLst>
            </p:cNvPr>
            <p:cNvSpPr txBox="1"/>
            <p:nvPr/>
          </p:nvSpPr>
          <p:spPr>
            <a:xfrm>
              <a:off x="6752928" y="4480767"/>
              <a:ext cx="716863" cy="707886"/>
            </a:xfrm>
            <a:prstGeom prst="rect">
              <a:avLst/>
            </a:prstGeom>
            <a:noFill/>
          </p:spPr>
          <p:txBody>
            <a:bodyPr wrap="none" anchor="ctr">
              <a:normAutofit/>
            </a:bodyPr>
            <a:lstStyle/>
            <a:p>
              <a:pPr algn="ctr"/>
              <a:r>
                <a:rPr lang="en-US" altLang="zh-CN" sz="4400" dirty="0">
                  <a:gradFill>
                    <a:gsLst>
                      <a:gs pos="0">
                        <a:srgbClr val="17C0D4"/>
                      </a:gs>
                      <a:gs pos="100000">
                        <a:srgbClr val="345692"/>
                      </a:gs>
                    </a:gsLst>
                    <a:lin ang="10800000" scaled="0"/>
                  </a:gradFill>
                  <a:latin typeface="Arial"/>
                  <a:ea typeface="微软雅黑"/>
                  <a:sym typeface="Arial"/>
                </a:rPr>
                <a:t>04</a:t>
              </a:r>
            </a:p>
          </p:txBody>
        </p:sp>
        <p:grpSp>
          <p:nvGrpSpPr>
            <p:cNvPr id="54" name="Group 27">
              <a:extLst>
                <a:ext uri="{FF2B5EF4-FFF2-40B4-BE49-F238E27FC236}">
                  <a16:creationId xmlns:a16="http://schemas.microsoft.com/office/drawing/2014/main" xmlns="" id="{36B379CA-6FAF-4E37-8824-3BA9D7127668}"/>
                </a:ext>
              </a:extLst>
            </p:cNvPr>
            <p:cNvGrpSpPr/>
            <p:nvPr/>
          </p:nvGrpSpPr>
          <p:grpSpPr>
            <a:xfrm>
              <a:off x="7218712" y="4613601"/>
              <a:ext cx="3962574" cy="770158"/>
              <a:chOff x="3943834" y="704409"/>
              <a:chExt cx="3962574" cy="770158"/>
            </a:xfrm>
          </p:grpSpPr>
          <p:sp>
            <p:nvSpPr>
              <p:cNvPr id="55" name="TextBox 28">
                <a:extLst>
                  <a:ext uri="{FF2B5EF4-FFF2-40B4-BE49-F238E27FC236}">
                    <a16:creationId xmlns:a16="http://schemas.microsoft.com/office/drawing/2014/main" xmlns="" id="{58FD071D-B87D-4EB4-9436-88449C9B853A}"/>
                  </a:ext>
                </a:extLst>
              </p:cNvPr>
              <p:cNvSpPr txBox="1"/>
              <p:nvPr/>
            </p:nvSpPr>
            <p:spPr>
              <a:xfrm>
                <a:off x="3943834" y="704409"/>
                <a:ext cx="3962574" cy="242864"/>
              </a:xfrm>
              <a:prstGeom prst="rect">
                <a:avLst/>
              </a:prstGeom>
              <a:noFill/>
            </p:spPr>
            <p:txBody>
              <a:bodyPr wrap="none" lIns="480000" tIns="0" rIns="0" bIns="0" anchor="b" anchorCtr="0">
                <a:normAutofit/>
              </a:bodyPr>
              <a:lstStyle/>
              <a:p>
                <a:r>
                  <a:rPr lang="en-US" altLang="zh-CN" sz="2000" b="1" dirty="0">
                    <a:gradFill>
                      <a:gsLst>
                        <a:gs pos="0">
                          <a:srgbClr val="17C0D4"/>
                        </a:gs>
                        <a:gs pos="100000">
                          <a:srgbClr val="345692"/>
                        </a:gs>
                      </a:gsLst>
                      <a:lin ang="10800000" scaled="0"/>
                    </a:gradFill>
                    <a:latin typeface="Arial"/>
                    <a:ea typeface="微软雅黑"/>
                    <a:cs typeface="Microsoft YaHei" charset="-122"/>
                    <a:sym typeface="Arial"/>
                  </a:rPr>
                  <a:t>Benefits, Remediation and Discussion</a:t>
                </a:r>
                <a:endParaRPr lang="zh-CN" altLang="en-US" sz="2000" b="1" dirty="0">
                  <a:gradFill>
                    <a:gsLst>
                      <a:gs pos="0">
                        <a:srgbClr val="17C0D4"/>
                      </a:gs>
                      <a:gs pos="100000">
                        <a:srgbClr val="345692"/>
                      </a:gs>
                    </a:gsLst>
                    <a:lin ang="10800000" scaled="0"/>
                  </a:gradFill>
                  <a:latin typeface="Arial"/>
                  <a:ea typeface="微软雅黑"/>
                  <a:cs typeface="Microsoft YaHei" charset="-122"/>
                  <a:sym typeface="Arial"/>
                </a:endParaRPr>
              </a:p>
            </p:txBody>
          </p:sp>
          <p:sp>
            <p:nvSpPr>
              <p:cNvPr id="56" name="TextBox 29">
                <a:extLst>
                  <a:ext uri="{FF2B5EF4-FFF2-40B4-BE49-F238E27FC236}">
                    <a16:creationId xmlns:a16="http://schemas.microsoft.com/office/drawing/2014/main" xmlns="" id="{B6E8C4FB-E4E8-453D-9B53-1CBE78907736}"/>
                  </a:ext>
                </a:extLst>
              </p:cNvPr>
              <p:cNvSpPr txBox="1">
                <a:spLocks/>
              </p:cNvSpPr>
              <p:nvPr/>
            </p:nvSpPr>
            <p:spPr>
              <a:xfrm>
                <a:off x="3943834" y="1154199"/>
                <a:ext cx="3962574" cy="320368"/>
              </a:xfrm>
              <a:prstGeom prst="rect">
                <a:avLst/>
              </a:prstGeom>
            </p:spPr>
            <p:txBody>
              <a:bodyPr vert="horz" wrap="square" lIns="480000" tIns="0" rIns="0" bIns="0" anchor="ctr" anchorCtr="0">
                <a:noAutofit/>
              </a:bodyPr>
              <a:lstStyle/>
              <a:p>
                <a:pPr algn="l">
                  <a:lnSpc>
                    <a:spcPct val="120000"/>
                  </a:lnSpc>
                </a:pPr>
                <a:r>
                  <a:rPr lang="en-GB" altLang="zh-CN" sz="1400" dirty="0">
                    <a:gradFill>
                      <a:gsLst>
                        <a:gs pos="0">
                          <a:srgbClr val="17C0D4"/>
                        </a:gs>
                        <a:gs pos="100000">
                          <a:srgbClr val="345692"/>
                        </a:gs>
                      </a:gsLst>
                      <a:lin ang="10800000" scaled="0"/>
                    </a:gradFill>
                    <a:latin typeface="Arial"/>
                    <a:ea typeface="微软雅黑"/>
                    <a:sym typeface="Arial"/>
                  </a:rPr>
                  <a:t>What are the benefits to threat actors?</a:t>
                </a:r>
              </a:p>
              <a:p>
                <a:pPr algn="l">
                  <a:lnSpc>
                    <a:spcPct val="120000"/>
                  </a:lnSpc>
                </a:pPr>
                <a:r>
                  <a:rPr lang="en-GB" altLang="zh-CN" sz="1200" i="1" dirty="0">
                    <a:gradFill>
                      <a:gsLst>
                        <a:gs pos="0">
                          <a:srgbClr val="17C0D4"/>
                        </a:gs>
                        <a:gs pos="100000">
                          <a:srgbClr val="345692"/>
                        </a:gs>
                      </a:gsLst>
                      <a:lin ang="10800000" scaled="0"/>
                    </a:gradFill>
                    <a:latin typeface="Arial"/>
                    <a:ea typeface="微软雅黑"/>
                    <a:sym typeface="Arial"/>
                  </a:rPr>
                  <a:t>	</a:t>
                </a:r>
                <a:r>
                  <a:rPr lang="zh-CN" altLang="en-US" sz="1200" dirty="0">
                    <a:gradFill>
                      <a:gsLst>
                        <a:gs pos="0">
                          <a:srgbClr val="17C0D4"/>
                        </a:gs>
                        <a:gs pos="100000">
                          <a:srgbClr val="345692"/>
                        </a:gs>
                      </a:gsLst>
                      <a:lin ang="10800000" scaled="0"/>
                    </a:gradFill>
                    <a:latin typeface="Arial"/>
                    <a:ea typeface="微软雅黑"/>
                    <a:sym typeface="Arial"/>
                  </a:rPr>
                  <a:t>对威胁攻击者来说有什么利益？</a:t>
                </a:r>
                <a:r>
                  <a:rPr lang="en-GB" altLang="zh-CN" sz="1200" i="1" dirty="0">
                    <a:gradFill>
                      <a:gsLst>
                        <a:gs pos="0">
                          <a:srgbClr val="17C0D4"/>
                        </a:gs>
                        <a:gs pos="100000">
                          <a:srgbClr val="345692"/>
                        </a:gs>
                      </a:gsLst>
                      <a:lin ang="10800000" scaled="0"/>
                    </a:gradFill>
                    <a:latin typeface="Arial"/>
                    <a:ea typeface="微软雅黑"/>
                    <a:sym typeface="Arial"/>
                  </a:rPr>
                  <a:t> </a:t>
                </a:r>
              </a:p>
              <a:p>
                <a:pPr algn="l">
                  <a:lnSpc>
                    <a:spcPct val="120000"/>
                  </a:lnSpc>
                </a:pPr>
                <a:r>
                  <a:rPr lang="en-GB" altLang="zh-CN" sz="1400" dirty="0">
                    <a:gradFill>
                      <a:gsLst>
                        <a:gs pos="0">
                          <a:srgbClr val="17C0D4"/>
                        </a:gs>
                        <a:gs pos="100000">
                          <a:srgbClr val="345692"/>
                        </a:gs>
                      </a:gsLst>
                      <a:lin ang="10800000" scaled="0"/>
                    </a:gradFill>
                    <a:latin typeface="Arial"/>
                    <a:ea typeface="微软雅黑"/>
                    <a:sym typeface="Arial"/>
                  </a:rPr>
                  <a:t>How do we fix this issue?</a:t>
                </a:r>
              </a:p>
              <a:p>
                <a:pPr algn="l">
                  <a:lnSpc>
                    <a:spcPct val="120000"/>
                  </a:lnSpc>
                </a:pPr>
                <a:r>
                  <a:rPr lang="en-GB" altLang="zh-CN" sz="1200" dirty="0">
                    <a:gradFill>
                      <a:gsLst>
                        <a:gs pos="0">
                          <a:srgbClr val="17C0D4"/>
                        </a:gs>
                        <a:gs pos="100000">
                          <a:srgbClr val="345692"/>
                        </a:gs>
                      </a:gsLst>
                      <a:lin ang="10800000" scaled="0"/>
                    </a:gradFill>
                    <a:latin typeface="Arial"/>
                    <a:ea typeface="微软雅黑"/>
                    <a:sym typeface="Arial"/>
                  </a:rPr>
                  <a:t>	</a:t>
                </a:r>
                <a:r>
                  <a:rPr lang="zh-CN" altLang="en-US" sz="1200" dirty="0">
                    <a:gradFill>
                      <a:gsLst>
                        <a:gs pos="0">
                          <a:srgbClr val="17C0D4"/>
                        </a:gs>
                        <a:gs pos="100000">
                          <a:srgbClr val="345692"/>
                        </a:gs>
                      </a:gsLst>
                      <a:lin ang="10800000" scaled="0"/>
                    </a:gradFill>
                    <a:latin typeface="Arial"/>
                    <a:ea typeface="微软雅黑"/>
                    <a:sym typeface="Arial"/>
                  </a:rPr>
                  <a:t>我们如何修补这个漏洞？</a:t>
                </a:r>
              </a:p>
            </p:txBody>
          </p:sp>
        </p:grpSp>
      </p:grpSp>
      <p:sp>
        <p:nvSpPr>
          <p:cNvPr id="57" name="Freeform 73">
            <a:extLst>
              <a:ext uri="{FF2B5EF4-FFF2-40B4-BE49-F238E27FC236}">
                <a16:creationId xmlns:a16="http://schemas.microsoft.com/office/drawing/2014/main" xmlns="" id="{09E69AF2-8C8B-4E01-86A5-13C841D5089A}"/>
              </a:ext>
            </a:extLst>
          </p:cNvPr>
          <p:cNvSpPr>
            <a:spLocks/>
          </p:cNvSpPr>
          <p:nvPr/>
        </p:nvSpPr>
        <p:spPr bwMode="auto">
          <a:xfrm>
            <a:off x="1847461" y="1602179"/>
            <a:ext cx="3337415" cy="3307277"/>
          </a:xfrm>
          <a:custGeom>
            <a:avLst/>
            <a:gdLst>
              <a:gd name="T0" fmla="*/ 1520 w 1520"/>
              <a:gd name="T1" fmla="*/ 761 h 1521"/>
              <a:gd name="T2" fmla="*/ 760 w 1520"/>
              <a:gd name="T3" fmla="*/ 1521 h 1521"/>
              <a:gd name="T4" fmla="*/ 0 w 1520"/>
              <a:gd name="T5" fmla="*/ 761 h 1521"/>
              <a:gd name="T6" fmla="*/ 760 w 1520"/>
              <a:gd name="T7" fmla="*/ 0 h 1521"/>
              <a:gd name="T8" fmla="*/ 1520 w 1520"/>
              <a:gd name="T9" fmla="*/ 761 h 1521"/>
            </a:gdLst>
            <a:ahLst/>
            <a:cxnLst>
              <a:cxn ang="0">
                <a:pos x="T0" y="T1"/>
              </a:cxn>
              <a:cxn ang="0">
                <a:pos x="T2" y="T3"/>
              </a:cxn>
              <a:cxn ang="0">
                <a:pos x="T4" y="T5"/>
              </a:cxn>
              <a:cxn ang="0">
                <a:pos x="T6" y="T7"/>
              </a:cxn>
              <a:cxn ang="0">
                <a:pos x="T8" y="T9"/>
              </a:cxn>
            </a:cxnLst>
            <a:rect l="0" t="0" r="r" b="b"/>
            <a:pathLst>
              <a:path w="1520" h="1521">
                <a:moveTo>
                  <a:pt x="1520" y="761"/>
                </a:moveTo>
                <a:lnTo>
                  <a:pt x="760" y="1521"/>
                </a:lnTo>
                <a:lnTo>
                  <a:pt x="0" y="761"/>
                </a:lnTo>
                <a:lnTo>
                  <a:pt x="760" y="0"/>
                </a:lnTo>
                <a:lnTo>
                  <a:pt x="1520" y="761"/>
                </a:lnTo>
                <a:close/>
              </a:path>
            </a:pathLst>
          </a:custGeom>
          <a:solidFill>
            <a:srgbClr val="FFFFFF"/>
          </a:solidFill>
          <a:ln>
            <a:noFill/>
          </a:ln>
          <a:effectLst>
            <a:outerShdw blurRad="50800" dist="38100" dir="2700000" algn="tl"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3200">
              <a:latin typeface="Arial"/>
              <a:ea typeface="微软雅黑"/>
              <a:sym typeface="Arial"/>
            </a:endParaRPr>
          </a:p>
        </p:txBody>
      </p:sp>
      <p:grpSp>
        <p:nvGrpSpPr>
          <p:cNvPr id="58" name="组合 27">
            <a:extLst>
              <a:ext uri="{FF2B5EF4-FFF2-40B4-BE49-F238E27FC236}">
                <a16:creationId xmlns:a16="http://schemas.microsoft.com/office/drawing/2014/main" xmlns="" id="{42148F50-8EB9-4D0B-BCDA-792820FCA5C7}"/>
              </a:ext>
            </a:extLst>
          </p:cNvPr>
          <p:cNvGrpSpPr/>
          <p:nvPr/>
        </p:nvGrpSpPr>
        <p:grpSpPr>
          <a:xfrm>
            <a:off x="2602364" y="2705618"/>
            <a:ext cx="1817055" cy="1249690"/>
            <a:chOff x="3896925" y="821617"/>
            <a:chExt cx="1362791" cy="937268"/>
          </a:xfrm>
        </p:grpSpPr>
        <p:sp>
          <p:nvSpPr>
            <p:cNvPr id="59" name="TextBox 7">
              <a:extLst>
                <a:ext uri="{FF2B5EF4-FFF2-40B4-BE49-F238E27FC236}">
                  <a16:creationId xmlns:a16="http://schemas.microsoft.com/office/drawing/2014/main" xmlns="" id="{B5344690-EA46-4279-8869-1E0875E05AFA}"/>
                </a:ext>
              </a:extLst>
            </p:cNvPr>
            <p:cNvSpPr txBox="1"/>
            <p:nvPr/>
          </p:nvSpPr>
          <p:spPr>
            <a:xfrm>
              <a:off x="3896925" y="1374322"/>
              <a:ext cx="1350150" cy="384563"/>
            </a:xfrm>
            <a:prstGeom prst="rect">
              <a:avLst/>
            </a:prstGeom>
            <a:noFill/>
          </p:spPr>
          <p:txBody>
            <a:bodyPr wrap="square" lIns="0" tIns="0" rIns="0" bIns="0" anchor="b" anchorCtr="0">
              <a:normAutofit/>
            </a:bodyPr>
            <a:lstStyle/>
            <a:p>
              <a:pPr algn="ctr"/>
              <a:r>
                <a:rPr lang="en-US" altLang="zh-CN" sz="3200" dirty="0">
                  <a:gradFill>
                    <a:gsLst>
                      <a:gs pos="0">
                        <a:srgbClr val="17C0D4"/>
                      </a:gs>
                      <a:gs pos="100000">
                        <a:srgbClr val="345692"/>
                      </a:gs>
                    </a:gsLst>
                    <a:lin ang="5400000" scaled="1"/>
                  </a:gradFill>
                  <a:latin typeface="Arial"/>
                  <a:ea typeface="微软雅黑"/>
                  <a:sym typeface="Arial"/>
                </a:rPr>
                <a:t>Contents</a:t>
              </a:r>
            </a:p>
          </p:txBody>
        </p:sp>
        <p:sp>
          <p:nvSpPr>
            <p:cNvPr id="60" name="Rectangle 9">
              <a:extLst>
                <a:ext uri="{FF2B5EF4-FFF2-40B4-BE49-F238E27FC236}">
                  <a16:creationId xmlns:a16="http://schemas.microsoft.com/office/drawing/2014/main" xmlns="" id="{C231FF43-A215-43DC-8A7F-4BD0E9251E8C}"/>
                </a:ext>
              </a:extLst>
            </p:cNvPr>
            <p:cNvSpPr/>
            <p:nvPr/>
          </p:nvSpPr>
          <p:spPr>
            <a:xfrm>
              <a:off x="3909566" y="821617"/>
              <a:ext cx="1350150" cy="692498"/>
            </a:xfrm>
            <a:prstGeom prst="rect">
              <a:avLst/>
            </a:prstGeom>
            <a:noFill/>
          </p:spPr>
          <p:txBody>
            <a:bodyPr wrap="square">
              <a:normAutofit/>
            </a:bodyPr>
            <a:lstStyle/>
            <a:p>
              <a:pPr algn="ctr"/>
              <a:r>
                <a:rPr lang="zh-CN" altLang="en-US" sz="5333" b="1" dirty="0">
                  <a:gradFill>
                    <a:gsLst>
                      <a:gs pos="0">
                        <a:srgbClr val="17C0D4"/>
                      </a:gs>
                      <a:gs pos="100000">
                        <a:srgbClr val="345692"/>
                      </a:gs>
                    </a:gsLst>
                    <a:lin ang="5400000" scaled="1"/>
                  </a:gradFill>
                  <a:latin typeface="Arial"/>
                  <a:ea typeface="微软雅黑"/>
                  <a:sym typeface="Arial"/>
                </a:rPr>
                <a:t>目录</a:t>
              </a:r>
            </a:p>
          </p:txBody>
        </p:sp>
      </p:grpSp>
    </p:spTree>
    <p:extLst>
      <p:ext uri="{BB962C8B-B14F-4D97-AF65-F5344CB8AC3E}">
        <p14:creationId xmlns:p14="http://schemas.microsoft.com/office/powerpoint/2010/main" val="1417740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58"/>
                                        </p:tgtEl>
                                        <p:attrNameLst>
                                          <p:attrName>style.visibility</p:attrName>
                                        </p:attrNameLst>
                                      </p:cBhvr>
                                      <p:to>
                                        <p:strVal val="visible"/>
                                      </p:to>
                                    </p:set>
                                    <p:animEffect transition="in" filter="randombar(horizontal)">
                                      <p:cBhvr>
                                        <p:cTn id="7" dur="500"/>
                                        <p:tgtEl>
                                          <p:spTgt spid="58"/>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42"/>
                                        </p:tgtEl>
                                        <p:attrNameLst>
                                          <p:attrName>style.visibility</p:attrName>
                                        </p:attrNameLst>
                                      </p:cBhvr>
                                      <p:to>
                                        <p:strVal val="visible"/>
                                      </p:to>
                                    </p:set>
                                    <p:animEffect transition="in" filter="fade">
                                      <p:cBhvr>
                                        <p:cTn id="11" dur="1000"/>
                                        <p:tgtEl>
                                          <p:spTgt spid="42"/>
                                        </p:tgtEl>
                                      </p:cBhvr>
                                    </p:animEffect>
                                    <p:anim calcmode="lin" valueType="num">
                                      <p:cBhvr>
                                        <p:cTn id="12" dur="1000" fill="hold"/>
                                        <p:tgtEl>
                                          <p:spTgt spid="42"/>
                                        </p:tgtEl>
                                        <p:attrNameLst>
                                          <p:attrName>ppt_x</p:attrName>
                                        </p:attrNameLst>
                                      </p:cBhvr>
                                      <p:tavLst>
                                        <p:tav tm="0">
                                          <p:val>
                                            <p:strVal val="#ppt_x"/>
                                          </p:val>
                                        </p:tav>
                                        <p:tav tm="100000">
                                          <p:val>
                                            <p:strVal val="#ppt_x"/>
                                          </p:val>
                                        </p:tav>
                                      </p:tavLst>
                                    </p:anim>
                                    <p:anim calcmode="lin" valueType="num">
                                      <p:cBhvr>
                                        <p:cTn id="13" dur="1000" fill="hold"/>
                                        <p:tgtEl>
                                          <p:spTgt spid="42"/>
                                        </p:tgtEl>
                                        <p:attrNameLst>
                                          <p:attrName>ppt_y</p:attrName>
                                        </p:attrNameLst>
                                      </p:cBhvr>
                                      <p:tavLst>
                                        <p:tav tm="0">
                                          <p:val>
                                            <p:strVal val="#ppt_y+.1"/>
                                          </p:val>
                                        </p:tav>
                                        <p:tav tm="100000">
                                          <p:val>
                                            <p:strVal val="#ppt_y"/>
                                          </p:val>
                                        </p:tav>
                                      </p:tavLst>
                                    </p:anim>
                                  </p:childTnLst>
                                </p:cTn>
                              </p:par>
                              <p:par>
                                <p:cTn id="14" presetID="42" presetClass="entr" presetSubtype="0" fill="hold" nodeType="with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fade">
                                      <p:cBhvr>
                                        <p:cTn id="16" dur="1000"/>
                                        <p:tgtEl>
                                          <p:spTgt spid="37"/>
                                        </p:tgtEl>
                                      </p:cBhvr>
                                    </p:animEffect>
                                    <p:anim calcmode="lin" valueType="num">
                                      <p:cBhvr>
                                        <p:cTn id="17" dur="1000" fill="hold"/>
                                        <p:tgtEl>
                                          <p:spTgt spid="37"/>
                                        </p:tgtEl>
                                        <p:attrNameLst>
                                          <p:attrName>ppt_x</p:attrName>
                                        </p:attrNameLst>
                                      </p:cBhvr>
                                      <p:tavLst>
                                        <p:tav tm="0">
                                          <p:val>
                                            <p:strVal val="#ppt_x"/>
                                          </p:val>
                                        </p:tav>
                                        <p:tav tm="100000">
                                          <p:val>
                                            <p:strVal val="#ppt_x"/>
                                          </p:val>
                                        </p:tav>
                                      </p:tavLst>
                                    </p:anim>
                                    <p:anim calcmode="lin" valueType="num">
                                      <p:cBhvr>
                                        <p:cTn id="18" dur="1000" fill="hold"/>
                                        <p:tgtEl>
                                          <p:spTgt spid="37"/>
                                        </p:tgtEl>
                                        <p:attrNameLst>
                                          <p:attrName>ppt_y</p:attrName>
                                        </p:attrNameLst>
                                      </p:cBhvr>
                                      <p:tavLst>
                                        <p:tav tm="0">
                                          <p:val>
                                            <p:strVal val="#ppt_y+.1"/>
                                          </p:val>
                                        </p:tav>
                                        <p:tav tm="100000">
                                          <p:val>
                                            <p:strVal val="#ppt_y"/>
                                          </p:val>
                                        </p:tav>
                                      </p:tavLst>
                                    </p:anim>
                                  </p:childTnLst>
                                </p:cTn>
                              </p:par>
                              <p:par>
                                <p:cTn id="19" presetID="42" presetClass="entr" presetSubtype="0" fill="hold" nodeType="withEffect">
                                  <p:stCondLst>
                                    <p:cond delay="0"/>
                                  </p:stCondLst>
                                  <p:childTnLst>
                                    <p:set>
                                      <p:cBhvr>
                                        <p:cTn id="20" dur="1" fill="hold">
                                          <p:stCondLst>
                                            <p:cond delay="0"/>
                                          </p:stCondLst>
                                        </p:cTn>
                                        <p:tgtEl>
                                          <p:spTgt spid="47"/>
                                        </p:tgtEl>
                                        <p:attrNameLst>
                                          <p:attrName>style.visibility</p:attrName>
                                        </p:attrNameLst>
                                      </p:cBhvr>
                                      <p:to>
                                        <p:strVal val="visible"/>
                                      </p:to>
                                    </p:set>
                                    <p:animEffect transition="in" filter="fade">
                                      <p:cBhvr>
                                        <p:cTn id="21" dur="1000"/>
                                        <p:tgtEl>
                                          <p:spTgt spid="47"/>
                                        </p:tgtEl>
                                      </p:cBhvr>
                                    </p:animEffect>
                                    <p:anim calcmode="lin" valueType="num">
                                      <p:cBhvr>
                                        <p:cTn id="22" dur="1000" fill="hold"/>
                                        <p:tgtEl>
                                          <p:spTgt spid="47"/>
                                        </p:tgtEl>
                                        <p:attrNameLst>
                                          <p:attrName>ppt_x</p:attrName>
                                        </p:attrNameLst>
                                      </p:cBhvr>
                                      <p:tavLst>
                                        <p:tav tm="0">
                                          <p:val>
                                            <p:strVal val="#ppt_x"/>
                                          </p:val>
                                        </p:tav>
                                        <p:tav tm="100000">
                                          <p:val>
                                            <p:strVal val="#ppt_x"/>
                                          </p:val>
                                        </p:tav>
                                      </p:tavLst>
                                    </p:anim>
                                    <p:anim calcmode="lin" valueType="num">
                                      <p:cBhvr>
                                        <p:cTn id="23" dur="1000" fill="hold"/>
                                        <p:tgtEl>
                                          <p:spTgt spid="47"/>
                                        </p:tgtEl>
                                        <p:attrNameLst>
                                          <p:attrName>ppt_y</p:attrName>
                                        </p:attrNameLst>
                                      </p:cBhvr>
                                      <p:tavLst>
                                        <p:tav tm="0">
                                          <p:val>
                                            <p:strVal val="#ppt_y+.1"/>
                                          </p:val>
                                        </p:tav>
                                        <p:tav tm="100000">
                                          <p:val>
                                            <p:strVal val="#ppt_y"/>
                                          </p:val>
                                        </p:tav>
                                      </p:tavLst>
                                    </p:anim>
                                  </p:childTnLst>
                                </p:cTn>
                              </p:par>
                              <p:par>
                                <p:cTn id="24" presetID="42" presetClass="entr" presetSubtype="0" fill="hold" nodeType="withEffect">
                                  <p:stCondLst>
                                    <p:cond delay="0"/>
                                  </p:stCondLst>
                                  <p:childTnLst>
                                    <p:set>
                                      <p:cBhvr>
                                        <p:cTn id="25" dur="1" fill="hold">
                                          <p:stCondLst>
                                            <p:cond delay="0"/>
                                          </p:stCondLst>
                                        </p:cTn>
                                        <p:tgtEl>
                                          <p:spTgt spid="52"/>
                                        </p:tgtEl>
                                        <p:attrNameLst>
                                          <p:attrName>style.visibility</p:attrName>
                                        </p:attrNameLst>
                                      </p:cBhvr>
                                      <p:to>
                                        <p:strVal val="visible"/>
                                      </p:to>
                                    </p:set>
                                    <p:animEffect transition="in" filter="fade">
                                      <p:cBhvr>
                                        <p:cTn id="26" dur="1000"/>
                                        <p:tgtEl>
                                          <p:spTgt spid="52"/>
                                        </p:tgtEl>
                                      </p:cBhvr>
                                    </p:animEffect>
                                    <p:anim calcmode="lin" valueType="num">
                                      <p:cBhvr>
                                        <p:cTn id="27" dur="1000" fill="hold"/>
                                        <p:tgtEl>
                                          <p:spTgt spid="52"/>
                                        </p:tgtEl>
                                        <p:attrNameLst>
                                          <p:attrName>ppt_x</p:attrName>
                                        </p:attrNameLst>
                                      </p:cBhvr>
                                      <p:tavLst>
                                        <p:tav tm="0">
                                          <p:val>
                                            <p:strVal val="#ppt_x"/>
                                          </p:val>
                                        </p:tav>
                                        <p:tav tm="100000">
                                          <p:val>
                                            <p:strVal val="#ppt_x"/>
                                          </p:val>
                                        </p:tav>
                                      </p:tavLst>
                                    </p:anim>
                                    <p:anim calcmode="lin" valueType="num">
                                      <p:cBhvr>
                                        <p:cTn id="28" dur="1000" fill="hold"/>
                                        <p:tgtEl>
                                          <p:spTgt spid="5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 Placeholder 2">
            <a:extLst>
              <a:ext uri="{FF2B5EF4-FFF2-40B4-BE49-F238E27FC236}">
                <a16:creationId xmlns:a16="http://schemas.microsoft.com/office/drawing/2014/main" xmlns="" id="{52750FDE-C186-46E9-877B-88ED4B1A4066}"/>
              </a:ext>
            </a:extLst>
          </p:cNvPr>
          <p:cNvSpPr txBox="1">
            <a:spLocks/>
          </p:cNvSpPr>
          <p:nvPr/>
        </p:nvSpPr>
        <p:spPr>
          <a:xfrm>
            <a:off x="573005" y="2042128"/>
            <a:ext cx="9768026" cy="483495"/>
          </a:xfrm>
          <a:prstGeom prst="rect">
            <a:avLst/>
          </a:prstGeom>
        </p:spPr>
        <p:txBody>
          <a:bodyPr/>
          <a:lstStyle>
            <a:lvl1pPr marL="0" indent="0" algn="ctr" defTabSz="914400" rtl="0" eaLnBrk="1" latinLnBrk="0" hangingPunct="1">
              <a:lnSpc>
                <a:spcPct val="60000"/>
              </a:lnSpc>
              <a:spcBef>
                <a:spcPts val="1000"/>
              </a:spcBef>
              <a:buFont typeface="Arial" panose="020B0604020202020204" pitchFamily="34" charset="0"/>
              <a:buNone/>
              <a:defRPr sz="1800" b="0" i="0" kern="1200">
                <a:solidFill>
                  <a:schemeClr val="tx1"/>
                </a:solidFill>
                <a:latin typeface="SF UI Display Thin" charset="0"/>
                <a:ea typeface="SF UI Display Thin" charset="0"/>
                <a:cs typeface="SF UI Display Thin"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l">
              <a:lnSpc>
                <a:spcPts val="2460"/>
              </a:lnSpc>
              <a:buFont typeface="Arial" panose="020B0604020202020204" pitchFamily="34" charset="0"/>
              <a:buChar char="•"/>
            </a:pPr>
            <a:r>
              <a:rPr lang="zh-CN" altLang="en-US" sz="2800" dirty="0">
                <a:solidFill>
                  <a:srgbClr val="006494"/>
                </a:solidFill>
                <a:latin typeface="Roboto" panose="02000000000000000000" pitchFamily="2" charset="0"/>
                <a:ea typeface="YouYuan" panose="02010509060101010101"/>
                <a:cs typeface="Roboto" panose="02000000000000000000" pitchFamily="2" charset="0"/>
              </a:rPr>
              <a:t>近几年来被</a:t>
            </a:r>
            <a:r>
              <a:rPr lang="en-US" altLang="zh-CN" sz="2800" dirty="0">
                <a:solidFill>
                  <a:srgbClr val="006494"/>
                </a:solidFill>
                <a:latin typeface="Roboto" panose="02000000000000000000" pitchFamily="2" charset="0"/>
                <a:ea typeface="YouYuan" panose="02010509060101010101"/>
                <a:cs typeface="Roboto" panose="02000000000000000000" pitchFamily="2" charset="0"/>
              </a:rPr>
              <a:t>TOR</a:t>
            </a:r>
            <a:r>
              <a:rPr lang="zh-CN" altLang="en-US" sz="2800" dirty="0">
                <a:solidFill>
                  <a:srgbClr val="006494"/>
                </a:solidFill>
                <a:latin typeface="Roboto" panose="02000000000000000000" pitchFamily="2" charset="0"/>
                <a:ea typeface="YouYuan" panose="02010509060101010101"/>
                <a:cs typeface="Roboto" panose="02000000000000000000" pitchFamily="2" charset="0"/>
              </a:rPr>
              <a:t>研究并使用来绕过审查</a:t>
            </a:r>
            <a:endParaRPr lang="en-GB" sz="2800" dirty="0">
              <a:solidFill>
                <a:srgbClr val="006494"/>
              </a:solidFill>
              <a:latin typeface="Roboto" panose="02000000000000000000" pitchFamily="2" charset="0"/>
              <a:ea typeface="YouYuan" panose="02010509060101010101"/>
              <a:cs typeface="Roboto" panose="02000000000000000000" pitchFamily="2" charset="0"/>
            </a:endParaRPr>
          </a:p>
          <a:p>
            <a:pPr marL="342900" indent="-342900" algn="l">
              <a:lnSpc>
                <a:spcPts val="2460"/>
              </a:lnSpc>
              <a:buFont typeface="Arial" panose="020B0604020202020204" pitchFamily="34" charset="0"/>
              <a:buChar char="•"/>
            </a:pPr>
            <a:endParaRPr lang="en-US" sz="4400" dirty="0">
              <a:solidFill>
                <a:srgbClr val="006494"/>
              </a:solidFill>
              <a:latin typeface="Roboto" panose="02000000000000000000" pitchFamily="2" charset="0"/>
              <a:ea typeface="YouYuan" panose="02010509060101010101"/>
              <a:cs typeface="Roboto" panose="02000000000000000000" pitchFamily="2" charset="0"/>
            </a:endParaRPr>
          </a:p>
        </p:txBody>
      </p:sp>
      <p:sp>
        <p:nvSpPr>
          <p:cNvPr id="66" name="圆角矩形 16">
            <a:extLst>
              <a:ext uri="{FF2B5EF4-FFF2-40B4-BE49-F238E27FC236}">
                <a16:creationId xmlns:a16="http://schemas.microsoft.com/office/drawing/2014/main" xmlns="" id="{5B83AB43-D659-4D96-8EC4-B63640658020}"/>
              </a:ext>
            </a:extLst>
          </p:cNvPr>
          <p:cNvSpPr/>
          <p:nvPr/>
        </p:nvSpPr>
        <p:spPr>
          <a:xfrm>
            <a:off x="441144" y="4102695"/>
            <a:ext cx="9795979" cy="2041291"/>
          </a:xfrm>
          <a:prstGeom prst="roundRect">
            <a:avLst/>
          </a:prstGeom>
          <a:noFill/>
          <a:ln w="34925">
            <a:solidFill>
              <a:srgbClr val="0070C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文本框 38">
            <a:extLst>
              <a:ext uri="{FF2B5EF4-FFF2-40B4-BE49-F238E27FC236}">
                <a16:creationId xmlns:a16="http://schemas.microsoft.com/office/drawing/2014/main" xmlns="" id="{C1C4B81B-1E0D-4BA1-8670-E2E276485ED2}"/>
              </a:ext>
            </a:extLst>
          </p:cNvPr>
          <p:cNvSpPr txBox="1"/>
          <p:nvPr/>
        </p:nvSpPr>
        <p:spPr>
          <a:xfrm>
            <a:off x="236387" y="754649"/>
            <a:ext cx="4545301" cy="651374"/>
          </a:xfrm>
          <a:prstGeom prst="rect">
            <a:avLst/>
          </a:prstGeom>
          <a:noFill/>
        </p:spPr>
        <p:txBody>
          <a:bodyPr wrap="none" lIns="96434" tIns="48217" rIns="96434" bIns="48217" rtlCol="0">
            <a:spAutoFit/>
          </a:bodyPr>
          <a:lstStyle/>
          <a:p>
            <a:pPr defTabSz="963930"/>
            <a:r>
              <a:rPr lang="en-GB" altLang="zh-CN" sz="3600" b="1"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Domain Fronting 101</a:t>
            </a:r>
            <a:endParaRPr lang="zh-CN" altLang="en-US" sz="3600" b="1" dirty="0">
              <a:solidFill>
                <a:srgbClr val="006494"/>
              </a:solidFill>
              <a:latin typeface="Roboto" panose="02000000000000000000" pitchFamily="2" charset="0"/>
              <a:cs typeface="Roboto" panose="02000000000000000000" pitchFamily="2" charset="0"/>
              <a:sym typeface="+mn-lt"/>
            </a:endParaRPr>
          </a:p>
        </p:txBody>
      </p:sp>
      <p:sp>
        <p:nvSpPr>
          <p:cNvPr id="10" name="圆角矩形 16">
            <a:extLst>
              <a:ext uri="{FF2B5EF4-FFF2-40B4-BE49-F238E27FC236}">
                <a16:creationId xmlns:a16="http://schemas.microsoft.com/office/drawing/2014/main" xmlns="" id="{00AC2BD8-BC59-4B7B-87D2-0EDCCC90D7C9}"/>
              </a:ext>
            </a:extLst>
          </p:cNvPr>
          <p:cNvSpPr/>
          <p:nvPr/>
        </p:nvSpPr>
        <p:spPr>
          <a:xfrm>
            <a:off x="441144" y="1650330"/>
            <a:ext cx="9824959" cy="2252705"/>
          </a:xfrm>
          <a:prstGeom prst="roundRect">
            <a:avLst/>
          </a:prstGeom>
          <a:noFill/>
          <a:ln w="34925">
            <a:solidFill>
              <a:srgbClr val="0070C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573005" y="2594241"/>
            <a:ext cx="6308137" cy="421654"/>
          </a:xfrm>
          <a:prstGeom prst="rect">
            <a:avLst/>
          </a:prstGeom>
        </p:spPr>
        <p:txBody>
          <a:bodyPr wrap="none">
            <a:spAutoFit/>
          </a:bodyPr>
          <a:lstStyle/>
          <a:p>
            <a:pPr marL="285750" indent="-285750">
              <a:lnSpc>
                <a:spcPts val="2460"/>
              </a:lnSpc>
              <a:buFont typeface="Arial" panose="020B0604020202020204" pitchFamily="34" charset="0"/>
              <a:buChar char="•"/>
            </a:pPr>
            <a:r>
              <a:rPr lang="en-US" altLang="zh-CN" sz="2800" dirty="0">
                <a:solidFill>
                  <a:srgbClr val="006494"/>
                </a:solidFill>
                <a:latin typeface="Roboto" panose="02000000000000000000" pitchFamily="2" charset="0"/>
                <a:ea typeface="YouYuan" panose="02010509060101010101"/>
                <a:cs typeface="Roboto" panose="02000000000000000000" pitchFamily="2" charset="0"/>
              </a:rPr>
              <a:t>2016</a:t>
            </a:r>
            <a:r>
              <a:rPr lang="zh-CN" altLang="en-US" sz="2800" dirty="0">
                <a:solidFill>
                  <a:srgbClr val="006494"/>
                </a:solidFill>
                <a:latin typeface="Roboto" panose="02000000000000000000" pitchFamily="2" charset="0"/>
                <a:ea typeface="YouYuan" panose="02010509060101010101"/>
                <a:cs typeface="Roboto" panose="02000000000000000000" pitchFamily="2" charset="0"/>
              </a:rPr>
              <a:t>年在攻击行为中作为武器来使用</a:t>
            </a:r>
            <a:endParaRPr lang="en-GB" altLang="zh-CN" sz="2800" dirty="0">
              <a:solidFill>
                <a:srgbClr val="006494"/>
              </a:solidFill>
              <a:latin typeface="Roboto" panose="02000000000000000000" pitchFamily="2" charset="0"/>
              <a:ea typeface="YouYuan" panose="02010509060101010101"/>
              <a:cs typeface="Roboto" panose="02000000000000000000" pitchFamily="2" charset="0"/>
            </a:endParaRPr>
          </a:p>
        </p:txBody>
      </p:sp>
      <p:sp>
        <p:nvSpPr>
          <p:cNvPr id="12" name="矩形 11"/>
          <p:cNvSpPr/>
          <p:nvPr/>
        </p:nvSpPr>
        <p:spPr>
          <a:xfrm>
            <a:off x="573005" y="3155217"/>
            <a:ext cx="5230919" cy="421654"/>
          </a:xfrm>
          <a:prstGeom prst="rect">
            <a:avLst/>
          </a:prstGeom>
        </p:spPr>
        <p:txBody>
          <a:bodyPr wrap="none">
            <a:spAutoFit/>
          </a:bodyPr>
          <a:lstStyle/>
          <a:p>
            <a:pPr marL="285750" indent="-285750">
              <a:lnSpc>
                <a:spcPts val="2460"/>
              </a:lnSpc>
              <a:buFont typeface="Arial" panose="020B0604020202020204" pitchFamily="34" charset="0"/>
              <a:buChar char="•"/>
            </a:pPr>
            <a:r>
              <a:rPr lang="zh-CN" altLang="en-US" sz="2800" dirty="0">
                <a:solidFill>
                  <a:srgbClr val="006494"/>
                </a:solidFill>
                <a:latin typeface="Roboto" panose="02000000000000000000" pitchFamily="2" charset="0"/>
                <a:ea typeface="YouYuan" panose="02010509060101010101"/>
                <a:cs typeface="Roboto" panose="02000000000000000000" pitchFamily="2" charset="0"/>
              </a:rPr>
              <a:t>这个技术在</a:t>
            </a:r>
            <a:r>
              <a:rPr lang="en-US" altLang="zh-CN" sz="2800" dirty="0">
                <a:solidFill>
                  <a:srgbClr val="006494"/>
                </a:solidFill>
                <a:latin typeface="Roboto" panose="02000000000000000000" pitchFamily="2" charset="0"/>
                <a:ea typeface="YouYuan" panose="02010509060101010101"/>
                <a:cs typeface="Roboto" panose="02000000000000000000" pitchFamily="2" charset="0"/>
              </a:rPr>
              <a:t>2017</a:t>
            </a:r>
            <a:r>
              <a:rPr lang="zh-CN" altLang="en-US" sz="2800" dirty="0">
                <a:solidFill>
                  <a:srgbClr val="006494"/>
                </a:solidFill>
                <a:latin typeface="Roboto" panose="02000000000000000000" pitchFamily="2" charset="0"/>
                <a:ea typeface="YouYuan" panose="02010509060101010101"/>
                <a:cs typeface="Roboto" panose="02000000000000000000" pitchFamily="2" charset="0"/>
              </a:rPr>
              <a:t>年初成为主流</a:t>
            </a:r>
            <a:endParaRPr lang="en-GB" altLang="zh-CN" sz="2800" dirty="0">
              <a:solidFill>
                <a:srgbClr val="006494"/>
              </a:solidFill>
              <a:latin typeface="Roboto" panose="02000000000000000000" pitchFamily="2" charset="0"/>
              <a:ea typeface="YouYuan" panose="02010509060101010101"/>
              <a:cs typeface="Roboto" panose="02000000000000000000" pitchFamily="2" charset="0"/>
            </a:endParaRPr>
          </a:p>
        </p:txBody>
      </p:sp>
      <p:sp>
        <p:nvSpPr>
          <p:cNvPr id="13" name="矩形 12"/>
          <p:cNvSpPr/>
          <p:nvPr/>
        </p:nvSpPr>
        <p:spPr>
          <a:xfrm>
            <a:off x="614570" y="5483395"/>
            <a:ext cx="3345788" cy="425566"/>
          </a:xfrm>
          <a:prstGeom prst="rect">
            <a:avLst/>
          </a:prstGeom>
        </p:spPr>
        <p:txBody>
          <a:bodyPr wrap="none">
            <a:spAutoFit/>
          </a:bodyPr>
          <a:lstStyle/>
          <a:p>
            <a:pPr marL="285750" indent="-285750">
              <a:lnSpc>
                <a:spcPts val="2460"/>
              </a:lnSpc>
              <a:buFont typeface="Arial" panose="020B0604020202020204" pitchFamily="34" charset="0"/>
              <a:buChar char="•"/>
            </a:pPr>
            <a:r>
              <a:rPr lang="zh-CN" altLang="en-US" sz="2800" dirty="0">
                <a:solidFill>
                  <a:srgbClr val="006494"/>
                </a:solidFill>
                <a:ea typeface="YouYuan" panose="02010509060101010101"/>
                <a:cs typeface="Roboto Condensed Light" charset="0"/>
              </a:rPr>
              <a:t>被威胁行为者利用</a:t>
            </a:r>
            <a:endParaRPr lang="en-GB" altLang="zh-CN" sz="2800" dirty="0">
              <a:solidFill>
                <a:srgbClr val="006494"/>
              </a:solidFill>
              <a:ea typeface="YouYuan" panose="02010509060101010101"/>
              <a:cs typeface="Roboto Condensed Light" charset="0"/>
            </a:endParaRPr>
          </a:p>
        </p:txBody>
      </p:sp>
      <p:sp>
        <p:nvSpPr>
          <p:cNvPr id="14" name="矩形 13"/>
          <p:cNvSpPr/>
          <p:nvPr/>
        </p:nvSpPr>
        <p:spPr>
          <a:xfrm>
            <a:off x="614570" y="4866716"/>
            <a:ext cx="7295587" cy="425566"/>
          </a:xfrm>
          <a:prstGeom prst="rect">
            <a:avLst/>
          </a:prstGeom>
        </p:spPr>
        <p:txBody>
          <a:bodyPr wrap="none">
            <a:spAutoFit/>
          </a:bodyPr>
          <a:lstStyle/>
          <a:p>
            <a:pPr marL="285750" indent="-285750">
              <a:lnSpc>
                <a:spcPts val="2460"/>
              </a:lnSpc>
              <a:buFont typeface="Arial" panose="020B0604020202020204" pitchFamily="34" charset="0"/>
              <a:buChar char="•"/>
            </a:pPr>
            <a:r>
              <a:rPr lang="zh-CN" altLang="en-US" sz="2800" dirty="0">
                <a:solidFill>
                  <a:srgbClr val="006494"/>
                </a:solidFill>
                <a:ea typeface="YouYuan" panose="02010509060101010101"/>
                <a:cs typeface="Roboto Condensed Light" charset="0"/>
              </a:rPr>
              <a:t>不只是针对于一个云或</a:t>
            </a:r>
            <a:r>
              <a:rPr lang="zh-CN" altLang="zh-CN" sz="2800" dirty="0">
                <a:solidFill>
                  <a:srgbClr val="006494"/>
                </a:solidFill>
                <a:ea typeface="YouYuan" panose="02010509060101010101"/>
                <a:cs typeface="Roboto Condensed Light" charset="0"/>
              </a:rPr>
              <a:t>基础架构服务提供商</a:t>
            </a:r>
            <a:endParaRPr lang="en-GB" altLang="zh-CN" sz="2800" dirty="0">
              <a:solidFill>
                <a:srgbClr val="006494"/>
              </a:solidFill>
              <a:ea typeface="YouYuan" panose="02010509060101010101"/>
              <a:cs typeface="Roboto Condensed Light" charset="0"/>
            </a:endParaRPr>
          </a:p>
        </p:txBody>
      </p:sp>
      <p:sp>
        <p:nvSpPr>
          <p:cNvPr id="15" name="矩形 14"/>
          <p:cNvSpPr/>
          <p:nvPr/>
        </p:nvSpPr>
        <p:spPr>
          <a:xfrm>
            <a:off x="614570" y="4317309"/>
            <a:ext cx="6218369" cy="425566"/>
          </a:xfrm>
          <a:prstGeom prst="rect">
            <a:avLst/>
          </a:prstGeom>
        </p:spPr>
        <p:txBody>
          <a:bodyPr wrap="none">
            <a:spAutoFit/>
          </a:bodyPr>
          <a:lstStyle/>
          <a:p>
            <a:pPr marL="285750" indent="-285750">
              <a:lnSpc>
                <a:spcPts val="2460"/>
              </a:lnSpc>
              <a:buFont typeface="Arial" panose="020B0604020202020204" pitchFamily="34" charset="0"/>
              <a:buChar char="•"/>
            </a:pPr>
            <a:r>
              <a:rPr lang="zh-CN" altLang="en-US" sz="2800" dirty="0">
                <a:solidFill>
                  <a:srgbClr val="006494"/>
                </a:solidFill>
                <a:ea typeface="YouYuan" panose="02010509060101010101"/>
                <a:cs typeface="Roboto Condensed Light" charset="0"/>
              </a:rPr>
              <a:t>利用内容分发网络中的核心设计缺陷</a:t>
            </a:r>
            <a:endParaRPr lang="en-GB" altLang="zh-CN" sz="2800" dirty="0">
              <a:solidFill>
                <a:srgbClr val="006494"/>
              </a:solidFill>
              <a:ea typeface="YouYuan" panose="02010509060101010101"/>
              <a:cs typeface="Roboto Condensed Light" charset="0"/>
            </a:endParaRPr>
          </a:p>
        </p:txBody>
      </p:sp>
    </p:spTree>
    <p:extLst>
      <p:ext uri="{BB962C8B-B14F-4D97-AF65-F5344CB8AC3E}">
        <p14:creationId xmlns:p14="http://schemas.microsoft.com/office/powerpoint/2010/main" val="25639593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xmlns="" id="{54D6D388-494B-4AA4-9731-3A48A02B0AAC}"/>
              </a:ext>
            </a:extLst>
          </p:cNvPr>
          <p:cNvPicPr>
            <a:picLocks noChangeAspect="1"/>
          </p:cNvPicPr>
          <p:nvPr/>
        </p:nvPicPr>
        <p:blipFill>
          <a:blip r:embed="rId3"/>
          <a:stretch>
            <a:fillRect/>
          </a:stretch>
        </p:blipFill>
        <p:spPr>
          <a:xfrm>
            <a:off x="97825" y="1948139"/>
            <a:ext cx="12144142" cy="4861139"/>
          </a:xfrm>
          <a:prstGeom prst="rect">
            <a:avLst/>
          </a:prstGeom>
        </p:spPr>
      </p:pic>
      <p:sp>
        <p:nvSpPr>
          <p:cNvPr id="14" name="文本框 38">
            <a:extLst>
              <a:ext uri="{FF2B5EF4-FFF2-40B4-BE49-F238E27FC236}">
                <a16:creationId xmlns:a16="http://schemas.microsoft.com/office/drawing/2014/main" xmlns="" id="{21AFE104-7248-4C5E-A7E6-B43332A0A135}"/>
              </a:ext>
            </a:extLst>
          </p:cNvPr>
          <p:cNvSpPr txBox="1"/>
          <p:nvPr/>
        </p:nvSpPr>
        <p:spPr>
          <a:xfrm>
            <a:off x="278636" y="761191"/>
            <a:ext cx="3751815" cy="651374"/>
          </a:xfrm>
          <a:prstGeom prst="rect">
            <a:avLst/>
          </a:prstGeom>
          <a:noFill/>
        </p:spPr>
        <p:txBody>
          <a:bodyPr wrap="none" lIns="96434" tIns="48217" rIns="96434" bIns="48217" rtlCol="0">
            <a:spAutoFit/>
          </a:bodyPr>
          <a:lstStyle/>
          <a:p>
            <a:pPr defTabSz="963930"/>
            <a:r>
              <a:rPr lang="en-GB" altLang="zh-CN" sz="3600" b="1"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Domain Fronting </a:t>
            </a:r>
          </a:p>
        </p:txBody>
      </p:sp>
      <p:sp>
        <p:nvSpPr>
          <p:cNvPr id="5" name="矩形 4"/>
          <p:cNvSpPr/>
          <p:nvPr/>
        </p:nvSpPr>
        <p:spPr>
          <a:xfrm>
            <a:off x="772176" y="1314972"/>
            <a:ext cx="2201244" cy="369332"/>
          </a:xfrm>
          <a:prstGeom prst="rect">
            <a:avLst/>
          </a:prstGeom>
        </p:spPr>
        <p:txBody>
          <a:bodyPr wrap="none">
            <a:spAutoFit/>
          </a:bodyPr>
          <a:lstStyle/>
          <a:p>
            <a:pPr defTabSz="963930"/>
            <a:r>
              <a:rPr lang="zh-CN" altLang="en-US" dirty="0">
                <a:solidFill>
                  <a:srgbClr val="006494"/>
                </a:solidFill>
                <a:cs typeface="+mn-ea"/>
                <a:sym typeface="+mn-lt"/>
              </a:rPr>
              <a:t> </a:t>
            </a:r>
            <a:r>
              <a:rPr lang="en-GB" altLang="zh-CN" dirty="0" err="1">
                <a:solidFill>
                  <a:srgbClr val="006494"/>
                </a:solidFill>
                <a:latin typeface="Roboto" panose="02000000000000000000" pitchFamily="2" charset="0"/>
                <a:ea typeface="Roboto" panose="02000000000000000000" pitchFamily="2" charset="0"/>
                <a:cs typeface="Roboto" panose="02000000000000000000" pitchFamily="2" charset="0"/>
                <a:sym typeface="+mn-lt"/>
              </a:rPr>
              <a:t>cdn.company.com</a:t>
            </a:r>
            <a:r>
              <a:rPr lang="zh-CN" altLang="en-US" dirty="0">
                <a:solidFill>
                  <a:srgbClr val="006494"/>
                </a:solidFill>
                <a:latin typeface="Roboto" panose="02000000000000000000" pitchFamily="2" charset="0"/>
                <a:cs typeface="Roboto" panose="02000000000000000000" pitchFamily="2" charset="0"/>
                <a:sym typeface="+mn-lt"/>
              </a:rPr>
              <a:t> </a:t>
            </a:r>
          </a:p>
        </p:txBody>
      </p:sp>
      <p:sp>
        <p:nvSpPr>
          <p:cNvPr id="6" name="矩形 5"/>
          <p:cNvSpPr/>
          <p:nvPr/>
        </p:nvSpPr>
        <p:spPr>
          <a:xfrm>
            <a:off x="772176" y="2687032"/>
            <a:ext cx="3532827" cy="307777"/>
          </a:xfrm>
          <a:prstGeom prst="rect">
            <a:avLst/>
          </a:prstGeom>
        </p:spPr>
        <p:txBody>
          <a:bodyPr wrap="none">
            <a:spAutoFit/>
          </a:bodyPr>
          <a:lstStyle/>
          <a:p>
            <a:pPr defTabSz="963930"/>
            <a:r>
              <a:rPr lang="en-US" altLang="zh-CN" sz="1400" dirty="0">
                <a:latin typeface="YouYuan" panose="02010509060101010101"/>
                <a:cs typeface="+mn-ea"/>
                <a:sym typeface="+mn-lt"/>
              </a:rPr>
              <a:t>1</a:t>
            </a:r>
            <a:r>
              <a:rPr lang="zh-CN" altLang="en-US" sz="1400" dirty="0">
                <a:latin typeface="YouYuan" panose="02010509060101010101"/>
                <a:cs typeface="+mn-ea"/>
                <a:sym typeface="+mn-lt"/>
              </a:rPr>
              <a:t>）查询 </a:t>
            </a:r>
            <a:r>
              <a:rPr lang="en-US" altLang="zh-CN" sz="1400" dirty="0">
                <a:solidFill>
                  <a:srgbClr val="06A5BB"/>
                </a:solidFill>
                <a:latin typeface="YouYuan" panose="02010509060101010101"/>
                <a:cs typeface="+mn-ea"/>
                <a:sym typeface="+mn-lt"/>
              </a:rPr>
              <a:t>cdn.company.com </a:t>
            </a:r>
            <a:r>
              <a:rPr lang="en-US" altLang="zh-CN" sz="1400" dirty="0">
                <a:latin typeface="YouYuan" panose="02010509060101010101"/>
                <a:cs typeface="+mn-ea"/>
                <a:sym typeface="+mn-lt"/>
              </a:rPr>
              <a:t>(</a:t>
            </a:r>
            <a:r>
              <a:rPr lang="zh-CN" altLang="en-US" sz="1400" dirty="0">
                <a:latin typeface="YouYuan" panose="02010509060101010101"/>
                <a:cs typeface="+mn-ea"/>
                <a:sym typeface="+mn-lt"/>
              </a:rPr>
              <a:t>查询</a:t>
            </a:r>
            <a:r>
              <a:rPr lang="en-US" altLang="zh-CN" sz="1400" dirty="0">
                <a:latin typeface="YouYuan" panose="02010509060101010101"/>
                <a:cs typeface="+mn-ea"/>
                <a:sym typeface="+mn-lt"/>
              </a:rPr>
              <a:t>DNS</a:t>
            </a:r>
            <a:r>
              <a:rPr lang="zh-CN" altLang="en-US" sz="1400" dirty="0">
                <a:latin typeface="YouYuan" panose="02010509060101010101"/>
                <a:cs typeface="+mn-ea"/>
                <a:sym typeface="+mn-lt"/>
              </a:rPr>
              <a:t> </a:t>
            </a:r>
            <a:r>
              <a:rPr lang="en-US" altLang="zh-CN" sz="1400" dirty="0">
                <a:latin typeface="YouYuan" panose="02010509060101010101"/>
                <a:cs typeface="+mn-ea"/>
                <a:sym typeface="+mn-lt"/>
              </a:rPr>
              <a:t>A</a:t>
            </a:r>
            <a:r>
              <a:rPr lang="zh-CN" altLang="en-US" sz="1400" dirty="0">
                <a:latin typeface="YouYuan" panose="02010509060101010101"/>
                <a:cs typeface="+mn-ea"/>
                <a:sym typeface="+mn-lt"/>
              </a:rPr>
              <a:t> 记录</a:t>
            </a:r>
            <a:r>
              <a:rPr lang="en-US" altLang="zh-CN" sz="1400" dirty="0">
                <a:latin typeface="YouYuan" panose="02010509060101010101"/>
                <a:cs typeface="+mn-ea"/>
                <a:sym typeface="+mn-lt"/>
              </a:rPr>
              <a:t>)</a:t>
            </a:r>
            <a:endParaRPr lang="en-GB" altLang="zh-CN" sz="1400" dirty="0">
              <a:latin typeface="YouYuan" panose="02010509060101010101"/>
              <a:cs typeface="+mn-ea"/>
              <a:sym typeface="+mn-lt"/>
            </a:endParaRPr>
          </a:p>
        </p:txBody>
      </p:sp>
      <p:sp>
        <p:nvSpPr>
          <p:cNvPr id="7" name="矩形 6"/>
          <p:cNvSpPr/>
          <p:nvPr/>
        </p:nvSpPr>
        <p:spPr>
          <a:xfrm>
            <a:off x="772176" y="3381831"/>
            <a:ext cx="3950120" cy="307777"/>
          </a:xfrm>
          <a:prstGeom prst="rect">
            <a:avLst/>
          </a:prstGeom>
        </p:spPr>
        <p:txBody>
          <a:bodyPr wrap="none">
            <a:spAutoFit/>
          </a:bodyPr>
          <a:lstStyle/>
          <a:p>
            <a:pPr defTabSz="963930"/>
            <a:r>
              <a:rPr lang="en-US" altLang="zh-CN" sz="1400" dirty="0">
                <a:ea typeface="YouYuan" panose="02010509060101010101"/>
                <a:cs typeface="+mn-ea"/>
                <a:sym typeface="+mn-lt"/>
              </a:rPr>
              <a:t>2</a:t>
            </a:r>
            <a:r>
              <a:rPr lang="zh-CN" altLang="en-US" sz="1400" dirty="0">
                <a:ea typeface="YouYuan" panose="02010509060101010101"/>
                <a:cs typeface="+mn-ea"/>
                <a:sym typeface="+mn-lt"/>
              </a:rPr>
              <a:t>）</a:t>
            </a:r>
            <a:r>
              <a:rPr lang="en-US" altLang="zh-CN" sz="1400" dirty="0">
                <a:latin typeface="YouYuan" panose="02010509060101010101"/>
                <a:ea typeface="YouYuan" panose="02010509060101010101"/>
                <a:cs typeface="+mn-ea"/>
                <a:sym typeface="+mn-lt"/>
              </a:rPr>
              <a:t>CDN </a:t>
            </a:r>
            <a:r>
              <a:rPr lang="zh-CN" altLang="en-US" sz="1400" dirty="0">
                <a:latin typeface="YouYuan" panose="02010509060101010101"/>
                <a:ea typeface="YouYuan" panose="02010509060101010101"/>
                <a:cs typeface="+mn-ea"/>
                <a:sym typeface="+mn-lt"/>
              </a:rPr>
              <a:t>服务在</a:t>
            </a:r>
            <a:r>
              <a:rPr lang="en-US" altLang="zh-CN" sz="1400" dirty="0">
                <a:latin typeface="YouYuan" panose="02010509060101010101"/>
                <a:ea typeface="YouYuan" panose="02010509060101010101"/>
                <a:cs typeface="+mn-ea"/>
                <a:sym typeface="+mn-lt"/>
              </a:rPr>
              <a:t>IP</a:t>
            </a:r>
            <a:r>
              <a:rPr lang="zh-CN" altLang="en-US" sz="1400" dirty="0">
                <a:latin typeface="YouYuan" panose="02010509060101010101"/>
                <a:ea typeface="YouYuan" panose="02010509060101010101"/>
                <a:cs typeface="+mn-ea"/>
                <a:sym typeface="+mn-lt"/>
              </a:rPr>
              <a:t> </a:t>
            </a:r>
            <a:r>
              <a:rPr lang="en-US" altLang="zh-CN" sz="1400" dirty="0">
                <a:latin typeface="YouYuan" panose="02010509060101010101"/>
                <a:ea typeface="YouYuan" panose="02010509060101010101"/>
                <a:cs typeface="+mn-ea"/>
                <a:sym typeface="+mn-lt"/>
              </a:rPr>
              <a:t>A,B,C,D,E(</a:t>
            </a:r>
            <a:r>
              <a:rPr lang="zh-CN" altLang="en-US" sz="1400" dirty="0">
                <a:latin typeface="YouYuan" panose="02010509060101010101"/>
                <a:ea typeface="YouYuan" panose="02010509060101010101"/>
                <a:cs typeface="+mn-ea"/>
                <a:sym typeface="+mn-lt"/>
              </a:rPr>
              <a:t>响应</a:t>
            </a:r>
            <a:r>
              <a:rPr lang="en-US" altLang="zh-CN" sz="1400" dirty="0">
                <a:latin typeface="YouYuan" panose="02010509060101010101"/>
                <a:ea typeface="YouYuan" panose="02010509060101010101"/>
                <a:cs typeface="+mn-ea"/>
                <a:sym typeface="+mn-lt"/>
              </a:rPr>
              <a:t>DNS</a:t>
            </a:r>
            <a:r>
              <a:rPr lang="zh-CN" altLang="en-US" sz="1400" dirty="0">
                <a:latin typeface="YouYuan" panose="02010509060101010101"/>
                <a:ea typeface="YouYuan" panose="02010509060101010101"/>
                <a:cs typeface="+mn-ea"/>
                <a:sym typeface="+mn-lt"/>
              </a:rPr>
              <a:t> </a:t>
            </a:r>
            <a:r>
              <a:rPr lang="en-US" altLang="zh-CN" sz="1400" dirty="0">
                <a:latin typeface="YouYuan" panose="02010509060101010101"/>
                <a:ea typeface="YouYuan" panose="02010509060101010101"/>
                <a:cs typeface="+mn-ea"/>
                <a:sym typeface="+mn-lt"/>
              </a:rPr>
              <a:t>A</a:t>
            </a:r>
            <a:r>
              <a:rPr lang="zh-CN" altLang="en-US" sz="1400" dirty="0">
                <a:latin typeface="YouYuan" panose="02010509060101010101"/>
                <a:ea typeface="YouYuan" panose="02010509060101010101"/>
                <a:cs typeface="+mn-ea"/>
                <a:sym typeface="+mn-lt"/>
              </a:rPr>
              <a:t>记录请求</a:t>
            </a:r>
            <a:r>
              <a:rPr lang="en-US" altLang="zh-CN" sz="1400" dirty="0">
                <a:latin typeface="YouYuan" panose="02010509060101010101"/>
                <a:ea typeface="YouYuan" panose="02010509060101010101"/>
                <a:cs typeface="+mn-ea"/>
                <a:sym typeface="+mn-lt"/>
              </a:rPr>
              <a:t>)</a:t>
            </a:r>
            <a:endParaRPr lang="en-GB" altLang="zh-CN" sz="1400" dirty="0">
              <a:latin typeface="YouYuan" panose="02010509060101010101"/>
              <a:ea typeface="YouYuan" panose="02010509060101010101"/>
              <a:cs typeface="+mn-ea"/>
              <a:sym typeface="+mn-lt"/>
            </a:endParaRPr>
          </a:p>
        </p:txBody>
      </p:sp>
      <p:sp>
        <p:nvSpPr>
          <p:cNvPr id="8" name="矩形 7"/>
          <p:cNvSpPr/>
          <p:nvPr/>
        </p:nvSpPr>
        <p:spPr>
          <a:xfrm>
            <a:off x="2807196" y="4188646"/>
            <a:ext cx="4363695" cy="307777"/>
          </a:xfrm>
          <a:prstGeom prst="rect">
            <a:avLst/>
          </a:prstGeom>
        </p:spPr>
        <p:txBody>
          <a:bodyPr wrap="none">
            <a:spAutoFit/>
          </a:bodyPr>
          <a:lstStyle/>
          <a:p>
            <a:pPr defTabSz="963930"/>
            <a:r>
              <a:rPr lang="en-US" altLang="zh-CN" sz="1400" dirty="0">
                <a:latin typeface="YouYuan" panose="02010509060101010101"/>
                <a:cs typeface="+mn-ea"/>
                <a:sym typeface="+mn-lt"/>
              </a:rPr>
              <a:t>3</a:t>
            </a:r>
            <a:r>
              <a:rPr lang="zh-CN" altLang="en-US" sz="1400" dirty="0">
                <a:latin typeface="YouYuan" panose="02010509060101010101"/>
                <a:cs typeface="+mn-ea"/>
                <a:sym typeface="+mn-lt"/>
              </a:rPr>
              <a:t>）连接</a:t>
            </a:r>
            <a:r>
              <a:rPr lang="en-US" altLang="zh-CN" sz="1400" dirty="0">
                <a:latin typeface="YouYuan" panose="02010509060101010101"/>
                <a:cs typeface="+mn-ea"/>
                <a:sym typeface="+mn-lt"/>
              </a:rPr>
              <a:t>IP</a:t>
            </a:r>
            <a:r>
              <a:rPr lang="zh-CN" altLang="en-US" sz="1400" dirty="0">
                <a:latin typeface="YouYuan" panose="02010509060101010101"/>
                <a:cs typeface="+mn-ea"/>
                <a:sym typeface="+mn-lt"/>
              </a:rPr>
              <a:t> </a:t>
            </a:r>
            <a:r>
              <a:rPr lang="en-US" altLang="zh-CN" sz="1400" dirty="0">
                <a:latin typeface="YouYuan" panose="02010509060101010101"/>
                <a:cs typeface="+mn-ea"/>
                <a:sym typeface="+mn-lt"/>
              </a:rPr>
              <a:t>A,B,C,D</a:t>
            </a:r>
            <a:r>
              <a:rPr lang="zh-CN" altLang="en-US" sz="1400" dirty="0">
                <a:latin typeface="YouYuan" panose="02010509060101010101"/>
                <a:cs typeface="+mn-ea"/>
                <a:sym typeface="+mn-lt"/>
              </a:rPr>
              <a:t>或</a:t>
            </a:r>
            <a:r>
              <a:rPr lang="en-US" altLang="zh-CN" sz="1400" dirty="0">
                <a:latin typeface="YouYuan" panose="02010509060101010101"/>
                <a:cs typeface="+mn-ea"/>
                <a:sym typeface="+mn-lt"/>
              </a:rPr>
              <a:t>E</a:t>
            </a:r>
            <a:r>
              <a:rPr lang="zh-CN" altLang="en-US" sz="1400" dirty="0">
                <a:latin typeface="YouYuan" panose="02010509060101010101"/>
                <a:cs typeface="+mn-ea"/>
                <a:sym typeface="+mn-lt"/>
              </a:rPr>
              <a:t>，请求最近的内容传送网络节点</a:t>
            </a:r>
            <a:endParaRPr lang="en-GB" altLang="zh-CN" sz="1400" dirty="0">
              <a:latin typeface="YouYuan" panose="02010509060101010101"/>
              <a:cs typeface="+mn-ea"/>
              <a:sym typeface="+mn-lt"/>
            </a:endParaRPr>
          </a:p>
        </p:txBody>
      </p:sp>
      <p:sp>
        <p:nvSpPr>
          <p:cNvPr id="9" name="矩形 8"/>
          <p:cNvSpPr/>
          <p:nvPr/>
        </p:nvSpPr>
        <p:spPr>
          <a:xfrm>
            <a:off x="1030110" y="4866904"/>
            <a:ext cx="7440178" cy="307777"/>
          </a:xfrm>
          <a:prstGeom prst="rect">
            <a:avLst/>
          </a:prstGeom>
        </p:spPr>
        <p:txBody>
          <a:bodyPr wrap="none">
            <a:spAutoFit/>
          </a:bodyPr>
          <a:lstStyle/>
          <a:p>
            <a:pPr defTabSz="963930"/>
            <a:r>
              <a:rPr lang="en-US" altLang="zh-CN" sz="1400" dirty="0">
                <a:latin typeface="YouYuan" panose="02010509060101010101"/>
                <a:cs typeface="+mn-ea"/>
                <a:sym typeface="+mn-lt"/>
              </a:rPr>
              <a:t>4</a:t>
            </a:r>
            <a:r>
              <a:rPr lang="zh-CN" altLang="en-US" sz="1400" dirty="0">
                <a:latin typeface="YouYuan" panose="02010509060101010101"/>
                <a:cs typeface="+mn-ea"/>
                <a:sym typeface="+mn-lt"/>
              </a:rPr>
              <a:t>）从</a:t>
            </a:r>
            <a:r>
              <a:rPr lang="en-US" altLang="zh-CN" sz="1400" dirty="0">
                <a:latin typeface="YouYuan" panose="02010509060101010101"/>
                <a:cs typeface="+mn-ea"/>
                <a:sym typeface="+mn-lt"/>
              </a:rPr>
              <a:t>CDN </a:t>
            </a:r>
            <a:r>
              <a:rPr lang="zh-CN" altLang="en-US" sz="1400" dirty="0">
                <a:latin typeface="YouYuan" panose="02010509060101010101"/>
                <a:cs typeface="+mn-ea"/>
                <a:sym typeface="+mn-lt"/>
              </a:rPr>
              <a:t>获取请求</a:t>
            </a:r>
            <a:r>
              <a:rPr lang="en-US" altLang="zh-CN" sz="1400" dirty="0">
                <a:latin typeface="YouYuan" panose="02010509060101010101"/>
                <a:cs typeface="+mn-ea"/>
                <a:sym typeface="+mn-lt"/>
              </a:rPr>
              <a:t>Host</a:t>
            </a:r>
            <a:r>
              <a:rPr lang="zh-CN" altLang="en-US" sz="1400" dirty="0">
                <a:latin typeface="YouYuan" panose="02010509060101010101"/>
                <a:cs typeface="+mn-ea"/>
                <a:sym typeface="+mn-lt"/>
              </a:rPr>
              <a:t>：</a:t>
            </a:r>
            <a:r>
              <a:rPr lang="en-US" altLang="zh-CN" sz="1400" dirty="0" err="1">
                <a:solidFill>
                  <a:srgbClr val="06A5BB"/>
                </a:solidFill>
                <a:latin typeface="YouYuan" panose="02010509060101010101"/>
                <a:cs typeface="+mn-ea"/>
                <a:sym typeface="+mn-lt"/>
              </a:rPr>
              <a:t>cdn.company.com</a:t>
            </a:r>
            <a:r>
              <a:rPr lang="zh-CN" altLang="en-US" sz="1400" dirty="0">
                <a:latin typeface="YouYuan" panose="02010509060101010101"/>
                <a:cs typeface="+mn-ea"/>
                <a:sym typeface="+mn-lt"/>
              </a:rPr>
              <a:t>的资源</a:t>
            </a:r>
            <a:r>
              <a:rPr lang="en-US" altLang="zh-CN" sz="1400" dirty="0">
                <a:latin typeface="YouYuan" panose="02010509060101010101"/>
                <a:cs typeface="+mn-ea"/>
                <a:sym typeface="+mn-lt"/>
              </a:rPr>
              <a:t>(</a:t>
            </a:r>
            <a:r>
              <a:rPr lang="zh-CN" altLang="en-US" sz="1400" dirty="0">
                <a:latin typeface="YouYuan" panose="02010509060101010101"/>
                <a:cs typeface="+mn-ea"/>
                <a:sym typeface="+mn-lt"/>
              </a:rPr>
              <a:t>比如</a:t>
            </a:r>
            <a:r>
              <a:rPr lang="en-US" altLang="zh-CN" sz="1400" dirty="0">
                <a:latin typeface="YouYuan" panose="02010509060101010101"/>
                <a:cs typeface="+mn-ea"/>
                <a:sym typeface="+mn-lt"/>
              </a:rPr>
              <a:t>:</a:t>
            </a:r>
            <a:r>
              <a:rPr lang="en-US" altLang="zh-CN" sz="1400" dirty="0">
                <a:solidFill>
                  <a:srgbClr val="06A5BB"/>
                </a:solidFill>
                <a:latin typeface="YouYuan" panose="02010509060101010101"/>
                <a:cs typeface="+mn-ea"/>
                <a:sym typeface="+mn-lt"/>
              </a:rPr>
              <a:t>GET</a:t>
            </a:r>
            <a:r>
              <a:rPr lang="zh-CN" altLang="en-US" sz="1400" dirty="0">
                <a:solidFill>
                  <a:srgbClr val="06A5BB"/>
                </a:solidFill>
                <a:latin typeface="YouYuan" panose="02010509060101010101"/>
                <a:cs typeface="+mn-ea"/>
                <a:sym typeface="+mn-lt"/>
              </a:rPr>
              <a:t> </a:t>
            </a:r>
            <a:r>
              <a:rPr lang="en-US" altLang="zh-CN" sz="1400" dirty="0">
                <a:solidFill>
                  <a:srgbClr val="06A5BB"/>
                </a:solidFill>
                <a:latin typeface="YouYuan" panose="02010509060101010101"/>
                <a:cs typeface="+mn-ea"/>
                <a:sym typeface="+mn-lt"/>
              </a:rPr>
              <a:t>/</a:t>
            </a:r>
            <a:r>
              <a:rPr lang="en-US" altLang="zh-CN" sz="1400" dirty="0" err="1">
                <a:solidFill>
                  <a:srgbClr val="06A5BB"/>
                </a:solidFill>
                <a:latin typeface="YouYuan" panose="02010509060101010101"/>
                <a:cs typeface="+mn-ea"/>
                <a:sym typeface="+mn-lt"/>
              </a:rPr>
              <a:t>index.php;Host:cdn.company.com</a:t>
            </a:r>
            <a:r>
              <a:rPr lang="en-US" altLang="zh-CN" sz="1400" dirty="0">
                <a:latin typeface="YouYuan" panose="02010509060101010101"/>
                <a:cs typeface="+mn-ea"/>
                <a:sym typeface="+mn-lt"/>
              </a:rPr>
              <a:t>)</a:t>
            </a:r>
            <a:endParaRPr lang="en-GB" altLang="zh-CN" sz="1400" dirty="0">
              <a:latin typeface="YouYuan" panose="02010509060101010101"/>
              <a:cs typeface="+mn-ea"/>
              <a:sym typeface="+mn-lt"/>
            </a:endParaRPr>
          </a:p>
        </p:txBody>
      </p:sp>
      <p:sp>
        <p:nvSpPr>
          <p:cNvPr id="11" name="矩形 10"/>
          <p:cNvSpPr/>
          <p:nvPr/>
        </p:nvSpPr>
        <p:spPr>
          <a:xfrm>
            <a:off x="8533736" y="4840647"/>
            <a:ext cx="3191899" cy="307777"/>
          </a:xfrm>
          <a:prstGeom prst="rect">
            <a:avLst/>
          </a:prstGeom>
        </p:spPr>
        <p:txBody>
          <a:bodyPr wrap="none">
            <a:spAutoFit/>
          </a:bodyPr>
          <a:lstStyle/>
          <a:p>
            <a:pPr defTabSz="963930"/>
            <a:r>
              <a:rPr lang="en-US" altLang="zh-CN" sz="1400" dirty="0">
                <a:latin typeface="YouYuan" panose="02010509060101010101"/>
                <a:cs typeface="+mn-ea"/>
                <a:sym typeface="+mn-lt"/>
              </a:rPr>
              <a:t>5</a:t>
            </a:r>
            <a:r>
              <a:rPr lang="zh-CN" altLang="en-US" sz="1400" dirty="0">
                <a:latin typeface="YouYuan" panose="02010509060101010101"/>
                <a:cs typeface="+mn-ea"/>
                <a:sym typeface="+mn-lt"/>
              </a:rPr>
              <a:t>）获取</a:t>
            </a:r>
            <a:r>
              <a:rPr lang="en-US" altLang="zh-CN" sz="1400" dirty="0">
                <a:solidFill>
                  <a:srgbClr val="06A5BB"/>
                </a:solidFill>
                <a:latin typeface="YouYuan" panose="02010509060101010101"/>
                <a:cs typeface="+mn-ea"/>
                <a:sym typeface="+mn-lt"/>
              </a:rPr>
              <a:t>cdn.company.com</a:t>
            </a:r>
            <a:r>
              <a:rPr lang="zh-CN" altLang="en-US" sz="1400" dirty="0">
                <a:latin typeface="YouYuan" panose="02010509060101010101"/>
                <a:cs typeface="+mn-ea"/>
                <a:sym typeface="+mn-lt"/>
              </a:rPr>
              <a:t>的</a:t>
            </a:r>
            <a:r>
              <a:rPr lang="zh-CN" altLang="en-US" sz="1400" dirty="0">
                <a:solidFill>
                  <a:srgbClr val="06A5BB"/>
                </a:solidFill>
                <a:latin typeface="YouYuan" panose="02010509060101010101"/>
                <a:cs typeface="+mn-ea"/>
                <a:sym typeface="+mn-lt"/>
              </a:rPr>
              <a:t> </a:t>
            </a:r>
            <a:r>
              <a:rPr lang="en-US" altLang="zh-CN" sz="1400" dirty="0">
                <a:solidFill>
                  <a:srgbClr val="06A5BB"/>
                </a:solidFill>
                <a:latin typeface="YouYuan" panose="02010509060101010101"/>
                <a:cs typeface="+mn-ea"/>
                <a:sym typeface="+mn-lt"/>
              </a:rPr>
              <a:t>/index..</a:t>
            </a:r>
            <a:r>
              <a:rPr lang="en-US" altLang="zh-CN" sz="1400" dirty="0" err="1">
                <a:solidFill>
                  <a:srgbClr val="06A5BB"/>
                </a:solidFill>
                <a:latin typeface="YouYuan" panose="02010509060101010101"/>
                <a:cs typeface="+mn-ea"/>
                <a:sym typeface="+mn-lt"/>
              </a:rPr>
              <a:t>php</a:t>
            </a:r>
            <a:endParaRPr lang="en-GB" altLang="zh-CN" sz="1400" dirty="0">
              <a:solidFill>
                <a:srgbClr val="06A5BB"/>
              </a:solidFill>
              <a:latin typeface="YouYuan" panose="02010509060101010101"/>
              <a:cs typeface="+mn-ea"/>
              <a:sym typeface="+mn-lt"/>
            </a:endParaRPr>
          </a:p>
        </p:txBody>
      </p:sp>
      <p:sp>
        <p:nvSpPr>
          <p:cNvPr id="12" name="矩形 11"/>
          <p:cNvSpPr/>
          <p:nvPr/>
        </p:nvSpPr>
        <p:spPr>
          <a:xfrm>
            <a:off x="8533736" y="5503517"/>
            <a:ext cx="1249573" cy="307777"/>
          </a:xfrm>
          <a:prstGeom prst="rect">
            <a:avLst/>
          </a:prstGeom>
        </p:spPr>
        <p:txBody>
          <a:bodyPr wrap="none">
            <a:spAutoFit/>
          </a:bodyPr>
          <a:lstStyle/>
          <a:p>
            <a:pPr defTabSz="963930"/>
            <a:r>
              <a:rPr lang="en-US" altLang="zh-CN" sz="1400" dirty="0">
                <a:latin typeface="YouYuan" panose="02010509060101010101"/>
                <a:cs typeface="+mn-ea"/>
                <a:sym typeface="+mn-lt"/>
              </a:rPr>
              <a:t>6</a:t>
            </a:r>
            <a:r>
              <a:rPr lang="zh-CN" altLang="en-US" sz="1400" dirty="0">
                <a:latin typeface="YouYuan" panose="02010509060101010101"/>
                <a:cs typeface="+mn-ea"/>
                <a:sym typeface="+mn-lt"/>
              </a:rPr>
              <a:t>）</a:t>
            </a:r>
            <a:r>
              <a:rPr lang="en-US" altLang="zh-CN" sz="1400" dirty="0">
                <a:solidFill>
                  <a:srgbClr val="06A5BB"/>
                </a:solidFill>
                <a:latin typeface="YouYuan" panose="02010509060101010101"/>
                <a:cs typeface="+mn-ea"/>
                <a:sym typeface="+mn-lt"/>
              </a:rPr>
              <a:t>/</a:t>
            </a:r>
            <a:r>
              <a:rPr lang="en-US" altLang="zh-CN" sz="1400" dirty="0" err="1">
                <a:solidFill>
                  <a:srgbClr val="06A5BB"/>
                </a:solidFill>
                <a:latin typeface="YouYuan" panose="02010509060101010101"/>
                <a:cs typeface="+mn-ea"/>
                <a:sym typeface="+mn-lt"/>
              </a:rPr>
              <a:t>index.php</a:t>
            </a:r>
            <a:endParaRPr lang="en-GB" altLang="zh-CN" sz="1400" dirty="0">
              <a:solidFill>
                <a:srgbClr val="06A5BB"/>
              </a:solidFill>
              <a:latin typeface="YouYuan" panose="02010509060101010101"/>
              <a:cs typeface="+mn-ea"/>
              <a:sym typeface="+mn-lt"/>
            </a:endParaRPr>
          </a:p>
        </p:txBody>
      </p:sp>
      <p:sp>
        <p:nvSpPr>
          <p:cNvPr id="15" name="矩形 14"/>
          <p:cNvSpPr/>
          <p:nvPr/>
        </p:nvSpPr>
        <p:spPr>
          <a:xfrm>
            <a:off x="2634972" y="5755290"/>
            <a:ext cx="2956259" cy="307777"/>
          </a:xfrm>
          <a:prstGeom prst="rect">
            <a:avLst/>
          </a:prstGeom>
        </p:spPr>
        <p:txBody>
          <a:bodyPr wrap="none">
            <a:spAutoFit/>
          </a:bodyPr>
          <a:lstStyle/>
          <a:p>
            <a:pPr defTabSz="963930"/>
            <a:r>
              <a:rPr lang="en-US" altLang="zh-CN" sz="1400" dirty="0">
                <a:latin typeface="YouYuan" panose="02010509060101010101"/>
                <a:cs typeface="+mn-ea"/>
                <a:sym typeface="+mn-lt"/>
              </a:rPr>
              <a:t>7</a:t>
            </a:r>
            <a:r>
              <a:rPr lang="zh-CN" altLang="en-US" sz="1400" dirty="0">
                <a:latin typeface="YouYuan" panose="02010509060101010101"/>
                <a:cs typeface="+mn-ea"/>
                <a:sym typeface="+mn-lt"/>
              </a:rPr>
              <a:t>）响应通过 </a:t>
            </a:r>
            <a:r>
              <a:rPr lang="en-US" altLang="zh-CN" sz="1400" dirty="0">
                <a:latin typeface="YouYuan" panose="02010509060101010101"/>
                <a:cs typeface="+mn-ea"/>
                <a:sym typeface="+mn-lt"/>
              </a:rPr>
              <a:t>CDN </a:t>
            </a:r>
            <a:r>
              <a:rPr lang="zh-CN" altLang="en-US" sz="1400" dirty="0">
                <a:latin typeface="YouYuan" panose="02010509060101010101"/>
                <a:cs typeface="+mn-ea"/>
                <a:sym typeface="+mn-lt"/>
              </a:rPr>
              <a:t>获取的 </a:t>
            </a:r>
            <a:r>
              <a:rPr lang="en-US" altLang="zh-CN" sz="1400" dirty="0">
                <a:solidFill>
                  <a:srgbClr val="06A5BB"/>
                </a:solidFill>
                <a:latin typeface="YouYuan" panose="02010509060101010101"/>
                <a:cs typeface="+mn-ea"/>
                <a:sym typeface="+mn-lt"/>
              </a:rPr>
              <a:t>/</a:t>
            </a:r>
            <a:r>
              <a:rPr lang="en-US" altLang="zh-CN" sz="1400" dirty="0" err="1">
                <a:solidFill>
                  <a:srgbClr val="06A5BB"/>
                </a:solidFill>
                <a:latin typeface="YouYuan" panose="02010509060101010101"/>
                <a:cs typeface="+mn-ea"/>
                <a:sym typeface="+mn-lt"/>
              </a:rPr>
              <a:t>index.php</a:t>
            </a:r>
            <a:endParaRPr lang="en-GB" altLang="zh-CN" sz="1400" dirty="0">
              <a:solidFill>
                <a:srgbClr val="06A5BB"/>
              </a:solidFill>
              <a:latin typeface="YouYuan" panose="02010509060101010101"/>
              <a:cs typeface="+mn-ea"/>
              <a:sym typeface="+mn-lt"/>
            </a:endParaRPr>
          </a:p>
        </p:txBody>
      </p:sp>
      <p:sp>
        <p:nvSpPr>
          <p:cNvPr id="13" name="矩形 16">
            <a:extLst>
              <a:ext uri="{FF2B5EF4-FFF2-40B4-BE49-F238E27FC236}">
                <a16:creationId xmlns:a16="http://schemas.microsoft.com/office/drawing/2014/main" xmlns="" id="{F78416E5-D9C9-449B-A3E4-54EA55D3E6A3}"/>
              </a:ext>
            </a:extLst>
          </p:cNvPr>
          <p:cNvSpPr/>
          <p:nvPr/>
        </p:nvSpPr>
        <p:spPr>
          <a:xfrm>
            <a:off x="3860124" y="802770"/>
            <a:ext cx="1242560" cy="646331"/>
          </a:xfrm>
          <a:prstGeom prst="rect">
            <a:avLst/>
          </a:prstGeom>
        </p:spPr>
        <p:txBody>
          <a:bodyPr wrap="square">
            <a:spAutoFit/>
          </a:bodyPr>
          <a:lstStyle/>
          <a:p>
            <a:pPr defTabSz="963930"/>
            <a:r>
              <a:rPr lang="zh-CN" altLang="en-US" sz="3600" b="1" dirty="0">
                <a:solidFill>
                  <a:srgbClr val="006494"/>
                </a:solidFill>
                <a:latin typeface="Roboto" panose="02000000000000000000" pitchFamily="2" charset="0"/>
                <a:ea typeface="YouYuan" panose="02010509060101010101"/>
                <a:cs typeface="Roboto" panose="02000000000000000000" pitchFamily="2" charset="0"/>
                <a:sym typeface="+mn-lt"/>
              </a:rPr>
              <a:t>基础</a:t>
            </a:r>
          </a:p>
        </p:txBody>
      </p:sp>
      <p:sp>
        <p:nvSpPr>
          <p:cNvPr id="16" name="矩形 16">
            <a:extLst>
              <a:ext uri="{FF2B5EF4-FFF2-40B4-BE49-F238E27FC236}">
                <a16:creationId xmlns:a16="http://schemas.microsoft.com/office/drawing/2014/main" xmlns="" id="{6CCC5ACE-7594-457C-BD3C-4DDBF40949A6}"/>
              </a:ext>
            </a:extLst>
          </p:cNvPr>
          <p:cNvSpPr/>
          <p:nvPr/>
        </p:nvSpPr>
        <p:spPr>
          <a:xfrm>
            <a:off x="286853" y="1314760"/>
            <a:ext cx="688405" cy="369332"/>
          </a:xfrm>
          <a:prstGeom prst="rect">
            <a:avLst/>
          </a:prstGeom>
        </p:spPr>
        <p:txBody>
          <a:bodyPr wrap="square">
            <a:spAutoFit/>
          </a:bodyPr>
          <a:lstStyle/>
          <a:p>
            <a:pPr defTabSz="963930"/>
            <a:r>
              <a:rPr lang="zh-CN" altLang="en-US" dirty="0">
                <a:solidFill>
                  <a:srgbClr val="006494"/>
                </a:solidFill>
                <a:latin typeface="Roboto" panose="02000000000000000000" pitchFamily="2" charset="0"/>
                <a:ea typeface="YouYuan" panose="02010509060101010101"/>
                <a:cs typeface="Roboto" panose="02000000000000000000" pitchFamily="2" charset="0"/>
                <a:sym typeface="+mn-lt"/>
              </a:rPr>
              <a:t>访问  </a:t>
            </a:r>
          </a:p>
        </p:txBody>
      </p:sp>
    </p:spTree>
    <p:extLst>
      <p:ext uri="{BB962C8B-B14F-4D97-AF65-F5344CB8AC3E}">
        <p14:creationId xmlns:p14="http://schemas.microsoft.com/office/powerpoint/2010/main" val="35473990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a:extLst>
              <a:ext uri="{FF2B5EF4-FFF2-40B4-BE49-F238E27FC236}">
                <a16:creationId xmlns:a16="http://schemas.microsoft.com/office/drawing/2014/main" xmlns="" id="{56DFC22E-85F9-4D0C-B160-02F867679CCA}"/>
              </a:ext>
            </a:extLst>
          </p:cNvPr>
          <p:cNvPicPr>
            <a:picLocks noChangeAspect="1"/>
          </p:cNvPicPr>
          <p:nvPr/>
        </p:nvPicPr>
        <p:blipFill>
          <a:blip r:embed="rId3"/>
          <a:stretch>
            <a:fillRect/>
          </a:stretch>
        </p:blipFill>
        <p:spPr>
          <a:xfrm>
            <a:off x="97825" y="1948139"/>
            <a:ext cx="12048039" cy="4861139"/>
          </a:xfrm>
          <a:prstGeom prst="rect">
            <a:avLst/>
          </a:prstGeom>
        </p:spPr>
      </p:pic>
      <p:sp>
        <p:nvSpPr>
          <p:cNvPr id="14" name="文本框 38">
            <a:extLst>
              <a:ext uri="{FF2B5EF4-FFF2-40B4-BE49-F238E27FC236}">
                <a16:creationId xmlns:a16="http://schemas.microsoft.com/office/drawing/2014/main" xmlns="" id="{21AFE104-7248-4C5E-A7E6-B43332A0A135}"/>
              </a:ext>
            </a:extLst>
          </p:cNvPr>
          <p:cNvSpPr txBox="1"/>
          <p:nvPr/>
        </p:nvSpPr>
        <p:spPr>
          <a:xfrm>
            <a:off x="278636" y="761191"/>
            <a:ext cx="3751815" cy="651374"/>
          </a:xfrm>
          <a:prstGeom prst="rect">
            <a:avLst/>
          </a:prstGeom>
          <a:noFill/>
        </p:spPr>
        <p:txBody>
          <a:bodyPr wrap="none" lIns="96434" tIns="48217" rIns="96434" bIns="48217" rtlCol="0">
            <a:spAutoFit/>
          </a:bodyPr>
          <a:lstStyle/>
          <a:p>
            <a:pPr defTabSz="963930"/>
            <a:r>
              <a:rPr lang="en-GB" altLang="zh-CN" sz="3600" b="1"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Domain Fronting </a:t>
            </a:r>
          </a:p>
        </p:txBody>
      </p:sp>
      <p:sp>
        <p:nvSpPr>
          <p:cNvPr id="6" name="矩形 5"/>
          <p:cNvSpPr/>
          <p:nvPr/>
        </p:nvSpPr>
        <p:spPr>
          <a:xfrm>
            <a:off x="278636" y="1366984"/>
            <a:ext cx="5668144" cy="369332"/>
          </a:xfrm>
          <a:prstGeom prst="rect">
            <a:avLst/>
          </a:prstGeom>
        </p:spPr>
        <p:txBody>
          <a:bodyPr wrap="square">
            <a:spAutoFit/>
          </a:bodyPr>
          <a:lstStyle/>
          <a:p>
            <a:pPr defTabSz="963930"/>
            <a:r>
              <a:rPr lang="zh-CN" altLang="en-US" dirty="0">
                <a:solidFill>
                  <a:srgbClr val="006494"/>
                </a:solidFill>
                <a:ea typeface="YouYuan" panose="02010509060101010101"/>
                <a:cs typeface="+mn-ea"/>
                <a:sym typeface="+mn-lt"/>
              </a:rPr>
              <a:t>通过</a:t>
            </a:r>
            <a:r>
              <a:rPr lang="en-GB" altLang="zh-CN" dirty="0" err="1">
                <a:solidFill>
                  <a:srgbClr val="006494"/>
                </a:solidFill>
                <a:latin typeface="Roboto" panose="02000000000000000000" pitchFamily="2" charset="0"/>
                <a:ea typeface="Roboto" panose="02000000000000000000" pitchFamily="2" charset="0"/>
                <a:cs typeface="Roboto" panose="02000000000000000000" pitchFamily="2" charset="0"/>
              </a:rPr>
              <a:t>cdn.company.com</a:t>
            </a:r>
            <a:r>
              <a:rPr lang="zh-CN" altLang="en-US" dirty="0">
                <a:solidFill>
                  <a:srgbClr val="006494"/>
                </a:solidFill>
                <a:ea typeface="YouYuan" panose="02010509060101010101"/>
                <a:cs typeface="+mn-ea"/>
                <a:sym typeface="+mn-lt"/>
              </a:rPr>
              <a:t>获</a:t>
            </a:r>
            <a:r>
              <a:rPr lang="en-GB" altLang="zh-CN" dirty="0">
                <a:solidFill>
                  <a:srgbClr val="006494"/>
                </a:solidFill>
                <a:latin typeface="Roboto" panose="02000000000000000000" pitchFamily="2" charset="0"/>
                <a:ea typeface="Roboto" panose="02000000000000000000" pitchFamily="2" charset="0"/>
                <a:cs typeface="Roboto" panose="02000000000000000000" pitchFamily="2" charset="0"/>
              </a:rPr>
              <a:t>c2.hacker.com/</a:t>
            </a:r>
            <a:r>
              <a:rPr lang="en-GB" altLang="zh-CN" dirty="0" err="1">
                <a:solidFill>
                  <a:srgbClr val="006494"/>
                </a:solidFill>
                <a:latin typeface="Roboto" panose="02000000000000000000" pitchFamily="2" charset="0"/>
                <a:ea typeface="Roboto" panose="02000000000000000000" pitchFamily="2" charset="0"/>
                <a:cs typeface="Roboto" panose="02000000000000000000" pitchFamily="2" charset="0"/>
              </a:rPr>
              <a:t>a.png</a:t>
            </a:r>
            <a:endParaRPr lang="zh-CN" altLang="en-US" dirty="0">
              <a:solidFill>
                <a:srgbClr val="006494"/>
              </a:solidFill>
              <a:latin typeface="Roboto" panose="02000000000000000000" pitchFamily="2" charset="0"/>
              <a:ea typeface="YouYuan" panose="02010509060101010101"/>
              <a:cs typeface="Roboto" panose="02000000000000000000" pitchFamily="2" charset="0"/>
              <a:sym typeface="+mn-lt"/>
            </a:endParaRPr>
          </a:p>
        </p:txBody>
      </p:sp>
      <p:sp>
        <p:nvSpPr>
          <p:cNvPr id="2" name="Rectangle 1">
            <a:extLst>
              <a:ext uri="{FF2B5EF4-FFF2-40B4-BE49-F238E27FC236}">
                <a16:creationId xmlns:a16="http://schemas.microsoft.com/office/drawing/2014/main" xmlns="" id="{DA62EFAF-F881-4E24-BC95-FCA077382B24}"/>
              </a:ext>
            </a:extLst>
          </p:cNvPr>
          <p:cNvSpPr/>
          <p:nvPr/>
        </p:nvSpPr>
        <p:spPr>
          <a:xfrm>
            <a:off x="791094" y="2683183"/>
            <a:ext cx="3492751" cy="307777"/>
          </a:xfrm>
          <a:prstGeom prst="rect">
            <a:avLst/>
          </a:prstGeom>
        </p:spPr>
        <p:txBody>
          <a:bodyPr wrap="none">
            <a:spAutoFit/>
          </a:bodyPr>
          <a:lstStyle/>
          <a:p>
            <a:pPr defTabSz="963930"/>
            <a:r>
              <a:rPr lang="en-US" altLang="zh-CN" sz="1400" dirty="0">
                <a:latin typeface="YouYuan"/>
                <a:cs typeface="+mn-ea"/>
                <a:sym typeface="+mn-lt"/>
              </a:rPr>
              <a:t>1</a:t>
            </a:r>
            <a:r>
              <a:rPr lang="zh-CN" altLang="en-US" sz="1400" dirty="0">
                <a:latin typeface="YouYuan"/>
                <a:cs typeface="+mn-ea"/>
                <a:sym typeface="+mn-lt"/>
              </a:rPr>
              <a:t>）查询 </a:t>
            </a:r>
            <a:r>
              <a:rPr lang="en-US" altLang="zh-CN" sz="1400" dirty="0">
                <a:solidFill>
                  <a:srgbClr val="06A5BB"/>
                </a:solidFill>
                <a:latin typeface="YouYuan"/>
                <a:cs typeface="+mn-ea"/>
                <a:sym typeface="+mn-lt"/>
              </a:rPr>
              <a:t>cdn.company.com</a:t>
            </a:r>
            <a:r>
              <a:rPr lang="en-US" altLang="zh-CN" sz="1400" dirty="0">
                <a:latin typeface="YouYuan"/>
                <a:cs typeface="+mn-ea"/>
                <a:sym typeface="+mn-lt"/>
              </a:rPr>
              <a:t>(</a:t>
            </a:r>
            <a:r>
              <a:rPr lang="zh-CN" altLang="en-US" sz="1400" dirty="0">
                <a:latin typeface="YouYuan"/>
                <a:cs typeface="+mn-ea"/>
                <a:sym typeface="+mn-lt"/>
              </a:rPr>
              <a:t>查询</a:t>
            </a:r>
            <a:r>
              <a:rPr lang="en-US" altLang="zh-CN" sz="1400" dirty="0">
                <a:latin typeface="YouYuan"/>
                <a:cs typeface="+mn-ea"/>
                <a:sym typeface="+mn-lt"/>
              </a:rPr>
              <a:t>DNS</a:t>
            </a:r>
            <a:r>
              <a:rPr lang="zh-CN" altLang="en-US" sz="1400" dirty="0">
                <a:latin typeface="YouYuan"/>
                <a:cs typeface="+mn-ea"/>
                <a:sym typeface="+mn-lt"/>
              </a:rPr>
              <a:t> </a:t>
            </a:r>
            <a:r>
              <a:rPr lang="en-US" altLang="zh-CN" sz="1400" dirty="0">
                <a:latin typeface="YouYuan"/>
                <a:cs typeface="+mn-ea"/>
                <a:sym typeface="+mn-lt"/>
              </a:rPr>
              <a:t>A</a:t>
            </a:r>
            <a:r>
              <a:rPr lang="zh-CN" altLang="en-US" sz="1400" dirty="0">
                <a:latin typeface="YouYuan"/>
                <a:cs typeface="+mn-ea"/>
                <a:sym typeface="+mn-lt"/>
              </a:rPr>
              <a:t> 记录</a:t>
            </a:r>
            <a:r>
              <a:rPr lang="en-US" altLang="zh-CN" sz="1400" dirty="0">
                <a:latin typeface="YouYuan"/>
                <a:cs typeface="+mn-ea"/>
                <a:sym typeface="+mn-lt"/>
              </a:rPr>
              <a:t>)</a:t>
            </a:r>
            <a:endParaRPr lang="en-GB" altLang="zh-CN" sz="1400" dirty="0">
              <a:latin typeface="YouYuan"/>
              <a:cs typeface="+mn-ea"/>
              <a:sym typeface="+mn-lt"/>
            </a:endParaRPr>
          </a:p>
        </p:txBody>
      </p:sp>
      <p:sp>
        <p:nvSpPr>
          <p:cNvPr id="3" name="Rectangle 2">
            <a:extLst>
              <a:ext uri="{FF2B5EF4-FFF2-40B4-BE49-F238E27FC236}">
                <a16:creationId xmlns:a16="http://schemas.microsoft.com/office/drawing/2014/main" xmlns="" id="{11A0E935-F03D-4D8E-8424-9FF5DDC6B8E1}"/>
              </a:ext>
            </a:extLst>
          </p:cNvPr>
          <p:cNvSpPr/>
          <p:nvPr/>
        </p:nvSpPr>
        <p:spPr>
          <a:xfrm>
            <a:off x="791094" y="3388298"/>
            <a:ext cx="3842462" cy="307777"/>
          </a:xfrm>
          <a:prstGeom prst="rect">
            <a:avLst/>
          </a:prstGeom>
        </p:spPr>
        <p:txBody>
          <a:bodyPr wrap="none">
            <a:spAutoFit/>
          </a:bodyPr>
          <a:lstStyle/>
          <a:p>
            <a:pPr defTabSz="963930"/>
            <a:r>
              <a:rPr lang="en-US" altLang="zh-CN" sz="1400" dirty="0">
                <a:latin typeface="YouYuan"/>
                <a:cs typeface="+mn-ea"/>
                <a:sym typeface="+mn-lt"/>
              </a:rPr>
              <a:t>2</a:t>
            </a:r>
            <a:r>
              <a:rPr lang="zh-CN" altLang="en-US" sz="1400" dirty="0">
                <a:latin typeface="YouYuan"/>
                <a:cs typeface="+mn-ea"/>
                <a:sym typeface="+mn-lt"/>
              </a:rPr>
              <a:t>）</a:t>
            </a:r>
            <a:r>
              <a:rPr lang="en-US" altLang="zh-CN" sz="1400" dirty="0">
                <a:latin typeface="YouYuan"/>
                <a:cs typeface="+mn-ea"/>
                <a:sym typeface="+mn-lt"/>
              </a:rPr>
              <a:t>CDN </a:t>
            </a:r>
            <a:r>
              <a:rPr lang="zh-CN" altLang="en-US" sz="1400" dirty="0">
                <a:latin typeface="YouYuan"/>
                <a:cs typeface="+mn-ea"/>
                <a:sym typeface="+mn-lt"/>
              </a:rPr>
              <a:t>服务在</a:t>
            </a:r>
            <a:r>
              <a:rPr lang="en-US" altLang="zh-CN" sz="1400" dirty="0">
                <a:latin typeface="YouYuan"/>
                <a:cs typeface="+mn-ea"/>
                <a:sym typeface="+mn-lt"/>
              </a:rPr>
              <a:t>IP</a:t>
            </a:r>
            <a:r>
              <a:rPr lang="zh-CN" altLang="en-US" sz="1400" dirty="0">
                <a:latin typeface="YouYuan"/>
                <a:cs typeface="+mn-ea"/>
                <a:sym typeface="+mn-lt"/>
              </a:rPr>
              <a:t> </a:t>
            </a:r>
            <a:r>
              <a:rPr lang="en-US" altLang="zh-CN" sz="1400" dirty="0">
                <a:latin typeface="YouYuan"/>
                <a:cs typeface="+mn-ea"/>
                <a:sym typeface="+mn-lt"/>
              </a:rPr>
              <a:t>A,B,C,D,E(</a:t>
            </a:r>
            <a:r>
              <a:rPr lang="zh-CN" altLang="en-US" sz="1400" dirty="0">
                <a:latin typeface="YouYuan"/>
                <a:cs typeface="+mn-ea"/>
                <a:sym typeface="+mn-lt"/>
              </a:rPr>
              <a:t>响应</a:t>
            </a:r>
            <a:r>
              <a:rPr lang="en-US" altLang="zh-CN" sz="1400" dirty="0">
                <a:latin typeface="YouYuan"/>
                <a:cs typeface="+mn-ea"/>
                <a:sym typeface="+mn-lt"/>
              </a:rPr>
              <a:t>DNS</a:t>
            </a:r>
            <a:r>
              <a:rPr lang="zh-CN" altLang="en-US" sz="1400" dirty="0">
                <a:latin typeface="YouYuan"/>
                <a:cs typeface="+mn-ea"/>
                <a:sym typeface="+mn-lt"/>
              </a:rPr>
              <a:t> </a:t>
            </a:r>
            <a:r>
              <a:rPr lang="en-US" altLang="zh-CN" sz="1400" dirty="0">
                <a:latin typeface="YouYuan"/>
                <a:cs typeface="+mn-ea"/>
                <a:sym typeface="+mn-lt"/>
              </a:rPr>
              <a:t>A</a:t>
            </a:r>
            <a:r>
              <a:rPr lang="zh-CN" altLang="en-US" sz="1400" dirty="0">
                <a:latin typeface="YouYuan"/>
                <a:cs typeface="+mn-ea"/>
                <a:sym typeface="+mn-lt"/>
              </a:rPr>
              <a:t>记录请求</a:t>
            </a:r>
            <a:r>
              <a:rPr lang="en-US" altLang="zh-CN" sz="1400" dirty="0">
                <a:latin typeface="YouYuan"/>
                <a:cs typeface="+mn-ea"/>
                <a:sym typeface="+mn-lt"/>
              </a:rPr>
              <a:t>)</a:t>
            </a:r>
            <a:endParaRPr lang="en-GB" altLang="zh-CN" sz="1400" dirty="0">
              <a:solidFill>
                <a:srgbClr val="006494"/>
              </a:solidFill>
              <a:latin typeface="YouYuan"/>
              <a:cs typeface="+mn-ea"/>
              <a:sym typeface="+mn-lt"/>
            </a:endParaRPr>
          </a:p>
        </p:txBody>
      </p:sp>
      <p:sp>
        <p:nvSpPr>
          <p:cNvPr id="7" name="Rectangle 6">
            <a:extLst>
              <a:ext uri="{FF2B5EF4-FFF2-40B4-BE49-F238E27FC236}">
                <a16:creationId xmlns:a16="http://schemas.microsoft.com/office/drawing/2014/main" xmlns="" id="{11AAF622-B254-437E-BB89-4CE4B9C06113}"/>
              </a:ext>
            </a:extLst>
          </p:cNvPr>
          <p:cNvSpPr/>
          <p:nvPr/>
        </p:nvSpPr>
        <p:spPr>
          <a:xfrm>
            <a:off x="2765830" y="4190721"/>
            <a:ext cx="4315349" cy="307777"/>
          </a:xfrm>
          <a:prstGeom prst="rect">
            <a:avLst/>
          </a:prstGeom>
        </p:spPr>
        <p:txBody>
          <a:bodyPr wrap="none">
            <a:spAutoFit/>
          </a:bodyPr>
          <a:lstStyle/>
          <a:p>
            <a:pPr defTabSz="963930"/>
            <a:r>
              <a:rPr lang="en-US" altLang="zh-CN" sz="1400" dirty="0">
                <a:latin typeface="YouYuan"/>
                <a:cs typeface="+mn-ea"/>
                <a:sym typeface="+mn-lt"/>
              </a:rPr>
              <a:t>3</a:t>
            </a:r>
            <a:r>
              <a:rPr lang="zh-CN" altLang="en-US" sz="1400" dirty="0">
                <a:latin typeface="YouYuan"/>
                <a:cs typeface="+mn-ea"/>
                <a:sym typeface="+mn-lt"/>
              </a:rPr>
              <a:t>）连接</a:t>
            </a:r>
            <a:r>
              <a:rPr lang="en-US" altLang="zh-CN" sz="1400" dirty="0">
                <a:latin typeface="YouYuan"/>
                <a:cs typeface="+mn-ea"/>
                <a:sym typeface="+mn-lt"/>
              </a:rPr>
              <a:t>IP</a:t>
            </a:r>
            <a:r>
              <a:rPr lang="zh-CN" altLang="en-US" sz="1400" dirty="0">
                <a:latin typeface="YouYuan"/>
                <a:cs typeface="+mn-ea"/>
                <a:sym typeface="+mn-lt"/>
              </a:rPr>
              <a:t> </a:t>
            </a:r>
            <a:r>
              <a:rPr lang="en-US" altLang="zh-CN" sz="1400" dirty="0">
                <a:latin typeface="YouYuan"/>
                <a:cs typeface="+mn-ea"/>
                <a:sym typeface="+mn-lt"/>
              </a:rPr>
              <a:t>A,B,C,D</a:t>
            </a:r>
            <a:r>
              <a:rPr lang="zh-CN" altLang="en-US" sz="1400" dirty="0">
                <a:latin typeface="YouYuan"/>
                <a:cs typeface="+mn-ea"/>
                <a:sym typeface="+mn-lt"/>
              </a:rPr>
              <a:t>或</a:t>
            </a:r>
            <a:r>
              <a:rPr lang="en-US" altLang="zh-CN" sz="1400" dirty="0">
                <a:latin typeface="YouYuan"/>
                <a:cs typeface="+mn-ea"/>
                <a:sym typeface="+mn-lt"/>
              </a:rPr>
              <a:t>E</a:t>
            </a:r>
            <a:r>
              <a:rPr lang="zh-CN" altLang="en-US" sz="1400" dirty="0">
                <a:latin typeface="YouYuan"/>
                <a:cs typeface="+mn-ea"/>
                <a:sym typeface="+mn-lt"/>
              </a:rPr>
              <a:t>，请求最近的内容传送网络节点</a:t>
            </a:r>
            <a:endParaRPr lang="en-GB" altLang="zh-CN" sz="1400" dirty="0">
              <a:solidFill>
                <a:srgbClr val="006494"/>
              </a:solidFill>
              <a:latin typeface="YouYuan"/>
              <a:cs typeface="+mn-ea"/>
              <a:sym typeface="+mn-lt"/>
            </a:endParaRPr>
          </a:p>
        </p:txBody>
      </p:sp>
      <p:sp>
        <p:nvSpPr>
          <p:cNvPr id="8" name="Rectangle 7">
            <a:extLst>
              <a:ext uri="{FF2B5EF4-FFF2-40B4-BE49-F238E27FC236}">
                <a16:creationId xmlns:a16="http://schemas.microsoft.com/office/drawing/2014/main" xmlns="" id="{2D19591E-2D52-4F17-87DE-0CF9B2BE3561}"/>
              </a:ext>
            </a:extLst>
          </p:cNvPr>
          <p:cNvSpPr/>
          <p:nvPr/>
        </p:nvSpPr>
        <p:spPr>
          <a:xfrm>
            <a:off x="1282165" y="4853394"/>
            <a:ext cx="7571427" cy="307777"/>
          </a:xfrm>
          <a:prstGeom prst="rect">
            <a:avLst/>
          </a:prstGeom>
        </p:spPr>
        <p:txBody>
          <a:bodyPr wrap="square">
            <a:spAutoFit/>
          </a:bodyPr>
          <a:lstStyle/>
          <a:p>
            <a:pPr defTabSz="963930"/>
            <a:r>
              <a:rPr lang="en-US" altLang="zh-CN" sz="1400" dirty="0">
                <a:latin typeface="YouYuan"/>
                <a:cs typeface="+mn-ea"/>
                <a:sym typeface="+mn-lt"/>
              </a:rPr>
              <a:t>4</a:t>
            </a:r>
            <a:r>
              <a:rPr lang="zh-CN" altLang="en-US" sz="1400" dirty="0">
                <a:latin typeface="YouYuan"/>
                <a:cs typeface="+mn-ea"/>
                <a:sym typeface="+mn-lt"/>
              </a:rPr>
              <a:t>）从</a:t>
            </a:r>
            <a:r>
              <a:rPr lang="en-US" altLang="zh-CN" sz="1400" dirty="0">
                <a:latin typeface="YouYuan"/>
                <a:cs typeface="+mn-ea"/>
                <a:sym typeface="+mn-lt"/>
              </a:rPr>
              <a:t>CDN </a:t>
            </a:r>
            <a:r>
              <a:rPr lang="zh-CN" altLang="en-US" sz="1400" dirty="0">
                <a:latin typeface="YouYuan"/>
                <a:cs typeface="+mn-ea"/>
                <a:sym typeface="+mn-lt"/>
              </a:rPr>
              <a:t>获取请求</a:t>
            </a:r>
            <a:r>
              <a:rPr lang="en-US" altLang="zh-CN" sz="1400" dirty="0">
                <a:latin typeface="YouYuan"/>
                <a:cs typeface="+mn-ea"/>
                <a:sym typeface="+mn-lt"/>
              </a:rPr>
              <a:t>Host:</a:t>
            </a:r>
            <a:r>
              <a:rPr lang="zh-CN" altLang="en-US" sz="1400" dirty="0">
                <a:latin typeface="YouYuan"/>
                <a:cs typeface="+mn-ea"/>
                <a:sym typeface="+mn-lt"/>
              </a:rPr>
              <a:t> </a:t>
            </a:r>
            <a:r>
              <a:rPr lang="en-US" altLang="zh-CN" sz="1400" dirty="0">
                <a:solidFill>
                  <a:srgbClr val="FF0000"/>
                </a:solidFill>
                <a:latin typeface="YouYuan"/>
                <a:cs typeface="+mn-ea"/>
                <a:sym typeface="+mn-lt"/>
              </a:rPr>
              <a:t>c2</a:t>
            </a:r>
            <a:r>
              <a:rPr lang="zh-CN" altLang="en-US" sz="1400" dirty="0">
                <a:solidFill>
                  <a:srgbClr val="FF0000"/>
                </a:solidFill>
                <a:latin typeface="YouYuan"/>
                <a:cs typeface="+mn-ea"/>
                <a:sym typeface="+mn-lt"/>
              </a:rPr>
              <a:t> </a:t>
            </a:r>
            <a:r>
              <a:rPr lang="en-US" altLang="zh-CN" sz="1400" dirty="0">
                <a:solidFill>
                  <a:srgbClr val="FF0000"/>
                </a:solidFill>
                <a:latin typeface="YouYuan"/>
                <a:cs typeface="+mn-ea"/>
                <a:sym typeface="+mn-lt"/>
              </a:rPr>
              <a:t>.hacker.com</a:t>
            </a:r>
            <a:r>
              <a:rPr lang="en-US" altLang="zh-CN" sz="1400" dirty="0">
                <a:latin typeface="YouYuan"/>
                <a:cs typeface="+mn-ea"/>
                <a:sym typeface="+mn-lt"/>
              </a:rPr>
              <a:t> </a:t>
            </a:r>
            <a:r>
              <a:rPr lang="zh-CN" altLang="en-US" sz="1400" dirty="0">
                <a:latin typeface="YouYuan"/>
                <a:cs typeface="+mn-ea"/>
                <a:sym typeface="+mn-lt"/>
              </a:rPr>
              <a:t>的资源</a:t>
            </a:r>
            <a:r>
              <a:rPr lang="en-US" altLang="zh-CN" sz="1400" dirty="0">
                <a:latin typeface="YouYuan"/>
                <a:cs typeface="+mn-ea"/>
                <a:sym typeface="+mn-lt"/>
              </a:rPr>
              <a:t>(</a:t>
            </a:r>
            <a:r>
              <a:rPr lang="zh-CN" altLang="en-US" sz="1400" dirty="0">
                <a:latin typeface="YouYuan"/>
                <a:cs typeface="+mn-ea"/>
                <a:sym typeface="+mn-lt"/>
              </a:rPr>
              <a:t>比如</a:t>
            </a:r>
            <a:r>
              <a:rPr lang="en-US" altLang="zh-CN" sz="1400" dirty="0">
                <a:latin typeface="YouYuan"/>
                <a:cs typeface="+mn-ea"/>
                <a:sym typeface="+mn-lt"/>
              </a:rPr>
              <a:t>:</a:t>
            </a:r>
            <a:r>
              <a:rPr lang="en-US" altLang="zh-CN" sz="1400" dirty="0">
                <a:solidFill>
                  <a:srgbClr val="FF0000"/>
                </a:solidFill>
                <a:latin typeface="YouYuan"/>
                <a:cs typeface="+mn-ea"/>
                <a:sym typeface="+mn-lt"/>
              </a:rPr>
              <a:t>GET</a:t>
            </a:r>
            <a:r>
              <a:rPr lang="zh-CN" altLang="en-US" sz="1400" dirty="0">
                <a:solidFill>
                  <a:srgbClr val="FF0000"/>
                </a:solidFill>
                <a:latin typeface="YouYuan"/>
                <a:cs typeface="+mn-ea"/>
                <a:sym typeface="+mn-lt"/>
              </a:rPr>
              <a:t> </a:t>
            </a:r>
            <a:r>
              <a:rPr lang="en-US" altLang="zh-CN" sz="1400" dirty="0">
                <a:solidFill>
                  <a:srgbClr val="FF0000"/>
                </a:solidFill>
                <a:latin typeface="YouYuan"/>
                <a:cs typeface="+mn-ea"/>
                <a:sym typeface="+mn-lt"/>
              </a:rPr>
              <a:t>/a.png; Host:c2.hacker.com</a:t>
            </a:r>
            <a:r>
              <a:rPr lang="en-US" altLang="zh-CN" sz="1400" dirty="0">
                <a:latin typeface="YouYuan"/>
                <a:cs typeface="+mn-ea"/>
                <a:sym typeface="+mn-lt"/>
              </a:rPr>
              <a:t>)</a:t>
            </a:r>
            <a:endParaRPr lang="en-GB" altLang="zh-CN" sz="1400" dirty="0">
              <a:solidFill>
                <a:srgbClr val="006494"/>
              </a:solidFill>
              <a:latin typeface="YouYuan"/>
              <a:cs typeface="+mn-ea"/>
              <a:sym typeface="+mn-lt"/>
            </a:endParaRPr>
          </a:p>
        </p:txBody>
      </p:sp>
      <p:sp>
        <p:nvSpPr>
          <p:cNvPr id="9" name="Rectangle 8">
            <a:extLst>
              <a:ext uri="{FF2B5EF4-FFF2-40B4-BE49-F238E27FC236}">
                <a16:creationId xmlns:a16="http://schemas.microsoft.com/office/drawing/2014/main" xmlns="" id="{D2E6EEA6-DFF7-4E22-8647-1C3F16B90468}"/>
              </a:ext>
            </a:extLst>
          </p:cNvPr>
          <p:cNvSpPr/>
          <p:nvPr/>
        </p:nvSpPr>
        <p:spPr>
          <a:xfrm>
            <a:off x="8597728" y="4884548"/>
            <a:ext cx="2650084" cy="307777"/>
          </a:xfrm>
          <a:prstGeom prst="rect">
            <a:avLst/>
          </a:prstGeom>
        </p:spPr>
        <p:txBody>
          <a:bodyPr wrap="none">
            <a:spAutoFit/>
          </a:bodyPr>
          <a:lstStyle/>
          <a:p>
            <a:pPr defTabSz="963930"/>
            <a:r>
              <a:rPr lang="en-US" altLang="zh-CN" sz="1400" dirty="0">
                <a:ea typeface="YouYuan" panose="02010509060101010101"/>
                <a:cs typeface="+mn-ea"/>
                <a:sym typeface="+mn-lt"/>
              </a:rPr>
              <a:t>5</a:t>
            </a:r>
            <a:r>
              <a:rPr lang="zh-CN" altLang="en-US" sz="1400" dirty="0">
                <a:ea typeface="YouYuan" panose="02010509060101010101"/>
                <a:cs typeface="+mn-ea"/>
                <a:sym typeface="+mn-lt"/>
              </a:rPr>
              <a:t>）获取</a:t>
            </a:r>
            <a:r>
              <a:rPr lang="en-US" altLang="zh-CN" sz="1400" dirty="0">
                <a:solidFill>
                  <a:srgbClr val="FF0000"/>
                </a:solidFill>
                <a:ea typeface="YouYuan" panose="02010509060101010101"/>
                <a:cs typeface="+mn-ea"/>
                <a:sym typeface="+mn-lt"/>
              </a:rPr>
              <a:t>c2.hacker.com</a:t>
            </a:r>
            <a:r>
              <a:rPr lang="zh-CN" altLang="en-US" sz="1400" dirty="0">
                <a:ea typeface="YouYuan" panose="02010509060101010101"/>
                <a:cs typeface="+mn-ea"/>
                <a:sym typeface="+mn-lt"/>
              </a:rPr>
              <a:t>的 </a:t>
            </a:r>
            <a:r>
              <a:rPr lang="en-US" altLang="zh-CN" sz="1400" dirty="0">
                <a:solidFill>
                  <a:srgbClr val="FF0000"/>
                </a:solidFill>
                <a:ea typeface="YouYuan" panose="02010509060101010101"/>
                <a:cs typeface="+mn-ea"/>
                <a:sym typeface="+mn-lt"/>
              </a:rPr>
              <a:t>/a.png</a:t>
            </a:r>
            <a:endParaRPr lang="en-GB" altLang="zh-CN" sz="1400" dirty="0">
              <a:solidFill>
                <a:srgbClr val="FF0000"/>
              </a:solidFill>
              <a:ea typeface="YouYuan" panose="02010509060101010101"/>
              <a:cs typeface="+mn-ea"/>
              <a:sym typeface="+mn-lt"/>
            </a:endParaRPr>
          </a:p>
        </p:txBody>
      </p:sp>
      <p:sp>
        <p:nvSpPr>
          <p:cNvPr id="10" name="Rectangle 9">
            <a:extLst>
              <a:ext uri="{FF2B5EF4-FFF2-40B4-BE49-F238E27FC236}">
                <a16:creationId xmlns:a16="http://schemas.microsoft.com/office/drawing/2014/main" xmlns="" id="{BE0FE748-497A-449A-9409-CECA13765D48}"/>
              </a:ext>
            </a:extLst>
          </p:cNvPr>
          <p:cNvSpPr/>
          <p:nvPr/>
        </p:nvSpPr>
        <p:spPr>
          <a:xfrm>
            <a:off x="8597728" y="5433152"/>
            <a:ext cx="960519" cy="307777"/>
          </a:xfrm>
          <a:prstGeom prst="rect">
            <a:avLst/>
          </a:prstGeom>
        </p:spPr>
        <p:txBody>
          <a:bodyPr wrap="none">
            <a:spAutoFit/>
          </a:bodyPr>
          <a:lstStyle/>
          <a:p>
            <a:pPr defTabSz="963930"/>
            <a:r>
              <a:rPr lang="en-US" altLang="zh-CN" sz="1400" dirty="0">
                <a:ea typeface="YouYuan" panose="02010509060101010101"/>
                <a:cs typeface="+mn-ea"/>
                <a:sym typeface="+mn-lt"/>
              </a:rPr>
              <a:t>6</a:t>
            </a:r>
            <a:r>
              <a:rPr lang="zh-CN" altLang="en-US" sz="1400" dirty="0">
                <a:ea typeface="YouYuan" panose="02010509060101010101"/>
                <a:cs typeface="+mn-ea"/>
                <a:sym typeface="+mn-lt"/>
              </a:rPr>
              <a:t>）</a:t>
            </a:r>
            <a:r>
              <a:rPr lang="en-US" altLang="zh-CN" sz="1400" dirty="0">
                <a:solidFill>
                  <a:srgbClr val="FF0000"/>
                </a:solidFill>
                <a:ea typeface="YouYuan" panose="02010509060101010101"/>
                <a:cs typeface="+mn-ea"/>
                <a:sym typeface="+mn-lt"/>
              </a:rPr>
              <a:t>/a.png</a:t>
            </a:r>
            <a:endParaRPr lang="en-GB" altLang="zh-CN" sz="1400" dirty="0">
              <a:solidFill>
                <a:srgbClr val="FF0000"/>
              </a:solidFill>
              <a:ea typeface="YouYuan" panose="02010509060101010101"/>
              <a:cs typeface="+mn-ea"/>
              <a:sym typeface="+mn-lt"/>
            </a:endParaRPr>
          </a:p>
        </p:txBody>
      </p:sp>
      <p:sp>
        <p:nvSpPr>
          <p:cNvPr id="11" name="Rectangle 10">
            <a:extLst>
              <a:ext uri="{FF2B5EF4-FFF2-40B4-BE49-F238E27FC236}">
                <a16:creationId xmlns:a16="http://schemas.microsoft.com/office/drawing/2014/main" xmlns="" id="{7DB633BC-ABE3-43A5-896E-C55D37785754}"/>
              </a:ext>
            </a:extLst>
          </p:cNvPr>
          <p:cNvSpPr/>
          <p:nvPr/>
        </p:nvSpPr>
        <p:spPr>
          <a:xfrm>
            <a:off x="2608200" y="5773480"/>
            <a:ext cx="2632452" cy="307777"/>
          </a:xfrm>
          <a:prstGeom prst="rect">
            <a:avLst/>
          </a:prstGeom>
        </p:spPr>
        <p:txBody>
          <a:bodyPr wrap="none">
            <a:spAutoFit/>
          </a:bodyPr>
          <a:lstStyle/>
          <a:p>
            <a:pPr defTabSz="963930"/>
            <a:r>
              <a:rPr lang="en-US" altLang="zh-CN" sz="1400" dirty="0">
                <a:ea typeface="YouYuan" panose="02010509060101010101"/>
                <a:cs typeface="+mn-ea"/>
                <a:sym typeface="+mn-lt"/>
              </a:rPr>
              <a:t>7</a:t>
            </a:r>
            <a:r>
              <a:rPr lang="zh-CN" altLang="en-US" sz="1400" dirty="0">
                <a:ea typeface="YouYuan" panose="02010509060101010101"/>
                <a:cs typeface="+mn-ea"/>
                <a:sym typeface="+mn-lt"/>
              </a:rPr>
              <a:t>）响应通过</a:t>
            </a:r>
            <a:r>
              <a:rPr lang="en-US" altLang="zh-CN" sz="1400" dirty="0">
                <a:ea typeface="YouYuan" panose="02010509060101010101"/>
                <a:cs typeface="+mn-ea"/>
                <a:sym typeface="+mn-lt"/>
              </a:rPr>
              <a:t>CDN</a:t>
            </a:r>
            <a:r>
              <a:rPr lang="zh-CN" altLang="en-US" sz="1400" dirty="0">
                <a:ea typeface="YouYuan" panose="02010509060101010101"/>
                <a:cs typeface="+mn-ea"/>
                <a:sym typeface="+mn-lt"/>
              </a:rPr>
              <a:t>获取的 </a:t>
            </a:r>
            <a:r>
              <a:rPr lang="en-US" altLang="zh-CN" sz="1400" dirty="0">
                <a:solidFill>
                  <a:srgbClr val="FF0000"/>
                </a:solidFill>
                <a:ea typeface="YouYuan" panose="02010509060101010101"/>
                <a:cs typeface="+mn-ea"/>
                <a:sym typeface="+mn-lt"/>
              </a:rPr>
              <a:t>/a.png</a:t>
            </a:r>
            <a:endParaRPr lang="en-GB" altLang="zh-CN" sz="1400" dirty="0">
              <a:solidFill>
                <a:srgbClr val="FF0000"/>
              </a:solidFill>
              <a:ea typeface="YouYuan" panose="02010509060101010101"/>
              <a:cs typeface="+mn-ea"/>
              <a:sym typeface="+mn-lt"/>
            </a:endParaRPr>
          </a:p>
        </p:txBody>
      </p:sp>
      <p:sp>
        <p:nvSpPr>
          <p:cNvPr id="20" name="矩形 16">
            <a:extLst>
              <a:ext uri="{FF2B5EF4-FFF2-40B4-BE49-F238E27FC236}">
                <a16:creationId xmlns:a16="http://schemas.microsoft.com/office/drawing/2014/main" xmlns="" id="{1C85EF0C-1470-4564-A12F-CF1F0861D83B}"/>
              </a:ext>
            </a:extLst>
          </p:cNvPr>
          <p:cNvSpPr/>
          <p:nvPr/>
        </p:nvSpPr>
        <p:spPr>
          <a:xfrm>
            <a:off x="3825318" y="781679"/>
            <a:ext cx="1242560" cy="646331"/>
          </a:xfrm>
          <a:prstGeom prst="rect">
            <a:avLst/>
          </a:prstGeom>
        </p:spPr>
        <p:txBody>
          <a:bodyPr wrap="square">
            <a:spAutoFit/>
          </a:bodyPr>
          <a:lstStyle/>
          <a:p>
            <a:pPr defTabSz="963930"/>
            <a:r>
              <a:rPr lang="zh-CN" altLang="en-US" sz="3600" b="1" dirty="0">
                <a:solidFill>
                  <a:srgbClr val="006494"/>
                </a:solidFill>
                <a:latin typeface="Roboto" panose="02000000000000000000" pitchFamily="2" charset="0"/>
                <a:ea typeface="YouYuan" panose="02010509060101010101"/>
                <a:cs typeface="Roboto" panose="02000000000000000000" pitchFamily="2" charset="0"/>
                <a:sym typeface="+mn-lt"/>
              </a:rPr>
              <a:t>基础</a:t>
            </a:r>
          </a:p>
        </p:txBody>
      </p:sp>
    </p:spTree>
    <p:extLst>
      <p:ext uri="{BB962C8B-B14F-4D97-AF65-F5344CB8AC3E}">
        <p14:creationId xmlns:p14="http://schemas.microsoft.com/office/powerpoint/2010/main" val="22880502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PA_任意多边形 78"/>
          <p:cNvSpPr>
            <a:spLocks/>
          </p:cNvSpPr>
          <p:nvPr>
            <p:custDataLst>
              <p:tags r:id="rId1"/>
            </p:custDataLst>
          </p:nvPr>
        </p:nvSpPr>
        <p:spPr bwMode="auto">
          <a:xfrm>
            <a:off x="455399" y="2157688"/>
            <a:ext cx="2300743" cy="814150"/>
          </a:xfrm>
          <a:custGeom>
            <a:avLst/>
            <a:gdLst>
              <a:gd name="T0" fmla="*/ 0 w 1555"/>
              <a:gd name="T1" fmla="*/ 0 h 1114"/>
              <a:gd name="T2" fmla="*/ 401 w 1555"/>
              <a:gd name="T3" fmla="*/ 557 h 1114"/>
              <a:gd name="T4" fmla="*/ 0 w 1555"/>
              <a:gd name="T5" fmla="*/ 1114 h 1114"/>
              <a:gd name="T6" fmla="*/ 1154 w 1555"/>
              <a:gd name="T7" fmla="*/ 1114 h 1114"/>
              <a:gd name="T8" fmla="*/ 1555 w 1555"/>
              <a:gd name="T9" fmla="*/ 557 h 1114"/>
              <a:gd name="T10" fmla="*/ 1154 w 1555"/>
              <a:gd name="T11" fmla="*/ 0 h 1114"/>
              <a:gd name="T12" fmla="*/ 0 w 1555"/>
              <a:gd name="T13" fmla="*/ 0 h 1114"/>
            </a:gdLst>
            <a:ahLst/>
            <a:cxnLst>
              <a:cxn ang="0">
                <a:pos x="T0" y="T1"/>
              </a:cxn>
              <a:cxn ang="0">
                <a:pos x="T2" y="T3"/>
              </a:cxn>
              <a:cxn ang="0">
                <a:pos x="T4" y="T5"/>
              </a:cxn>
              <a:cxn ang="0">
                <a:pos x="T6" y="T7"/>
              </a:cxn>
              <a:cxn ang="0">
                <a:pos x="T8" y="T9"/>
              </a:cxn>
              <a:cxn ang="0">
                <a:pos x="T10" y="T11"/>
              </a:cxn>
              <a:cxn ang="0">
                <a:pos x="T12" y="T13"/>
              </a:cxn>
            </a:cxnLst>
            <a:rect l="0" t="0" r="r" b="b"/>
            <a:pathLst>
              <a:path w="1555" h="1114">
                <a:moveTo>
                  <a:pt x="0" y="0"/>
                </a:moveTo>
                <a:lnTo>
                  <a:pt x="401" y="557"/>
                </a:lnTo>
                <a:lnTo>
                  <a:pt x="0" y="1114"/>
                </a:lnTo>
                <a:lnTo>
                  <a:pt x="1154" y="1114"/>
                </a:lnTo>
                <a:lnTo>
                  <a:pt x="1555" y="557"/>
                </a:lnTo>
                <a:lnTo>
                  <a:pt x="1154" y="0"/>
                </a:lnTo>
                <a:lnTo>
                  <a:pt x="0" y="0"/>
                </a:lnTo>
                <a:close/>
              </a:path>
            </a:pathLst>
          </a:custGeom>
          <a:solidFill>
            <a:srgbClr val="006494"/>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33" dirty="0">
              <a:latin typeface="Agency FB" panose="020B0503020202020204" pitchFamily="34" charset="0"/>
              <a:ea typeface="微软雅黑" panose="020B0503020204020204" pitchFamily="34" charset="-122"/>
            </a:endParaRPr>
          </a:p>
        </p:txBody>
      </p:sp>
      <p:sp>
        <p:nvSpPr>
          <p:cNvPr id="23" name="PA_任意多边形 79"/>
          <p:cNvSpPr>
            <a:spLocks/>
          </p:cNvSpPr>
          <p:nvPr>
            <p:custDataLst>
              <p:tags r:id="rId2"/>
            </p:custDataLst>
          </p:nvPr>
        </p:nvSpPr>
        <p:spPr bwMode="auto">
          <a:xfrm>
            <a:off x="478564" y="3348569"/>
            <a:ext cx="2282611" cy="814150"/>
          </a:xfrm>
          <a:custGeom>
            <a:avLst/>
            <a:gdLst>
              <a:gd name="T0" fmla="*/ 0 w 1553"/>
              <a:gd name="T1" fmla="*/ 0 h 1114"/>
              <a:gd name="T2" fmla="*/ 400 w 1553"/>
              <a:gd name="T3" fmla="*/ 557 h 1114"/>
              <a:gd name="T4" fmla="*/ 0 w 1553"/>
              <a:gd name="T5" fmla="*/ 1114 h 1114"/>
              <a:gd name="T6" fmla="*/ 1154 w 1553"/>
              <a:gd name="T7" fmla="*/ 1114 h 1114"/>
              <a:gd name="T8" fmla="*/ 1553 w 1553"/>
              <a:gd name="T9" fmla="*/ 557 h 1114"/>
              <a:gd name="T10" fmla="*/ 1154 w 1553"/>
              <a:gd name="T11" fmla="*/ 0 h 1114"/>
              <a:gd name="T12" fmla="*/ 0 w 1553"/>
              <a:gd name="T13" fmla="*/ 0 h 1114"/>
            </a:gdLst>
            <a:ahLst/>
            <a:cxnLst>
              <a:cxn ang="0">
                <a:pos x="T0" y="T1"/>
              </a:cxn>
              <a:cxn ang="0">
                <a:pos x="T2" y="T3"/>
              </a:cxn>
              <a:cxn ang="0">
                <a:pos x="T4" y="T5"/>
              </a:cxn>
              <a:cxn ang="0">
                <a:pos x="T6" y="T7"/>
              </a:cxn>
              <a:cxn ang="0">
                <a:pos x="T8" y="T9"/>
              </a:cxn>
              <a:cxn ang="0">
                <a:pos x="T10" y="T11"/>
              </a:cxn>
              <a:cxn ang="0">
                <a:pos x="T12" y="T13"/>
              </a:cxn>
            </a:cxnLst>
            <a:rect l="0" t="0" r="r" b="b"/>
            <a:pathLst>
              <a:path w="1553" h="1114">
                <a:moveTo>
                  <a:pt x="0" y="0"/>
                </a:moveTo>
                <a:lnTo>
                  <a:pt x="400" y="557"/>
                </a:lnTo>
                <a:lnTo>
                  <a:pt x="0" y="1114"/>
                </a:lnTo>
                <a:lnTo>
                  <a:pt x="1154" y="1114"/>
                </a:lnTo>
                <a:lnTo>
                  <a:pt x="1553" y="557"/>
                </a:lnTo>
                <a:lnTo>
                  <a:pt x="1154" y="0"/>
                </a:lnTo>
                <a:lnTo>
                  <a:pt x="0" y="0"/>
                </a:lnTo>
                <a:close/>
              </a:path>
            </a:pathLst>
          </a:custGeom>
          <a:solidFill>
            <a:srgbClr val="006494"/>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33" dirty="0">
              <a:latin typeface="Agency FB" panose="020B0503020202020204" pitchFamily="34" charset="0"/>
              <a:ea typeface="微软雅黑" panose="020B0503020204020204" pitchFamily="34" charset="-122"/>
            </a:endParaRPr>
          </a:p>
        </p:txBody>
      </p:sp>
      <p:sp>
        <p:nvSpPr>
          <p:cNvPr id="26" name="PA_任意多边形 80"/>
          <p:cNvSpPr>
            <a:spLocks/>
          </p:cNvSpPr>
          <p:nvPr>
            <p:custDataLst>
              <p:tags r:id="rId3"/>
            </p:custDataLst>
          </p:nvPr>
        </p:nvSpPr>
        <p:spPr bwMode="auto">
          <a:xfrm>
            <a:off x="478564" y="4537746"/>
            <a:ext cx="2282611" cy="804819"/>
          </a:xfrm>
          <a:custGeom>
            <a:avLst/>
            <a:gdLst>
              <a:gd name="T0" fmla="*/ 0 w 1555"/>
              <a:gd name="T1" fmla="*/ 0 h 1114"/>
              <a:gd name="T2" fmla="*/ 401 w 1555"/>
              <a:gd name="T3" fmla="*/ 557 h 1114"/>
              <a:gd name="T4" fmla="*/ 0 w 1555"/>
              <a:gd name="T5" fmla="*/ 1114 h 1114"/>
              <a:gd name="T6" fmla="*/ 1153 w 1555"/>
              <a:gd name="T7" fmla="*/ 1114 h 1114"/>
              <a:gd name="T8" fmla="*/ 1555 w 1555"/>
              <a:gd name="T9" fmla="*/ 557 h 1114"/>
              <a:gd name="T10" fmla="*/ 1153 w 1555"/>
              <a:gd name="T11" fmla="*/ 0 h 1114"/>
              <a:gd name="T12" fmla="*/ 0 w 1555"/>
              <a:gd name="T13" fmla="*/ 0 h 1114"/>
            </a:gdLst>
            <a:ahLst/>
            <a:cxnLst>
              <a:cxn ang="0">
                <a:pos x="T0" y="T1"/>
              </a:cxn>
              <a:cxn ang="0">
                <a:pos x="T2" y="T3"/>
              </a:cxn>
              <a:cxn ang="0">
                <a:pos x="T4" y="T5"/>
              </a:cxn>
              <a:cxn ang="0">
                <a:pos x="T6" y="T7"/>
              </a:cxn>
              <a:cxn ang="0">
                <a:pos x="T8" y="T9"/>
              </a:cxn>
              <a:cxn ang="0">
                <a:pos x="T10" y="T11"/>
              </a:cxn>
              <a:cxn ang="0">
                <a:pos x="T12" y="T13"/>
              </a:cxn>
            </a:cxnLst>
            <a:rect l="0" t="0" r="r" b="b"/>
            <a:pathLst>
              <a:path w="1555" h="1114">
                <a:moveTo>
                  <a:pt x="0" y="0"/>
                </a:moveTo>
                <a:lnTo>
                  <a:pt x="401" y="557"/>
                </a:lnTo>
                <a:lnTo>
                  <a:pt x="0" y="1114"/>
                </a:lnTo>
                <a:lnTo>
                  <a:pt x="1153" y="1114"/>
                </a:lnTo>
                <a:lnTo>
                  <a:pt x="1555" y="557"/>
                </a:lnTo>
                <a:lnTo>
                  <a:pt x="1153" y="0"/>
                </a:lnTo>
                <a:lnTo>
                  <a:pt x="0" y="0"/>
                </a:lnTo>
                <a:close/>
              </a:path>
            </a:pathLst>
          </a:custGeom>
          <a:solidFill>
            <a:srgbClr val="006494"/>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33" dirty="0">
              <a:latin typeface="Agency FB" panose="020B0503020202020204" pitchFamily="34" charset="0"/>
              <a:ea typeface="微软雅黑" panose="020B0503020204020204" pitchFamily="34" charset="-122"/>
            </a:endParaRPr>
          </a:p>
        </p:txBody>
      </p:sp>
      <p:sp>
        <p:nvSpPr>
          <p:cNvPr id="29" name="PA_任意多边形 80"/>
          <p:cNvSpPr>
            <a:spLocks/>
          </p:cNvSpPr>
          <p:nvPr>
            <p:custDataLst>
              <p:tags r:id="rId4"/>
            </p:custDataLst>
          </p:nvPr>
        </p:nvSpPr>
        <p:spPr bwMode="auto">
          <a:xfrm>
            <a:off x="472969" y="5717592"/>
            <a:ext cx="2282611" cy="808530"/>
          </a:xfrm>
          <a:custGeom>
            <a:avLst/>
            <a:gdLst>
              <a:gd name="T0" fmla="*/ 0 w 1555"/>
              <a:gd name="T1" fmla="*/ 0 h 1114"/>
              <a:gd name="T2" fmla="*/ 401 w 1555"/>
              <a:gd name="T3" fmla="*/ 557 h 1114"/>
              <a:gd name="T4" fmla="*/ 0 w 1555"/>
              <a:gd name="T5" fmla="*/ 1114 h 1114"/>
              <a:gd name="T6" fmla="*/ 1153 w 1555"/>
              <a:gd name="T7" fmla="*/ 1114 h 1114"/>
              <a:gd name="T8" fmla="*/ 1555 w 1555"/>
              <a:gd name="T9" fmla="*/ 557 h 1114"/>
              <a:gd name="T10" fmla="*/ 1153 w 1555"/>
              <a:gd name="T11" fmla="*/ 0 h 1114"/>
              <a:gd name="T12" fmla="*/ 0 w 1555"/>
              <a:gd name="T13" fmla="*/ 0 h 1114"/>
            </a:gdLst>
            <a:ahLst/>
            <a:cxnLst>
              <a:cxn ang="0">
                <a:pos x="T0" y="T1"/>
              </a:cxn>
              <a:cxn ang="0">
                <a:pos x="T2" y="T3"/>
              </a:cxn>
              <a:cxn ang="0">
                <a:pos x="T4" y="T5"/>
              </a:cxn>
              <a:cxn ang="0">
                <a:pos x="T6" y="T7"/>
              </a:cxn>
              <a:cxn ang="0">
                <a:pos x="T8" y="T9"/>
              </a:cxn>
              <a:cxn ang="0">
                <a:pos x="T10" y="T11"/>
              </a:cxn>
              <a:cxn ang="0">
                <a:pos x="T12" y="T13"/>
              </a:cxn>
            </a:cxnLst>
            <a:rect l="0" t="0" r="r" b="b"/>
            <a:pathLst>
              <a:path w="1555" h="1114">
                <a:moveTo>
                  <a:pt x="0" y="0"/>
                </a:moveTo>
                <a:lnTo>
                  <a:pt x="401" y="557"/>
                </a:lnTo>
                <a:lnTo>
                  <a:pt x="0" y="1114"/>
                </a:lnTo>
                <a:lnTo>
                  <a:pt x="1153" y="1114"/>
                </a:lnTo>
                <a:lnTo>
                  <a:pt x="1555" y="557"/>
                </a:lnTo>
                <a:lnTo>
                  <a:pt x="1153" y="0"/>
                </a:lnTo>
                <a:lnTo>
                  <a:pt x="0" y="0"/>
                </a:lnTo>
                <a:close/>
              </a:path>
            </a:pathLst>
          </a:custGeom>
          <a:solidFill>
            <a:srgbClr val="006494"/>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33" dirty="0">
              <a:latin typeface="Agency FB" panose="020B0503020202020204" pitchFamily="34" charset="0"/>
              <a:ea typeface="微软雅黑" panose="020B0503020204020204" pitchFamily="34" charset="-122"/>
            </a:endParaRPr>
          </a:p>
        </p:txBody>
      </p:sp>
      <p:sp>
        <p:nvSpPr>
          <p:cNvPr id="31" name="文本框 30"/>
          <p:cNvSpPr txBox="1"/>
          <p:nvPr/>
        </p:nvSpPr>
        <p:spPr>
          <a:xfrm>
            <a:off x="1362296" y="2165946"/>
            <a:ext cx="571135" cy="769441"/>
          </a:xfrm>
          <a:prstGeom prst="rect">
            <a:avLst/>
          </a:prstGeom>
          <a:noFill/>
        </p:spPr>
        <p:txBody>
          <a:bodyPr wrap="square" rtlCol="0">
            <a:spAutoFit/>
          </a:bodyPr>
          <a:lstStyle/>
          <a:p>
            <a:r>
              <a:rPr lang="en-US" altLang="zh-CN" sz="4400" dirty="0">
                <a:solidFill>
                  <a:schemeClr val="bg1"/>
                </a:solidFill>
                <a:latin typeface="Agency FB" panose="020B0503020202020204" pitchFamily="34" charset="0"/>
                <a:ea typeface="微软雅黑" panose="020B0503020204020204" pitchFamily="34" charset="-122"/>
              </a:rPr>
              <a:t>01</a:t>
            </a:r>
            <a:endParaRPr lang="zh-CN" altLang="en-US" sz="4400" dirty="0">
              <a:solidFill>
                <a:schemeClr val="bg1"/>
              </a:solidFill>
              <a:latin typeface="Agency FB" panose="020B0503020202020204" pitchFamily="34" charset="0"/>
              <a:ea typeface="微软雅黑" panose="020B0503020204020204" pitchFamily="34" charset="-122"/>
            </a:endParaRPr>
          </a:p>
        </p:txBody>
      </p:sp>
      <p:sp>
        <p:nvSpPr>
          <p:cNvPr id="32" name="文本框 31"/>
          <p:cNvSpPr txBox="1"/>
          <p:nvPr/>
        </p:nvSpPr>
        <p:spPr>
          <a:xfrm>
            <a:off x="1334303" y="3359327"/>
            <a:ext cx="929489" cy="769441"/>
          </a:xfrm>
          <a:prstGeom prst="rect">
            <a:avLst/>
          </a:prstGeom>
          <a:noFill/>
        </p:spPr>
        <p:txBody>
          <a:bodyPr wrap="square" rtlCol="0">
            <a:spAutoFit/>
          </a:bodyPr>
          <a:lstStyle/>
          <a:p>
            <a:r>
              <a:rPr lang="en-US" altLang="zh-CN" sz="4400" dirty="0">
                <a:solidFill>
                  <a:schemeClr val="bg1"/>
                </a:solidFill>
                <a:latin typeface="Agency FB" panose="020B0503020202020204" pitchFamily="34" charset="0"/>
                <a:ea typeface="微软雅黑" panose="020B0503020204020204" pitchFamily="34" charset="-122"/>
              </a:rPr>
              <a:t>02</a:t>
            </a:r>
            <a:endParaRPr lang="zh-CN" altLang="en-US" sz="4400" dirty="0">
              <a:solidFill>
                <a:schemeClr val="bg1"/>
              </a:solidFill>
              <a:latin typeface="Agency FB" panose="020B0503020202020204" pitchFamily="34" charset="0"/>
              <a:ea typeface="微软雅黑" panose="020B0503020204020204" pitchFamily="34" charset="-122"/>
            </a:endParaRPr>
          </a:p>
        </p:txBody>
      </p:sp>
      <p:sp>
        <p:nvSpPr>
          <p:cNvPr id="33" name="文本框 32"/>
          <p:cNvSpPr txBox="1"/>
          <p:nvPr/>
        </p:nvSpPr>
        <p:spPr>
          <a:xfrm>
            <a:off x="1343634" y="4545310"/>
            <a:ext cx="929489" cy="769441"/>
          </a:xfrm>
          <a:prstGeom prst="rect">
            <a:avLst/>
          </a:prstGeom>
          <a:noFill/>
        </p:spPr>
        <p:txBody>
          <a:bodyPr wrap="square" rtlCol="0">
            <a:spAutoFit/>
          </a:bodyPr>
          <a:lstStyle/>
          <a:p>
            <a:r>
              <a:rPr lang="en-US" altLang="zh-CN" sz="4400" dirty="0">
                <a:solidFill>
                  <a:schemeClr val="bg1"/>
                </a:solidFill>
                <a:latin typeface="Agency FB" panose="020B0503020202020204" pitchFamily="34" charset="0"/>
                <a:ea typeface="微软雅黑" panose="020B0503020204020204" pitchFamily="34" charset="-122"/>
              </a:rPr>
              <a:t>03</a:t>
            </a:r>
            <a:endParaRPr lang="zh-CN" altLang="en-US" sz="4400" dirty="0">
              <a:solidFill>
                <a:schemeClr val="bg1"/>
              </a:solidFill>
              <a:latin typeface="Agency FB" panose="020B0503020202020204" pitchFamily="34" charset="0"/>
              <a:ea typeface="微软雅黑" panose="020B0503020204020204" pitchFamily="34" charset="-122"/>
            </a:endParaRPr>
          </a:p>
        </p:txBody>
      </p:sp>
      <p:sp>
        <p:nvSpPr>
          <p:cNvPr id="34" name="文本框 33"/>
          <p:cNvSpPr txBox="1"/>
          <p:nvPr/>
        </p:nvSpPr>
        <p:spPr>
          <a:xfrm>
            <a:off x="1371625" y="5723729"/>
            <a:ext cx="929489" cy="748988"/>
          </a:xfrm>
          <a:prstGeom prst="rect">
            <a:avLst/>
          </a:prstGeom>
          <a:noFill/>
        </p:spPr>
        <p:txBody>
          <a:bodyPr wrap="square" rtlCol="0">
            <a:spAutoFit/>
          </a:bodyPr>
          <a:lstStyle/>
          <a:p>
            <a:r>
              <a:rPr lang="en-US" altLang="zh-CN" sz="4267" dirty="0">
                <a:solidFill>
                  <a:schemeClr val="bg1"/>
                </a:solidFill>
                <a:latin typeface="Agency FB" panose="020B0503020202020204" pitchFamily="34" charset="0"/>
                <a:ea typeface="微软雅黑" panose="020B0503020204020204" pitchFamily="34" charset="-122"/>
              </a:rPr>
              <a:t>04</a:t>
            </a:r>
            <a:endParaRPr lang="zh-CN" altLang="en-US" sz="4267" dirty="0">
              <a:solidFill>
                <a:schemeClr val="bg1"/>
              </a:solidFill>
              <a:latin typeface="Agency FB" panose="020B0503020202020204" pitchFamily="34" charset="0"/>
              <a:ea typeface="微软雅黑" panose="020B0503020204020204" pitchFamily="34" charset="-122"/>
            </a:endParaRPr>
          </a:p>
        </p:txBody>
      </p:sp>
      <p:sp>
        <p:nvSpPr>
          <p:cNvPr id="35" name="文本框 38">
            <a:extLst>
              <a:ext uri="{FF2B5EF4-FFF2-40B4-BE49-F238E27FC236}">
                <a16:creationId xmlns:a16="http://schemas.microsoft.com/office/drawing/2014/main" xmlns="" id="{5A631B41-4832-417F-B4AB-C81285F1B764}"/>
              </a:ext>
            </a:extLst>
          </p:cNvPr>
          <p:cNvSpPr txBox="1"/>
          <p:nvPr/>
        </p:nvSpPr>
        <p:spPr>
          <a:xfrm>
            <a:off x="2263792" y="759751"/>
            <a:ext cx="2352393" cy="651374"/>
          </a:xfrm>
          <a:prstGeom prst="rect">
            <a:avLst/>
          </a:prstGeom>
          <a:noFill/>
        </p:spPr>
        <p:txBody>
          <a:bodyPr wrap="none" lIns="96434" tIns="48217" rIns="96434" bIns="48217" rtlCol="0">
            <a:spAutoFit/>
          </a:bodyPr>
          <a:lstStyle/>
          <a:p>
            <a:pPr defTabSz="963930"/>
            <a:r>
              <a:rPr lang="en-GB" altLang="zh-CN" sz="3600" b="1" dirty="0">
                <a:solidFill>
                  <a:srgbClr val="006494"/>
                </a:solidFill>
                <a:latin typeface="YouYuan" panose="02010509060101010101"/>
                <a:ea typeface="Roboto" panose="02000000000000000000" pitchFamily="2" charset="0"/>
                <a:cs typeface="Roboto" panose="02000000000000000000" pitchFamily="2" charset="0"/>
                <a:sym typeface="+mn-lt"/>
              </a:rPr>
              <a:t> </a:t>
            </a:r>
            <a:r>
              <a:rPr lang="en-GB" altLang="zh-CN" sz="3600" b="1"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Domains?</a:t>
            </a:r>
          </a:p>
        </p:txBody>
      </p:sp>
      <p:sp>
        <p:nvSpPr>
          <p:cNvPr id="40" name="文本框 38">
            <a:extLst>
              <a:ext uri="{FF2B5EF4-FFF2-40B4-BE49-F238E27FC236}">
                <a16:creationId xmlns:a16="http://schemas.microsoft.com/office/drawing/2014/main" xmlns="" id="{B847B1F0-B958-441A-8157-1022A3D710B7}"/>
              </a:ext>
            </a:extLst>
          </p:cNvPr>
          <p:cNvSpPr txBox="1"/>
          <p:nvPr/>
        </p:nvSpPr>
        <p:spPr>
          <a:xfrm>
            <a:off x="7857514" y="2165946"/>
            <a:ext cx="3969824" cy="312819"/>
          </a:xfrm>
          <a:prstGeom prst="rect">
            <a:avLst/>
          </a:prstGeom>
          <a:noFill/>
        </p:spPr>
        <p:txBody>
          <a:bodyPr wrap="none" lIns="96434" tIns="48217" rIns="96434" bIns="48217" rtlCol="0">
            <a:spAutoFit/>
          </a:bodyPr>
          <a:lstStyle/>
          <a:p>
            <a:pPr algn="ctr"/>
            <a:r>
              <a:rPr lang="en-GB" sz="1400" dirty="0">
                <a:solidFill>
                  <a:srgbClr val="006494"/>
                </a:solidFill>
                <a:latin typeface="Roboto" panose="02000000000000000000" pitchFamily="2" charset="0"/>
                <a:ea typeface="Roboto" panose="02000000000000000000" pitchFamily="2" charset="0"/>
                <a:cs typeface="Roboto" panose="02000000000000000000" pitchFamily="2" charset="0"/>
              </a:rPr>
              <a:t>https://github.com/vysec/DomainFrontingLists</a:t>
            </a:r>
            <a:endParaRPr lang="en-US" sz="1400" dirty="0">
              <a:solidFill>
                <a:srgbClr val="006494"/>
              </a:solidFill>
              <a:latin typeface="Roboto" panose="02000000000000000000" pitchFamily="2" charset="0"/>
              <a:ea typeface="Roboto" panose="02000000000000000000" pitchFamily="2" charset="0"/>
              <a:cs typeface="Roboto" panose="02000000000000000000" pitchFamily="2" charset="0"/>
            </a:endParaRPr>
          </a:p>
        </p:txBody>
      </p:sp>
      <p:sp>
        <p:nvSpPr>
          <p:cNvPr id="17" name="矩形 16"/>
          <p:cNvSpPr/>
          <p:nvPr/>
        </p:nvSpPr>
        <p:spPr>
          <a:xfrm>
            <a:off x="2975952" y="2306406"/>
            <a:ext cx="3164497" cy="523220"/>
          </a:xfrm>
          <a:prstGeom prst="rect">
            <a:avLst/>
          </a:prstGeom>
        </p:spPr>
        <p:txBody>
          <a:bodyPr wrap="square">
            <a:spAutoFit/>
          </a:bodyPr>
          <a:lstStyle/>
          <a:p>
            <a:pPr defTabSz="963930"/>
            <a:r>
              <a:rPr lang="zh-CN" altLang="en-US" sz="2800" dirty="0">
                <a:solidFill>
                  <a:srgbClr val="006494"/>
                </a:solidFill>
                <a:latin typeface="Roboto" panose="02000000000000000000" pitchFamily="2" charset="0"/>
                <a:ea typeface="YouYuan" panose="02010509060101010101"/>
                <a:cs typeface="Roboto" panose="02000000000000000000" pitchFamily="2" charset="0"/>
                <a:sym typeface="+mn-lt"/>
              </a:rPr>
              <a:t>找到云服务提供商</a:t>
            </a:r>
          </a:p>
        </p:txBody>
      </p:sp>
      <p:sp>
        <p:nvSpPr>
          <p:cNvPr id="18" name="矩形 17"/>
          <p:cNvSpPr/>
          <p:nvPr/>
        </p:nvSpPr>
        <p:spPr>
          <a:xfrm>
            <a:off x="2975952" y="3492829"/>
            <a:ext cx="5533047" cy="523220"/>
          </a:xfrm>
          <a:prstGeom prst="rect">
            <a:avLst/>
          </a:prstGeom>
        </p:spPr>
        <p:txBody>
          <a:bodyPr wrap="square">
            <a:spAutoFit/>
          </a:bodyPr>
          <a:lstStyle/>
          <a:p>
            <a:pPr defTabSz="963930"/>
            <a:r>
              <a:rPr lang="zh-CN" altLang="en-US" sz="2800" dirty="0">
                <a:solidFill>
                  <a:srgbClr val="006494"/>
                </a:solidFill>
                <a:ea typeface="YouYuan" panose="02010509060101010101"/>
                <a:cs typeface="+mn-ea"/>
                <a:sym typeface="+mn-lt"/>
              </a:rPr>
              <a:t>找到两个使用同一个云服务的网站</a:t>
            </a:r>
          </a:p>
        </p:txBody>
      </p:sp>
      <p:sp>
        <p:nvSpPr>
          <p:cNvPr id="19" name="矩形 18"/>
          <p:cNvSpPr/>
          <p:nvPr/>
        </p:nvSpPr>
        <p:spPr>
          <a:xfrm>
            <a:off x="2975952" y="4503805"/>
            <a:ext cx="9605792" cy="954107"/>
          </a:xfrm>
          <a:prstGeom prst="rect">
            <a:avLst/>
          </a:prstGeom>
        </p:spPr>
        <p:txBody>
          <a:bodyPr wrap="square">
            <a:spAutoFit/>
          </a:bodyPr>
          <a:lstStyle/>
          <a:p>
            <a:pPr defTabSz="963930"/>
            <a:r>
              <a:rPr lang="zh-CN" altLang="en-US" sz="2800" dirty="0">
                <a:solidFill>
                  <a:srgbClr val="006494"/>
                </a:solidFill>
                <a:ea typeface="YouYuan" panose="02010509060101010101"/>
                <a:cs typeface="+mn-ea"/>
                <a:sym typeface="+mn-lt"/>
              </a:rPr>
              <a:t>使用指定的 </a:t>
            </a:r>
            <a:r>
              <a:rPr lang="en-US" altLang="zh-CN" sz="2800" dirty="0" err="1">
                <a:solidFill>
                  <a:srgbClr val="006494"/>
                </a:solidFill>
                <a:latin typeface="Roboto" panose="02000000000000000000" pitchFamily="2" charset="0"/>
                <a:ea typeface="Roboto" panose="02000000000000000000" pitchFamily="2" charset="0"/>
                <a:cs typeface="Roboto" panose="02000000000000000000" pitchFamily="2" charset="0"/>
                <a:sym typeface="+mn-lt"/>
              </a:rPr>
              <a:t>Host:website-b.com</a:t>
            </a:r>
            <a:r>
              <a:rPr lang="en-US" altLang="zh-CN" sz="2800"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 </a:t>
            </a:r>
          </a:p>
          <a:p>
            <a:pPr defTabSz="963930"/>
            <a:r>
              <a:rPr lang="zh-CN" altLang="en-US" sz="2800" dirty="0">
                <a:solidFill>
                  <a:srgbClr val="006494"/>
                </a:solidFill>
                <a:ea typeface="YouYuan" panose="02010509060101010101"/>
                <a:cs typeface="+mn-ea"/>
                <a:sym typeface="+mn-lt"/>
              </a:rPr>
              <a:t>链接 </a:t>
            </a:r>
            <a:r>
              <a:rPr lang="en-US" altLang="zh-CN" sz="2800"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http://website-a.com</a:t>
            </a:r>
            <a:endParaRPr lang="zh-CN" altLang="en-US" sz="2800" dirty="0">
              <a:solidFill>
                <a:srgbClr val="006494"/>
              </a:solidFill>
              <a:latin typeface="Roboto" panose="02000000000000000000" pitchFamily="2" charset="0"/>
              <a:ea typeface="YouYuan" panose="02010509060101010101"/>
              <a:cs typeface="Roboto" panose="02000000000000000000" pitchFamily="2" charset="0"/>
              <a:sym typeface="+mn-lt"/>
            </a:endParaRPr>
          </a:p>
        </p:txBody>
      </p:sp>
      <p:sp>
        <p:nvSpPr>
          <p:cNvPr id="21" name="矩形 20"/>
          <p:cNvSpPr/>
          <p:nvPr/>
        </p:nvSpPr>
        <p:spPr>
          <a:xfrm>
            <a:off x="2994615" y="5717592"/>
            <a:ext cx="8238535" cy="954107"/>
          </a:xfrm>
          <a:prstGeom prst="rect">
            <a:avLst/>
          </a:prstGeom>
        </p:spPr>
        <p:txBody>
          <a:bodyPr wrap="square">
            <a:spAutoFit/>
          </a:bodyPr>
          <a:lstStyle/>
          <a:p>
            <a:pPr defTabSz="963930"/>
            <a:r>
              <a:rPr lang="zh-CN" altLang="en-US" sz="2800" dirty="0">
                <a:solidFill>
                  <a:srgbClr val="006494"/>
                </a:solidFill>
                <a:latin typeface="Roboto" panose="02000000000000000000" pitchFamily="2" charset="0"/>
                <a:ea typeface="YouYuan" panose="02010509060101010101"/>
                <a:cs typeface="Roboto" panose="02000000000000000000" pitchFamily="2" charset="0"/>
                <a:sym typeface="+mn-lt"/>
              </a:rPr>
              <a:t>如果请求到</a:t>
            </a:r>
            <a:r>
              <a:rPr lang="en-US" altLang="zh-CN" sz="2800" dirty="0">
                <a:solidFill>
                  <a:srgbClr val="006494"/>
                </a:solidFill>
                <a:latin typeface="Roboto" panose="02000000000000000000" pitchFamily="2" charset="0"/>
                <a:ea typeface="YouYuan" panose="02010509060101010101"/>
                <a:cs typeface="Roboto" panose="02000000000000000000" pitchFamily="2" charset="0"/>
                <a:sym typeface="+mn-lt"/>
              </a:rPr>
              <a:t>website-b</a:t>
            </a:r>
            <a:r>
              <a:rPr lang="zh-CN" altLang="en-US" sz="2800" dirty="0">
                <a:solidFill>
                  <a:srgbClr val="006494"/>
                </a:solidFill>
                <a:latin typeface="Roboto" panose="02000000000000000000" pitchFamily="2" charset="0"/>
                <a:ea typeface="YouYuan" panose="02010509060101010101"/>
                <a:cs typeface="Roboto" panose="02000000000000000000" pitchFamily="2" charset="0"/>
                <a:sym typeface="+mn-lt"/>
              </a:rPr>
              <a:t>的资源，</a:t>
            </a:r>
            <a:endParaRPr lang="en-GB" altLang="zh-CN" sz="2800" dirty="0">
              <a:solidFill>
                <a:srgbClr val="006494"/>
              </a:solidFill>
              <a:latin typeface="Roboto" panose="02000000000000000000" pitchFamily="2" charset="0"/>
              <a:ea typeface="YouYuan" panose="02010509060101010101"/>
              <a:cs typeface="Roboto" panose="02000000000000000000" pitchFamily="2" charset="0"/>
              <a:sym typeface="+mn-lt"/>
            </a:endParaRPr>
          </a:p>
          <a:p>
            <a:pPr defTabSz="963930"/>
            <a:r>
              <a:rPr lang="zh-CN" altLang="en-US" sz="2800" dirty="0">
                <a:solidFill>
                  <a:srgbClr val="006494"/>
                </a:solidFill>
                <a:latin typeface="Roboto" panose="02000000000000000000" pitchFamily="2" charset="0"/>
                <a:ea typeface="YouYuan" panose="02010509060101010101"/>
                <a:cs typeface="Roboto" panose="02000000000000000000" pitchFamily="2" charset="0"/>
                <a:sym typeface="+mn-lt"/>
              </a:rPr>
              <a:t>那么就可以</a:t>
            </a:r>
            <a:r>
              <a:rPr lang="en-US" altLang="zh-CN" sz="2800" dirty="0">
                <a:solidFill>
                  <a:srgbClr val="006494"/>
                </a:solidFill>
                <a:latin typeface="Roboto" panose="02000000000000000000" pitchFamily="2" charset="0"/>
                <a:ea typeface="YouYuan" panose="02010509060101010101"/>
                <a:cs typeface="Roboto" panose="02000000000000000000" pitchFamily="2" charset="0"/>
                <a:sym typeface="+mn-lt"/>
              </a:rPr>
              <a:t>domain</a:t>
            </a:r>
            <a:r>
              <a:rPr lang="zh-CN" altLang="en-US" sz="2800" dirty="0">
                <a:solidFill>
                  <a:srgbClr val="006494"/>
                </a:solidFill>
                <a:latin typeface="Roboto" panose="02000000000000000000" pitchFamily="2" charset="0"/>
                <a:ea typeface="YouYuan" panose="02010509060101010101"/>
                <a:cs typeface="Roboto" panose="02000000000000000000" pitchFamily="2" charset="0"/>
                <a:sym typeface="+mn-lt"/>
              </a:rPr>
              <a:t> </a:t>
            </a:r>
            <a:r>
              <a:rPr lang="en-US" altLang="zh-CN" sz="2800" dirty="0">
                <a:solidFill>
                  <a:srgbClr val="006494"/>
                </a:solidFill>
                <a:latin typeface="Roboto" panose="02000000000000000000" pitchFamily="2" charset="0"/>
                <a:ea typeface="YouYuan" panose="02010509060101010101"/>
                <a:cs typeface="Roboto" panose="02000000000000000000" pitchFamily="2" charset="0"/>
                <a:sym typeface="+mn-lt"/>
              </a:rPr>
              <a:t>fronting</a:t>
            </a:r>
            <a:r>
              <a:rPr lang="zh-CN" altLang="en-US" sz="2800" dirty="0">
                <a:solidFill>
                  <a:srgbClr val="006494"/>
                </a:solidFill>
                <a:latin typeface="Roboto" panose="02000000000000000000" pitchFamily="2" charset="0"/>
                <a:ea typeface="YouYuan" panose="02010509060101010101"/>
                <a:cs typeface="Roboto" panose="02000000000000000000" pitchFamily="2" charset="0"/>
                <a:sym typeface="+mn-lt"/>
              </a:rPr>
              <a:t>。</a:t>
            </a:r>
          </a:p>
        </p:txBody>
      </p:sp>
      <p:sp>
        <p:nvSpPr>
          <p:cNvPr id="16" name="矩形 16">
            <a:extLst>
              <a:ext uri="{FF2B5EF4-FFF2-40B4-BE49-F238E27FC236}">
                <a16:creationId xmlns:a16="http://schemas.microsoft.com/office/drawing/2014/main" xmlns="" id="{F4AA297B-E9D3-49BF-BDDB-7B25816AEF21}"/>
              </a:ext>
            </a:extLst>
          </p:cNvPr>
          <p:cNvSpPr/>
          <p:nvPr/>
        </p:nvSpPr>
        <p:spPr>
          <a:xfrm>
            <a:off x="177284" y="817809"/>
            <a:ext cx="3164497" cy="523220"/>
          </a:xfrm>
          <a:prstGeom prst="rect">
            <a:avLst/>
          </a:prstGeom>
        </p:spPr>
        <p:txBody>
          <a:bodyPr wrap="square">
            <a:spAutoFit/>
          </a:bodyPr>
          <a:lstStyle/>
          <a:p>
            <a:pPr defTabSz="963930"/>
            <a:r>
              <a:rPr lang="zh-CN" altLang="en-US" sz="2800" b="1" dirty="0">
                <a:solidFill>
                  <a:srgbClr val="006494"/>
                </a:solidFill>
                <a:latin typeface="Roboto" panose="02000000000000000000" pitchFamily="2" charset="0"/>
                <a:ea typeface="YouYuan" panose="02010509060101010101"/>
                <a:cs typeface="Roboto" panose="02000000000000000000" pitchFamily="2" charset="0"/>
                <a:sym typeface="+mn-lt"/>
              </a:rPr>
              <a:t>可以使用什么</a:t>
            </a:r>
          </a:p>
        </p:txBody>
      </p:sp>
      <p:sp>
        <p:nvSpPr>
          <p:cNvPr id="22" name="文本框 38">
            <a:extLst>
              <a:ext uri="{FF2B5EF4-FFF2-40B4-BE49-F238E27FC236}">
                <a16:creationId xmlns:a16="http://schemas.microsoft.com/office/drawing/2014/main" xmlns="" id="{034885AC-F48D-41CD-B288-AED8FF4C1FAA}"/>
              </a:ext>
            </a:extLst>
          </p:cNvPr>
          <p:cNvSpPr txBox="1"/>
          <p:nvPr/>
        </p:nvSpPr>
        <p:spPr>
          <a:xfrm>
            <a:off x="221592" y="1343930"/>
            <a:ext cx="3391139" cy="374375"/>
          </a:xfrm>
          <a:prstGeom prst="rect">
            <a:avLst/>
          </a:prstGeom>
          <a:noFill/>
        </p:spPr>
        <p:txBody>
          <a:bodyPr wrap="none" lIns="96434" tIns="48217" rIns="96434" bIns="48217" rtlCol="0">
            <a:spAutoFit/>
          </a:bodyPr>
          <a:lstStyle/>
          <a:p>
            <a:r>
              <a:rPr lang="en-GB" dirty="0">
                <a:solidFill>
                  <a:srgbClr val="006494"/>
                </a:solidFill>
                <a:latin typeface="Roboto" panose="02000000000000000000" pitchFamily="2" charset="0"/>
                <a:ea typeface="Roboto" panose="02000000000000000000" pitchFamily="2" charset="0"/>
                <a:cs typeface="Roboto" panose="02000000000000000000" pitchFamily="2" charset="0"/>
              </a:rPr>
              <a:t>Discovering front-able domains</a:t>
            </a:r>
            <a:endParaRPr lang="en-US" dirty="0">
              <a:solidFill>
                <a:srgbClr val="006494"/>
              </a:solidFill>
              <a:latin typeface="Roboto" panose="02000000000000000000" pitchFamily="2" charset="0"/>
              <a:ea typeface="Roboto" panose="02000000000000000000" pitchFamily="2" charset="0"/>
              <a:cs typeface="Roboto" panose="02000000000000000000" pitchFamily="2" charset="0"/>
            </a:endParaRPr>
          </a:p>
        </p:txBody>
      </p:sp>
      <p:pic>
        <p:nvPicPr>
          <p:cNvPr id="1026" name="Picture 2" descr="Preview of your QR Code">
            <a:extLst>
              <a:ext uri="{FF2B5EF4-FFF2-40B4-BE49-F238E27FC236}">
                <a16:creationId xmlns:a16="http://schemas.microsoft.com/office/drawing/2014/main" xmlns="" id="{9E80DA71-FA14-40AE-8BA3-952FA55AC7F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135447" y="536708"/>
            <a:ext cx="1608642" cy="1608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7115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p:cTn id="7" dur="500" fill="hold"/>
                                        <p:tgtEl>
                                          <p:spTgt spid="31"/>
                                        </p:tgtEl>
                                        <p:attrNameLst>
                                          <p:attrName>ppt_w</p:attrName>
                                        </p:attrNameLst>
                                      </p:cBhvr>
                                      <p:tavLst>
                                        <p:tav tm="0">
                                          <p:val>
                                            <p:fltVal val="0"/>
                                          </p:val>
                                        </p:tav>
                                        <p:tav tm="100000">
                                          <p:val>
                                            <p:strVal val="#ppt_w"/>
                                          </p:val>
                                        </p:tav>
                                      </p:tavLst>
                                    </p:anim>
                                    <p:anim calcmode="lin" valueType="num">
                                      <p:cBhvr>
                                        <p:cTn id="8" dur="500" fill="hold"/>
                                        <p:tgtEl>
                                          <p:spTgt spid="31"/>
                                        </p:tgtEl>
                                        <p:attrNameLst>
                                          <p:attrName>ppt_h</p:attrName>
                                        </p:attrNameLst>
                                      </p:cBhvr>
                                      <p:tavLst>
                                        <p:tav tm="0">
                                          <p:val>
                                            <p:fltVal val="0"/>
                                          </p:val>
                                        </p:tav>
                                        <p:tav tm="100000">
                                          <p:val>
                                            <p:strVal val="#ppt_h"/>
                                          </p:val>
                                        </p:tav>
                                      </p:tavLst>
                                    </p:anim>
                                    <p:animEffect transition="in" filter="fade">
                                      <p:cBhvr>
                                        <p:cTn id="9" dur="500"/>
                                        <p:tgtEl>
                                          <p:spTgt spid="31"/>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32"/>
                                        </p:tgtEl>
                                        <p:attrNameLst>
                                          <p:attrName>style.visibility</p:attrName>
                                        </p:attrNameLst>
                                      </p:cBhvr>
                                      <p:to>
                                        <p:strVal val="visible"/>
                                      </p:to>
                                    </p:set>
                                    <p:anim calcmode="lin" valueType="num">
                                      <p:cBhvr>
                                        <p:cTn id="13" dur="500" fill="hold"/>
                                        <p:tgtEl>
                                          <p:spTgt spid="32"/>
                                        </p:tgtEl>
                                        <p:attrNameLst>
                                          <p:attrName>ppt_w</p:attrName>
                                        </p:attrNameLst>
                                      </p:cBhvr>
                                      <p:tavLst>
                                        <p:tav tm="0">
                                          <p:val>
                                            <p:fltVal val="0"/>
                                          </p:val>
                                        </p:tav>
                                        <p:tav tm="100000">
                                          <p:val>
                                            <p:strVal val="#ppt_w"/>
                                          </p:val>
                                        </p:tav>
                                      </p:tavLst>
                                    </p:anim>
                                    <p:anim calcmode="lin" valueType="num">
                                      <p:cBhvr>
                                        <p:cTn id="14" dur="500" fill="hold"/>
                                        <p:tgtEl>
                                          <p:spTgt spid="32"/>
                                        </p:tgtEl>
                                        <p:attrNameLst>
                                          <p:attrName>ppt_h</p:attrName>
                                        </p:attrNameLst>
                                      </p:cBhvr>
                                      <p:tavLst>
                                        <p:tav tm="0">
                                          <p:val>
                                            <p:fltVal val="0"/>
                                          </p:val>
                                        </p:tav>
                                        <p:tav tm="100000">
                                          <p:val>
                                            <p:strVal val="#ppt_h"/>
                                          </p:val>
                                        </p:tav>
                                      </p:tavLst>
                                    </p:anim>
                                    <p:animEffect transition="in" filter="fade">
                                      <p:cBhvr>
                                        <p:cTn id="15" dur="500"/>
                                        <p:tgtEl>
                                          <p:spTgt spid="32"/>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33"/>
                                        </p:tgtEl>
                                        <p:attrNameLst>
                                          <p:attrName>style.visibility</p:attrName>
                                        </p:attrNameLst>
                                      </p:cBhvr>
                                      <p:to>
                                        <p:strVal val="visible"/>
                                      </p:to>
                                    </p:set>
                                    <p:anim calcmode="lin" valueType="num">
                                      <p:cBhvr>
                                        <p:cTn id="19" dur="500" fill="hold"/>
                                        <p:tgtEl>
                                          <p:spTgt spid="33"/>
                                        </p:tgtEl>
                                        <p:attrNameLst>
                                          <p:attrName>ppt_w</p:attrName>
                                        </p:attrNameLst>
                                      </p:cBhvr>
                                      <p:tavLst>
                                        <p:tav tm="0">
                                          <p:val>
                                            <p:fltVal val="0"/>
                                          </p:val>
                                        </p:tav>
                                        <p:tav tm="100000">
                                          <p:val>
                                            <p:strVal val="#ppt_w"/>
                                          </p:val>
                                        </p:tav>
                                      </p:tavLst>
                                    </p:anim>
                                    <p:anim calcmode="lin" valueType="num">
                                      <p:cBhvr>
                                        <p:cTn id="20" dur="500" fill="hold"/>
                                        <p:tgtEl>
                                          <p:spTgt spid="33"/>
                                        </p:tgtEl>
                                        <p:attrNameLst>
                                          <p:attrName>ppt_h</p:attrName>
                                        </p:attrNameLst>
                                      </p:cBhvr>
                                      <p:tavLst>
                                        <p:tav tm="0">
                                          <p:val>
                                            <p:fltVal val="0"/>
                                          </p:val>
                                        </p:tav>
                                        <p:tav tm="100000">
                                          <p:val>
                                            <p:strVal val="#ppt_h"/>
                                          </p:val>
                                        </p:tav>
                                      </p:tavLst>
                                    </p:anim>
                                    <p:animEffect transition="in" filter="fade">
                                      <p:cBhvr>
                                        <p:cTn id="21" dur="500"/>
                                        <p:tgtEl>
                                          <p:spTgt spid="33"/>
                                        </p:tgtEl>
                                      </p:cBhvr>
                                    </p:animEffect>
                                  </p:childTnLst>
                                </p:cTn>
                              </p:par>
                            </p:childTnLst>
                          </p:cTn>
                        </p:par>
                        <p:par>
                          <p:cTn id="22" fill="hold">
                            <p:stCondLst>
                              <p:cond delay="1500"/>
                            </p:stCondLst>
                            <p:childTnLst>
                              <p:par>
                                <p:cTn id="23" presetID="53" presetClass="entr" presetSubtype="16" fill="hold" grpId="0" nodeType="afterEffect">
                                  <p:stCondLst>
                                    <p:cond delay="0"/>
                                  </p:stCondLst>
                                  <p:childTnLst>
                                    <p:set>
                                      <p:cBhvr>
                                        <p:cTn id="24" dur="1" fill="hold">
                                          <p:stCondLst>
                                            <p:cond delay="0"/>
                                          </p:stCondLst>
                                        </p:cTn>
                                        <p:tgtEl>
                                          <p:spTgt spid="34"/>
                                        </p:tgtEl>
                                        <p:attrNameLst>
                                          <p:attrName>style.visibility</p:attrName>
                                        </p:attrNameLst>
                                      </p:cBhvr>
                                      <p:to>
                                        <p:strVal val="visible"/>
                                      </p:to>
                                    </p:set>
                                    <p:anim calcmode="lin" valueType="num">
                                      <p:cBhvr>
                                        <p:cTn id="25" dur="500" fill="hold"/>
                                        <p:tgtEl>
                                          <p:spTgt spid="34"/>
                                        </p:tgtEl>
                                        <p:attrNameLst>
                                          <p:attrName>ppt_w</p:attrName>
                                        </p:attrNameLst>
                                      </p:cBhvr>
                                      <p:tavLst>
                                        <p:tav tm="0">
                                          <p:val>
                                            <p:fltVal val="0"/>
                                          </p:val>
                                        </p:tav>
                                        <p:tav tm="100000">
                                          <p:val>
                                            <p:strVal val="#ppt_w"/>
                                          </p:val>
                                        </p:tav>
                                      </p:tavLst>
                                    </p:anim>
                                    <p:anim calcmode="lin" valueType="num">
                                      <p:cBhvr>
                                        <p:cTn id="26" dur="500" fill="hold"/>
                                        <p:tgtEl>
                                          <p:spTgt spid="34"/>
                                        </p:tgtEl>
                                        <p:attrNameLst>
                                          <p:attrName>ppt_h</p:attrName>
                                        </p:attrNameLst>
                                      </p:cBhvr>
                                      <p:tavLst>
                                        <p:tav tm="0">
                                          <p:val>
                                            <p:fltVal val="0"/>
                                          </p:val>
                                        </p:tav>
                                        <p:tav tm="100000">
                                          <p:val>
                                            <p:strVal val="#ppt_h"/>
                                          </p:val>
                                        </p:tav>
                                      </p:tavLst>
                                    </p:anim>
                                    <p:animEffect transition="in" filter="fade">
                                      <p:cBhvr>
                                        <p:cTn id="2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2" grpId="0"/>
      <p:bldP spid="33" grpId="0"/>
      <p:bldP spid="3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框 38">
            <a:extLst>
              <a:ext uri="{FF2B5EF4-FFF2-40B4-BE49-F238E27FC236}">
                <a16:creationId xmlns:a16="http://schemas.microsoft.com/office/drawing/2014/main" xmlns="" id="{5A631B41-4832-417F-B4AB-C81285F1B764}"/>
              </a:ext>
            </a:extLst>
          </p:cNvPr>
          <p:cNvSpPr txBox="1"/>
          <p:nvPr/>
        </p:nvSpPr>
        <p:spPr>
          <a:xfrm>
            <a:off x="237869" y="878018"/>
            <a:ext cx="8895851" cy="651374"/>
          </a:xfrm>
          <a:prstGeom prst="rect">
            <a:avLst/>
          </a:prstGeom>
          <a:noFill/>
        </p:spPr>
        <p:txBody>
          <a:bodyPr wrap="none" lIns="96434" tIns="48217" rIns="96434" bIns="48217" rtlCol="0">
            <a:spAutoFit/>
          </a:bodyPr>
          <a:lstStyle/>
          <a:p>
            <a:pPr defTabSz="963930"/>
            <a:r>
              <a:rPr lang="en-GB" altLang="zh-CN" sz="3600" b="1"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Domain Fronting in Command and Control</a:t>
            </a:r>
          </a:p>
        </p:txBody>
      </p:sp>
      <p:grpSp>
        <p:nvGrpSpPr>
          <p:cNvPr id="16" name="Group 15">
            <a:extLst>
              <a:ext uri="{FF2B5EF4-FFF2-40B4-BE49-F238E27FC236}">
                <a16:creationId xmlns:a16="http://schemas.microsoft.com/office/drawing/2014/main" xmlns="" id="{5FDA6506-9098-4B9C-98C4-E7E1186B8139}"/>
              </a:ext>
            </a:extLst>
          </p:cNvPr>
          <p:cNvGrpSpPr/>
          <p:nvPr/>
        </p:nvGrpSpPr>
        <p:grpSpPr>
          <a:xfrm>
            <a:off x="-61102" y="4254751"/>
            <a:ext cx="12696116" cy="2631578"/>
            <a:chOff x="1563014" y="3368397"/>
            <a:chExt cx="9211871" cy="1909384"/>
          </a:xfrm>
        </p:grpSpPr>
        <p:sp>
          <p:nvSpPr>
            <p:cNvPr id="17" name="Freeform 26">
              <a:extLst>
                <a:ext uri="{FF2B5EF4-FFF2-40B4-BE49-F238E27FC236}">
                  <a16:creationId xmlns:a16="http://schemas.microsoft.com/office/drawing/2014/main" xmlns="" id="{9EB68288-3848-4E60-A0FB-391079B7D4C8}"/>
                </a:ext>
              </a:extLst>
            </p:cNvPr>
            <p:cNvSpPr>
              <a:spLocks noEditPoints="1"/>
            </p:cNvSpPr>
            <p:nvPr/>
          </p:nvSpPr>
          <p:spPr bwMode="auto">
            <a:xfrm flipH="1">
              <a:off x="1563014" y="4148467"/>
              <a:ext cx="953853" cy="1116584"/>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85000"/>
              </a:schemeClr>
            </a:solidFill>
            <a:ln>
              <a:noFill/>
            </a:ln>
          </p:spPr>
          <p:txBody>
            <a:bodyPr lIns="162560" tIns="81280" rIns="162560" bIns="81280"/>
            <a:lstStyle/>
            <a:p>
              <a:pPr>
                <a:defRPr/>
              </a:pPr>
              <a:endParaRPr lang="id-ID" sz="3200"/>
            </a:p>
          </p:txBody>
        </p:sp>
        <p:sp>
          <p:nvSpPr>
            <p:cNvPr id="18" name="Freeform 4">
              <a:extLst>
                <a:ext uri="{FF2B5EF4-FFF2-40B4-BE49-F238E27FC236}">
                  <a16:creationId xmlns:a16="http://schemas.microsoft.com/office/drawing/2014/main" xmlns="" id="{C6958043-9E8A-451D-A7E6-798A355E5BF2}"/>
                </a:ext>
              </a:extLst>
            </p:cNvPr>
            <p:cNvSpPr>
              <a:spLocks noEditPoints="1"/>
            </p:cNvSpPr>
            <p:nvPr/>
          </p:nvSpPr>
          <p:spPr bwMode="auto">
            <a:xfrm flipH="1">
              <a:off x="2360709" y="4148467"/>
              <a:ext cx="1053184" cy="1124096"/>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85000"/>
              </a:schemeClr>
            </a:solidFill>
            <a:ln>
              <a:noFill/>
            </a:ln>
          </p:spPr>
          <p:txBody>
            <a:bodyPr lIns="162560" tIns="81280" rIns="162560" bIns="81280"/>
            <a:lstStyle/>
            <a:p>
              <a:pPr>
                <a:defRPr/>
              </a:pPr>
              <a:endParaRPr lang="id-ID" sz="3200" dirty="0"/>
            </a:p>
          </p:txBody>
        </p:sp>
        <p:sp>
          <p:nvSpPr>
            <p:cNvPr id="19" name="Freeform 26">
              <a:extLst>
                <a:ext uri="{FF2B5EF4-FFF2-40B4-BE49-F238E27FC236}">
                  <a16:creationId xmlns:a16="http://schemas.microsoft.com/office/drawing/2014/main" xmlns="" id="{7D39D658-AF4E-45FB-B5DC-274A8339534C}"/>
                </a:ext>
              </a:extLst>
            </p:cNvPr>
            <p:cNvSpPr>
              <a:spLocks noEditPoints="1"/>
            </p:cNvSpPr>
            <p:nvPr/>
          </p:nvSpPr>
          <p:spPr bwMode="auto">
            <a:xfrm flipH="1">
              <a:off x="3239414" y="4148467"/>
              <a:ext cx="953853" cy="1116584"/>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75000"/>
              </a:schemeClr>
            </a:solidFill>
            <a:ln>
              <a:noFill/>
            </a:ln>
          </p:spPr>
          <p:txBody>
            <a:bodyPr lIns="162560" tIns="81280" rIns="162560" bIns="81280"/>
            <a:lstStyle/>
            <a:p>
              <a:pPr>
                <a:defRPr/>
              </a:pPr>
              <a:endParaRPr lang="id-ID" sz="3200"/>
            </a:p>
          </p:txBody>
        </p:sp>
        <p:sp>
          <p:nvSpPr>
            <p:cNvPr id="21" name="Freeform 26">
              <a:extLst>
                <a:ext uri="{FF2B5EF4-FFF2-40B4-BE49-F238E27FC236}">
                  <a16:creationId xmlns:a16="http://schemas.microsoft.com/office/drawing/2014/main" xmlns="" id="{D4F4491E-49A7-4F62-8052-3CEDD032FAB7}"/>
                </a:ext>
              </a:extLst>
            </p:cNvPr>
            <p:cNvSpPr>
              <a:spLocks noEditPoints="1"/>
            </p:cNvSpPr>
            <p:nvPr/>
          </p:nvSpPr>
          <p:spPr bwMode="auto">
            <a:xfrm flipH="1">
              <a:off x="7151014" y="4148467"/>
              <a:ext cx="953853" cy="1116584"/>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85000"/>
              </a:schemeClr>
            </a:solidFill>
            <a:ln>
              <a:noFill/>
            </a:ln>
          </p:spPr>
          <p:txBody>
            <a:bodyPr lIns="162560" tIns="81280" rIns="162560" bIns="81280"/>
            <a:lstStyle/>
            <a:p>
              <a:pPr>
                <a:defRPr/>
              </a:pPr>
              <a:endParaRPr lang="id-ID" sz="3200" dirty="0"/>
            </a:p>
          </p:txBody>
        </p:sp>
        <p:sp>
          <p:nvSpPr>
            <p:cNvPr id="22" name="Freeform 7">
              <a:extLst>
                <a:ext uri="{FF2B5EF4-FFF2-40B4-BE49-F238E27FC236}">
                  <a16:creationId xmlns:a16="http://schemas.microsoft.com/office/drawing/2014/main" xmlns="" id="{379848CD-DF22-461A-BA20-5709B021AD30}"/>
                </a:ext>
              </a:extLst>
            </p:cNvPr>
            <p:cNvSpPr>
              <a:spLocks noEditPoints="1"/>
            </p:cNvSpPr>
            <p:nvPr/>
          </p:nvSpPr>
          <p:spPr bwMode="auto">
            <a:xfrm flipH="1">
              <a:off x="4054043" y="4148467"/>
              <a:ext cx="1053184" cy="1124096"/>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75000"/>
              </a:schemeClr>
            </a:solidFill>
            <a:ln>
              <a:noFill/>
            </a:ln>
          </p:spPr>
          <p:txBody>
            <a:bodyPr lIns="162560" tIns="81280" rIns="162560" bIns="81280"/>
            <a:lstStyle/>
            <a:p>
              <a:pPr>
                <a:defRPr/>
              </a:pPr>
              <a:endParaRPr lang="id-ID" sz="3200" dirty="0"/>
            </a:p>
          </p:txBody>
        </p:sp>
        <p:sp>
          <p:nvSpPr>
            <p:cNvPr id="24" name="Freeform 26">
              <a:extLst>
                <a:ext uri="{FF2B5EF4-FFF2-40B4-BE49-F238E27FC236}">
                  <a16:creationId xmlns:a16="http://schemas.microsoft.com/office/drawing/2014/main" xmlns="" id="{8968E284-C4EA-4840-8F8A-BAC9719508C2}"/>
                </a:ext>
              </a:extLst>
            </p:cNvPr>
            <p:cNvSpPr>
              <a:spLocks noEditPoints="1"/>
            </p:cNvSpPr>
            <p:nvPr/>
          </p:nvSpPr>
          <p:spPr bwMode="auto">
            <a:xfrm flipH="1">
              <a:off x="4932747" y="4148467"/>
              <a:ext cx="953853" cy="1116584"/>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65000"/>
              </a:schemeClr>
            </a:solidFill>
            <a:ln>
              <a:noFill/>
            </a:ln>
          </p:spPr>
          <p:txBody>
            <a:bodyPr lIns="162560" tIns="81280" rIns="162560" bIns="81280"/>
            <a:lstStyle/>
            <a:p>
              <a:pPr>
                <a:defRPr/>
              </a:pPr>
              <a:endParaRPr lang="id-ID" sz="3200"/>
            </a:p>
          </p:txBody>
        </p:sp>
        <p:sp>
          <p:nvSpPr>
            <p:cNvPr id="25" name="Freeform 6">
              <a:extLst>
                <a:ext uri="{FF2B5EF4-FFF2-40B4-BE49-F238E27FC236}">
                  <a16:creationId xmlns:a16="http://schemas.microsoft.com/office/drawing/2014/main" xmlns="" id="{CE640C63-9C53-4DA8-B781-72B606C305CD}"/>
                </a:ext>
              </a:extLst>
            </p:cNvPr>
            <p:cNvSpPr>
              <a:spLocks noEditPoints="1"/>
            </p:cNvSpPr>
            <p:nvPr/>
          </p:nvSpPr>
          <p:spPr bwMode="auto">
            <a:xfrm flipH="1">
              <a:off x="6228148" y="4148467"/>
              <a:ext cx="1053184" cy="1124096"/>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65000"/>
              </a:schemeClr>
            </a:solidFill>
            <a:ln>
              <a:noFill/>
            </a:ln>
          </p:spPr>
          <p:txBody>
            <a:bodyPr lIns="162560" tIns="81280" rIns="162560" bIns="81280"/>
            <a:lstStyle/>
            <a:p>
              <a:pPr>
                <a:defRPr/>
              </a:pPr>
              <a:endParaRPr lang="id-ID" sz="3200" dirty="0"/>
            </a:p>
          </p:txBody>
        </p:sp>
        <p:sp>
          <p:nvSpPr>
            <p:cNvPr id="27" name="Freeform 6">
              <a:extLst>
                <a:ext uri="{FF2B5EF4-FFF2-40B4-BE49-F238E27FC236}">
                  <a16:creationId xmlns:a16="http://schemas.microsoft.com/office/drawing/2014/main" xmlns="" id="{3161DB20-0337-4837-9593-886C10A5A83B}"/>
                </a:ext>
              </a:extLst>
            </p:cNvPr>
            <p:cNvSpPr>
              <a:spLocks noEditPoints="1"/>
            </p:cNvSpPr>
            <p:nvPr/>
          </p:nvSpPr>
          <p:spPr bwMode="auto">
            <a:xfrm flipH="1">
              <a:off x="5218586" y="3368397"/>
              <a:ext cx="1788935" cy="1909384"/>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accent5"/>
            </a:solidFill>
            <a:ln>
              <a:noFill/>
            </a:ln>
          </p:spPr>
          <p:txBody>
            <a:bodyPr lIns="162560" tIns="81280" rIns="162560" bIns="81280"/>
            <a:lstStyle/>
            <a:p>
              <a:pPr>
                <a:defRPr/>
              </a:pPr>
              <a:endParaRPr lang="id-ID" sz="3200" dirty="0"/>
            </a:p>
          </p:txBody>
        </p:sp>
        <p:sp>
          <p:nvSpPr>
            <p:cNvPr id="28" name="Freeform 26">
              <a:extLst>
                <a:ext uri="{FF2B5EF4-FFF2-40B4-BE49-F238E27FC236}">
                  <a16:creationId xmlns:a16="http://schemas.microsoft.com/office/drawing/2014/main" xmlns="" id="{3CB3B4A9-3E87-4D8B-9BF4-1E8843F3A4DD}"/>
                </a:ext>
              </a:extLst>
            </p:cNvPr>
            <p:cNvSpPr>
              <a:spLocks noEditPoints="1"/>
            </p:cNvSpPr>
            <p:nvPr/>
          </p:nvSpPr>
          <p:spPr bwMode="auto">
            <a:xfrm flipH="1">
              <a:off x="8912080" y="4148467"/>
              <a:ext cx="953853" cy="1116584"/>
            </a:xfrm>
            <a:custGeom>
              <a:avLst/>
              <a:gdLst>
                <a:gd name="T0" fmla="*/ 565 w 631"/>
                <a:gd name="T1" fmla="*/ 585 h 741"/>
                <a:gd name="T2" fmla="*/ 545 w 631"/>
                <a:gd name="T3" fmla="*/ 531 h 741"/>
                <a:gd name="T4" fmla="*/ 567 w 631"/>
                <a:gd name="T5" fmla="*/ 470 h 741"/>
                <a:gd name="T6" fmla="*/ 568 w 631"/>
                <a:gd name="T7" fmla="*/ 407 h 741"/>
                <a:gd name="T8" fmla="*/ 568 w 631"/>
                <a:gd name="T9" fmla="*/ 345 h 741"/>
                <a:gd name="T10" fmla="*/ 535 w 631"/>
                <a:gd name="T11" fmla="*/ 208 h 741"/>
                <a:gd name="T12" fmla="*/ 476 w 631"/>
                <a:gd name="T13" fmla="*/ 107 h 741"/>
                <a:gd name="T14" fmla="*/ 270 w 631"/>
                <a:gd name="T15" fmla="*/ 60 h 741"/>
                <a:gd name="T16" fmla="*/ 146 w 631"/>
                <a:gd name="T17" fmla="*/ 128 h 741"/>
                <a:gd name="T18" fmla="*/ 102 w 631"/>
                <a:gd name="T19" fmla="*/ 207 h 741"/>
                <a:gd name="T20" fmla="*/ 63 w 631"/>
                <a:gd name="T21" fmla="*/ 310 h 741"/>
                <a:gd name="T22" fmla="*/ 64 w 631"/>
                <a:gd name="T23" fmla="*/ 390 h 741"/>
                <a:gd name="T24" fmla="*/ 69 w 631"/>
                <a:gd name="T25" fmla="*/ 482 h 741"/>
                <a:gd name="T26" fmla="*/ 83 w 631"/>
                <a:gd name="T27" fmla="*/ 539 h 741"/>
                <a:gd name="T28" fmla="*/ 67 w 631"/>
                <a:gd name="T29" fmla="*/ 585 h 741"/>
                <a:gd name="T30" fmla="*/ 2 w 631"/>
                <a:gd name="T31" fmla="*/ 678 h 741"/>
                <a:gd name="T32" fmla="*/ 23 w 631"/>
                <a:gd name="T33" fmla="*/ 741 h 741"/>
                <a:gd name="T34" fmla="*/ 609 w 631"/>
                <a:gd name="T35" fmla="*/ 741 h 741"/>
                <a:gd name="T36" fmla="*/ 630 w 631"/>
                <a:gd name="T37" fmla="*/ 678 h 741"/>
                <a:gd name="T38" fmla="*/ 565 w 631"/>
                <a:gd name="T39" fmla="*/ 585 h 741"/>
                <a:gd name="T40" fmla="*/ 454 w 631"/>
                <a:gd name="T41" fmla="*/ 282 h 741"/>
                <a:gd name="T42" fmla="*/ 452 w 631"/>
                <a:gd name="T43" fmla="*/ 281 h 741"/>
                <a:gd name="T44" fmla="*/ 482 w 631"/>
                <a:gd name="T45" fmla="*/ 305 h 741"/>
                <a:gd name="T46" fmla="*/ 470 w 631"/>
                <a:gd name="T47" fmla="*/ 374 h 741"/>
                <a:gd name="T48" fmla="*/ 460 w 631"/>
                <a:gd name="T49" fmla="*/ 373 h 741"/>
                <a:gd name="T50" fmla="*/ 454 w 631"/>
                <a:gd name="T51" fmla="*/ 282 h 741"/>
                <a:gd name="T52" fmla="*/ 150 w 631"/>
                <a:gd name="T53" fmla="*/ 302 h 741"/>
                <a:gd name="T54" fmla="*/ 184 w 631"/>
                <a:gd name="T55" fmla="*/ 292 h 741"/>
                <a:gd name="T56" fmla="*/ 194 w 631"/>
                <a:gd name="T57" fmla="*/ 284 h 741"/>
                <a:gd name="T58" fmla="*/ 211 w 631"/>
                <a:gd name="T59" fmla="*/ 198 h 741"/>
                <a:gd name="T60" fmla="*/ 213 w 631"/>
                <a:gd name="T61" fmla="*/ 195 h 741"/>
                <a:gd name="T62" fmla="*/ 316 w 631"/>
                <a:gd name="T63" fmla="*/ 252 h 741"/>
                <a:gd name="T64" fmla="*/ 329 w 631"/>
                <a:gd name="T65" fmla="*/ 253 h 741"/>
                <a:gd name="T66" fmla="*/ 394 w 631"/>
                <a:gd name="T67" fmla="*/ 315 h 741"/>
                <a:gd name="T68" fmla="*/ 410 w 631"/>
                <a:gd name="T69" fmla="*/ 360 h 741"/>
                <a:gd name="T70" fmla="*/ 435 w 631"/>
                <a:gd name="T71" fmla="*/ 412 h 741"/>
                <a:gd name="T72" fmla="*/ 316 w 631"/>
                <a:gd name="T73" fmla="*/ 493 h 741"/>
                <a:gd name="T74" fmla="*/ 316 w 631"/>
                <a:gd name="T75" fmla="*/ 493 h 741"/>
                <a:gd name="T76" fmla="*/ 188 w 631"/>
                <a:gd name="T77" fmla="*/ 394 h 741"/>
                <a:gd name="T78" fmla="*/ 150 w 631"/>
                <a:gd name="T79" fmla="*/ 302 h 741"/>
                <a:gd name="T80" fmla="*/ 114 w 631"/>
                <a:gd name="T81" fmla="*/ 589 h 741"/>
                <a:gd name="T82" fmla="*/ 200 w 631"/>
                <a:gd name="T83" fmla="*/ 563 h 741"/>
                <a:gd name="T84" fmla="*/ 240 w 631"/>
                <a:gd name="T85" fmla="*/ 493 h 741"/>
                <a:gd name="T86" fmla="*/ 316 w 631"/>
                <a:gd name="T87" fmla="*/ 515 h 741"/>
                <a:gd name="T88" fmla="*/ 316 w 631"/>
                <a:gd name="T89" fmla="*/ 515 h 741"/>
                <a:gd name="T90" fmla="*/ 391 w 631"/>
                <a:gd name="T91" fmla="*/ 493 h 741"/>
                <a:gd name="T92" fmla="*/ 431 w 631"/>
                <a:gd name="T93" fmla="*/ 563 h 741"/>
                <a:gd name="T94" fmla="*/ 519 w 631"/>
                <a:gd name="T95" fmla="*/ 590 h 741"/>
                <a:gd name="T96" fmla="*/ 316 w 631"/>
                <a:gd name="T97" fmla="*/ 661 h 741"/>
                <a:gd name="T98" fmla="*/ 114 w 631"/>
                <a:gd name="T99" fmla="*/ 589 h 741"/>
                <a:gd name="T100" fmla="*/ 318 w 631"/>
                <a:gd name="T101" fmla="*/ 722 h 741"/>
                <a:gd name="T102" fmla="*/ 316 w 631"/>
                <a:gd name="T103" fmla="*/ 722 h 741"/>
                <a:gd name="T104" fmla="*/ 46 w 631"/>
                <a:gd name="T105" fmla="*/ 621 h 741"/>
                <a:gd name="T106" fmla="*/ 67 w 631"/>
                <a:gd name="T107" fmla="*/ 606 h 741"/>
                <a:gd name="T108" fmla="*/ 316 w 631"/>
                <a:gd name="T109" fmla="*/ 697 h 741"/>
                <a:gd name="T110" fmla="*/ 318 w 631"/>
                <a:gd name="T111" fmla="*/ 697 h 741"/>
                <a:gd name="T112" fmla="*/ 564 w 631"/>
                <a:gd name="T113" fmla="*/ 608 h 741"/>
                <a:gd name="T114" fmla="*/ 585 w 631"/>
                <a:gd name="T115" fmla="*/ 624 h 741"/>
                <a:gd name="T116" fmla="*/ 318 w 631"/>
                <a:gd name="T117" fmla="*/ 722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31" h="741">
                  <a:moveTo>
                    <a:pt x="565" y="585"/>
                  </a:moveTo>
                  <a:cubicBezTo>
                    <a:pt x="577" y="562"/>
                    <a:pt x="566" y="543"/>
                    <a:pt x="545" y="531"/>
                  </a:cubicBezTo>
                  <a:cubicBezTo>
                    <a:pt x="517" y="515"/>
                    <a:pt x="536" y="486"/>
                    <a:pt x="567" y="470"/>
                  </a:cubicBezTo>
                  <a:cubicBezTo>
                    <a:pt x="597" y="454"/>
                    <a:pt x="607" y="426"/>
                    <a:pt x="568" y="407"/>
                  </a:cubicBezTo>
                  <a:cubicBezTo>
                    <a:pt x="530" y="387"/>
                    <a:pt x="532" y="381"/>
                    <a:pt x="568" y="345"/>
                  </a:cubicBezTo>
                  <a:cubicBezTo>
                    <a:pt x="604" y="308"/>
                    <a:pt x="586" y="222"/>
                    <a:pt x="535" y="208"/>
                  </a:cubicBezTo>
                  <a:cubicBezTo>
                    <a:pt x="484" y="194"/>
                    <a:pt x="497" y="166"/>
                    <a:pt x="476" y="107"/>
                  </a:cubicBezTo>
                  <a:cubicBezTo>
                    <a:pt x="456" y="51"/>
                    <a:pt x="319" y="0"/>
                    <a:pt x="270" y="60"/>
                  </a:cubicBezTo>
                  <a:cubicBezTo>
                    <a:pt x="236" y="23"/>
                    <a:pt x="161" y="73"/>
                    <a:pt x="146" y="128"/>
                  </a:cubicBezTo>
                  <a:cubicBezTo>
                    <a:pt x="131" y="184"/>
                    <a:pt x="142" y="199"/>
                    <a:pt x="102" y="207"/>
                  </a:cubicBezTo>
                  <a:cubicBezTo>
                    <a:pt x="62" y="215"/>
                    <a:pt x="37" y="273"/>
                    <a:pt x="63" y="310"/>
                  </a:cubicBezTo>
                  <a:cubicBezTo>
                    <a:pt x="89" y="346"/>
                    <a:pt x="101" y="363"/>
                    <a:pt x="64" y="390"/>
                  </a:cubicBezTo>
                  <a:cubicBezTo>
                    <a:pt x="27" y="417"/>
                    <a:pt x="34" y="465"/>
                    <a:pt x="69" y="482"/>
                  </a:cubicBezTo>
                  <a:cubicBezTo>
                    <a:pt x="104" y="498"/>
                    <a:pt x="111" y="523"/>
                    <a:pt x="83" y="539"/>
                  </a:cubicBezTo>
                  <a:cubicBezTo>
                    <a:pt x="63" y="551"/>
                    <a:pt x="53" y="568"/>
                    <a:pt x="67" y="585"/>
                  </a:cubicBezTo>
                  <a:cubicBezTo>
                    <a:pt x="29" y="603"/>
                    <a:pt x="0" y="629"/>
                    <a:pt x="2" y="678"/>
                  </a:cubicBezTo>
                  <a:cubicBezTo>
                    <a:pt x="2" y="699"/>
                    <a:pt x="10" y="720"/>
                    <a:pt x="23" y="741"/>
                  </a:cubicBezTo>
                  <a:cubicBezTo>
                    <a:pt x="609" y="741"/>
                    <a:pt x="609" y="741"/>
                    <a:pt x="609" y="741"/>
                  </a:cubicBezTo>
                  <a:cubicBezTo>
                    <a:pt x="621" y="720"/>
                    <a:pt x="629" y="699"/>
                    <a:pt x="630" y="678"/>
                  </a:cubicBezTo>
                  <a:cubicBezTo>
                    <a:pt x="631" y="629"/>
                    <a:pt x="603" y="603"/>
                    <a:pt x="565" y="585"/>
                  </a:cubicBezTo>
                  <a:close/>
                  <a:moveTo>
                    <a:pt x="454" y="282"/>
                  </a:moveTo>
                  <a:cubicBezTo>
                    <a:pt x="453" y="281"/>
                    <a:pt x="452" y="281"/>
                    <a:pt x="452" y="281"/>
                  </a:cubicBezTo>
                  <a:cubicBezTo>
                    <a:pt x="467" y="252"/>
                    <a:pt x="479" y="289"/>
                    <a:pt x="482" y="305"/>
                  </a:cubicBezTo>
                  <a:cubicBezTo>
                    <a:pt x="486" y="328"/>
                    <a:pt x="481" y="355"/>
                    <a:pt x="470" y="374"/>
                  </a:cubicBezTo>
                  <a:cubicBezTo>
                    <a:pt x="467" y="373"/>
                    <a:pt x="464" y="373"/>
                    <a:pt x="460" y="373"/>
                  </a:cubicBezTo>
                  <a:cubicBezTo>
                    <a:pt x="411" y="378"/>
                    <a:pt x="527" y="312"/>
                    <a:pt x="454" y="282"/>
                  </a:cubicBezTo>
                  <a:close/>
                  <a:moveTo>
                    <a:pt x="150" y="302"/>
                  </a:moveTo>
                  <a:cubicBezTo>
                    <a:pt x="156" y="273"/>
                    <a:pt x="172" y="265"/>
                    <a:pt x="184" y="292"/>
                  </a:cubicBezTo>
                  <a:cubicBezTo>
                    <a:pt x="194" y="314"/>
                    <a:pt x="196" y="325"/>
                    <a:pt x="194" y="284"/>
                  </a:cubicBezTo>
                  <a:cubicBezTo>
                    <a:pt x="193" y="256"/>
                    <a:pt x="199" y="226"/>
                    <a:pt x="211" y="198"/>
                  </a:cubicBezTo>
                  <a:cubicBezTo>
                    <a:pt x="212" y="197"/>
                    <a:pt x="212" y="196"/>
                    <a:pt x="213" y="195"/>
                  </a:cubicBezTo>
                  <a:cubicBezTo>
                    <a:pt x="232" y="223"/>
                    <a:pt x="270" y="249"/>
                    <a:pt x="316" y="252"/>
                  </a:cubicBezTo>
                  <a:cubicBezTo>
                    <a:pt x="321" y="252"/>
                    <a:pt x="325" y="253"/>
                    <a:pt x="329" y="253"/>
                  </a:cubicBezTo>
                  <a:cubicBezTo>
                    <a:pt x="417" y="251"/>
                    <a:pt x="322" y="306"/>
                    <a:pt x="394" y="315"/>
                  </a:cubicBezTo>
                  <a:cubicBezTo>
                    <a:pt x="446" y="322"/>
                    <a:pt x="436" y="331"/>
                    <a:pt x="410" y="360"/>
                  </a:cubicBezTo>
                  <a:cubicBezTo>
                    <a:pt x="392" y="380"/>
                    <a:pt x="397" y="406"/>
                    <a:pt x="435" y="412"/>
                  </a:cubicBezTo>
                  <a:cubicBezTo>
                    <a:pt x="410" y="459"/>
                    <a:pt x="370" y="493"/>
                    <a:pt x="316" y="493"/>
                  </a:cubicBezTo>
                  <a:cubicBezTo>
                    <a:pt x="316" y="493"/>
                    <a:pt x="316" y="493"/>
                    <a:pt x="316" y="493"/>
                  </a:cubicBezTo>
                  <a:cubicBezTo>
                    <a:pt x="256" y="493"/>
                    <a:pt x="212" y="451"/>
                    <a:pt x="188" y="394"/>
                  </a:cubicBezTo>
                  <a:cubicBezTo>
                    <a:pt x="157" y="389"/>
                    <a:pt x="143" y="339"/>
                    <a:pt x="150" y="302"/>
                  </a:cubicBezTo>
                  <a:close/>
                  <a:moveTo>
                    <a:pt x="114" y="589"/>
                  </a:moveTo>
                  <a:cubicBezTo>
                    <a:pt x="141" y="580"/>
                    <a:pt x="171" y="573"/>
                    <a:pt x="200" y="563"/>
                  </a:cubicBezTo>
                  <a:cubicBezTo>
                    <a:pt x="234" y="550"/>
                    <a:pt x="241" y="524"/>
                    <a:pt x="240" y="493"/>
                  </a:cubicBezTo>
                  <a:cubicBezTo>
                    <a:pt x="262" y="507"/>
                    <a:pt x="287" y="515"/>
                    <a:pt x="316" y="515"/>
                  </a:cubicBezTo>
                  <a:cubicBezTo>
                    <a:pt x="316" y="515"/>
                    <a:pt x="316" y="515"/>
                    <a:pt x="316" y="515"/>
                  </a:cubicBezTo>
                  <a:cubicBezTo>
                    <a:pt x="344" y="515"/>
                    <a:pt x="369" y="507"/>
                    <a:pt x="391" y="493"/>
                  </a:cubicBezTo>
                  <a:cubicBezTo>
                    <a:pt x="390" y="524"/>
                    <a:pt x="397" y="550"/>
                    <a:pt x="431" y="563"/>
                  </a:cubicBezTo>
                  <a:cubicBezTo>
                    <a:pt x="461" y="574"/>
                    <a:pt x="492" y="581"/>
                    <a:pt x="519" y="590"/>
                  </a:cubicBezTo>
                  <a:cubicBezTo>
                    <a:pt x="501" y="642"/>
                    <a:pt x="408" y="662"/>
                    <a:pt x="316" y="661"/>
                  </a:cubicBezTo>
                  <a:cubicBezTo>
                    <a:pt x="210" y="660"/>
                    <a:pt x="105" y="630"/>
                    <a:pt x="114" y="589"/>
                  </a:cubicBezTo>
                  <a:close/>
                  <a:moveTo>
                    <a:pt x="318" y="722"/>
                  </a:moveTo>
                  <a:cubicBezTo>
                    <a:pt x="316" y="722"/>
                    <a:pt x="316" y="722"/>
                    <a:pt x="316" y="722"/>
                  </a:cubicBezTo>
                  <a:cubicBezTo>
                    <a:pt x="184" y="722"/>
                    <a:pt x="70" y="685"/>
                    <a:pt x="46" y="621"/>
                  </a:cubicBezTo>
                  <a:cubicBezTo>
                    <a:pt x="52" y="616"/>
                    <a:pt x="59" y="611"/>
                    <a:pt x="67" y="606"/>
                  </a:cubicBezTo>
                  <a:cubicBezTo>
                    <a:pt x="78" y="664"/>
                    <a:pt x="187" y="697"/>
                    <a:pt x="316" y="697"/>
                  </a:cubicBezTo>
                  <a:cubicBezTo>
                    <a:pt x="318" y="697"/>
                    <a:pt x="318" y="697"/>
                    <a:pt x="318" y="697"/>
                  </a:cubicBezTo>
                  <a:cubicBezTo>
                    <a:pt x="448" y="697"/>
                    <a:pt x="551" y="665"/>
                    <a:pt x="564" y="608"/>
                  </a:cubicBezTo>
                  <a:cubicBezTo>
                    <a:pt x="572" y="613"/>
                    <a:pt x="578" y="618"/>
                    <a:pt x="585" y="624"/>
                  </a:cubicBezTo>
                  <a:cubicBezTo>
                    <a:pt x="559" y="687"/>
                    <a:pt x="451" y="722"/>
                    <a:pt x="318" y="722"/>
                  </a:cubicBezTo>
                  <a:close/>
                </a:path>
              </a:pathLst>
            </a:custGeom>
            <a:solidFill>
              <a:schemeClr val="bg1">
                <a:lumMod val="85000"/>
              </a:schemeClr>
            </a:solidFill>
            <a:ln>
              <a:noFill/>
            </a:ln>
          </p:spPr>
          <p:txBody>
            <a:bodyPr lIns="162560" tIns="81280" rIns="162560" bIns="81280"/>
            <a:lstStyle/>
            <a:p>
              <a:pPr>
                <a:defRPr/>
              </a:pPr>
              <a:endParaRPr lang="id-ID" sz="3200"/>
            </a:p>
          </p:txBody>
        </p:sp>
        <p:sp>
          <p:nvSpPr>
            <p:cNvPr id="30" name="Freeform 6">
              <a:extLst>
                <a:ext uri="{FF2B5EF4-FFF2-40B4-BE49-F238E27FC236}">
                  <a16:creationId xmlns:a16="http://schemas.microsoft.com/office/drawing/2014/main" xmlns="" id="{88C48D47-DA92-4083-8539-0B2FFECC964F}"/>
                </a:ext>
              </a:extLst>
            </p:cNvPr>
            <p:cNvSpPr>
              <a:spLocks noEditPoints="1"/>
            </p:cNvSpPr>
            <p:nvPr/>
          </p:nvSpPr>
          <p:spPr bwMode="auto">
            <a:xfrm flipH="1">
              <a:off x="7989215" y="4148467"/>
              <a:ext cx="1053184" cy="1124096"/>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75000"/>
              </a:schemeClr>
            </a:solidFill>
            <a:ln>
              <a:noFill/>
            </a:ln>
          </p:spPr>
          <p:txBody>
            <a:bodyPr lIns="162560" tIns="81280" rIns="162560" bIns="81280"/>
            <a:lstStyle/>
            <a:p>
              <a:pPr>
                <a:defRPr/>
              </a:pPr>
              <a:endParaRPr lang="id-ID" sz="3200" dirty="0"/>
            </a:p>
          </p:txBody>
        </p:sp>
        <p:sp>
          <p:nvSpPr>
            <p:cNvPr id="41" name="Freeform 6">
              <a:extLst>
                <a:ext uri="{FF2B5EF4-FFF2-40B4-BE49-F238E27FC236}">
                  <a16:creationId xmlns:a16="http://schemas.microsoft.com/office/drawing/2014/main" xmlns="" id="{6BA0DEDF-5C81-4329-AB65-801B5A4CA15C}"/>
                </a:ext>
              </a:extLst>
            </p:cNvPr>
            <p:cNvSpPr>
              <a:spLocks noEditPoints="1"/>
            </p:cNvSpPr>
            <p:nvPr/>
          </p:nvSpPr>
          <p:spPr bwMode="auto">
            <a:xfrm flipH="1">
              <a:off x="9721701" y="4148467"/>
              <a:ext cx="1053184" cy="1124096"/>
            </a:xfrm>
            <a:custGeom>
              <a:avLst/>
              <a:gdLst>
                <a:gd name="T0" fmla="*/ 743 w 957"/>
                <a:gd name="T1" fmla="*/ 313 h 1020"/>
                <a:gd name="T2" fmla="*/ 756 w 957"/>
                <a:gd name="T3" fmla="*/ 428 h 1020"/>
                <a:gd name="T4" fmla="*/ 704 w 957"/>
                <a:gd name="T5" fmla="*/ 513 h 1020"/>
                <a:gd name="T6" fmla="*/ 724 w 957"/>
                <a:gd name="T7" fmla="*/ 341 h 1020"/>
                <a:gd name="T8" fmla="*/ 704 w 957"/>
                <a:gd name="T9" fmla="*/ 152 h 1020"/>
                <a:gd name="T10" fmla="*/ 953 w 957"/>
                <a:gd name="T11" fmla="*/ 925 h 1020"/>
                <a:gd name="T12" fmla="*/ 704 w 957"/>
                <a:gd name="T13" fmla="*/ 1020 h 1020"/>
                <a:gd name="T14" fmla="*/ 478 w 957"/>
                <a:gd name="T15" fmla="*/ 16 h 1020"/>
                <a:gd name="T16" fmla="*/ 704 w 957"/>
                <a:gd name="T17" fmla="*/ 308 h 1020"/>
                <a:gd name="T18" fmla="*/ 679 w 957"/>
                <a:gd name="T19" fmla="*/ 494 h 1020"/>
                <a:gd name="T20" fmla="*/ 704 w 957"/>
                <a:gd name="T21" fmla="*/ 513 h 1020"/>
                <a:gd name="T22" fmla="*/ 665 w 957"/>
                <a:gd name="T23" fmla="*/ 566 h 1020"/>
                <a:gd name="T24" fmla="*/ 684 w 957"/>
                <a:gd name="T25" fmla="*/ 723 h 1020"/>
                <a:gd name="T26" fmla="*/ 704 w 957"/>
                <a:gd name="T27" fmla="*/ 1020 h 1020"/>
                <a:gd name="T28" fmla="*/ 478 w 957"/>
                <a:gd name="T29" fmla="*/ 984 h 1020"/>
                <a:gd name="T30" fmla="*/ 493 w 957"/>
                <a:gd name="T31" fmla="*/ 969 h 1020"/>
                <a:gd name="T32" fmla="*/ 478 w 957"/>
                <a:gd name="T33" fmla="*/ 955 h 1020"/>
                <a:gd name="T34" fmla="*/ 480 w 957"/>
                <a:gd name="T35" fmla="*/ 945 h 1020"/>
                <a:gd name="T36" fmla="*/ 480 w 957"/>
                <a:gd name="T37" fmla="*/ 916 h 1020"/>
                <a:gd name="T38" fmla="*/ 478 w 957"/>
                <a:gd name="T39" fmla="*/ 901 h 1020"/>
                <a:gd name="T40" fmla="*/ 589 w 957"/>
                <a:gd name="T41" fmla="*/ 663 h 1020"/>
                <a:gd name="T42" fmla="*/ 479 w 957"/>
                <a:gd name="T43" fmla="*/ 709 h 1020"/>
                <a:gd name="T44" fmla="*/ 478 w 957"/>
                <a:gd name="T45" fmla="*/ 613 h 1020"/>
                <a:gd name="T46" fmla="*/ 519 w 957"/>
                <a:gd name="T47" fmla="*/ 628 h 1020"/>
                <a:gd name="T48" fmla="*/ 478 w 957"/>
                <a:gd name="T49" fmla="*/ 512 h 1020"/>
                <a:gd name="T50" fmla="*/ 587 w 957"/>
                <a:gd name="T51" fmla="*/ 502 h 1020"/>
                <a:gd name="T52" fmla="*/ 664 w 957"/>
                <a:gd name="T53" fmla="*/ 319 h 1020"/>
                <a:gd name="T54" fmla="*/ 478 w 957"/>
                <a:gd name="T55" fmla="*/ 16 h 1020"/>
                <a:gd name="T56" fmla="*/ 395 w 957"/>
                <a:gd name="T57" fmla="*/ 35 h 1020"/>
                <a:gd name="T58" fmla="*/ 478 w 957"/>
                <a:gd name="T59" fmla="*/ 16 h 1020"/>
                <a:gd name="T60" fmla="*/ 425 w 957"/>
                <a:gd name="T61" fmla="*/ 204 h 1020"/>
                <a:gd name="T62" fmla="*/ 294 w 957"/>
                <a:gd name="T63" fmla="*/ 284 h 1020"/>
                <a:gd name="T64" fmla="*/ 362 w 957"/>
                <a:gd name="T65" fmla="*/ 506 h 1020"/>
                <a:gd name="T66" fmla="*/ 477 w 957"/>
                <a:gd name="T67" fmla="*/ 478 h 1020"/>
                <a:gd name="T68" fmla="*/ 478 w 957"/>
                <a:gd name="T69" fmla="*/ 512 h 1020"/>
                <a:gd name="T70" fmla="*/ 438 w 957"/>
                <a:gd name="T71" fmla="*/ 628 h 1020"/>
                <a:gd name="T72" fmla="*/ 478 w 957"/>
                <a:gd name="T73" fmla="*/ 709 h 1020"/>
                <a:gd name="T74" fmla="*/ 370 w 957"/>
                <a:gd name="T75" fmla="*/ 665 h 1020"/>
                <a:gd name="T76" fmla="*/ 478 w 957"/>
                <a:gd name="T77" fmla="*/ 901 h 1020"/>
                <a:gd name="T78" fmla="*/ 478 w 957"/>
                <a:gd name="T79" fmla="*/ 916 h 1020"/>
                <a:gd name="T80" fmla="*/ 478 w 957"/>
                <a:gd name="T81" fmla="*/ 945 h 1020"/>
                <a:gd name="T82" fmla="*/ 466 w 957"/>
                <a:gd name="T83" fmla="*/ 969 h 1020"/>
                <a:gd name="T84" fmla="*/ 478 w 957"/>
                <a:gd name="T85" fmla="*/ 1020 h 1020"/>
                <a:gd name="T86" fmla="*/ 253 w 957"/>
                <a:gd name="T87" fmla="*/ 730 h 1020"/>
                <a:gd name="T88" fmla="*/ 342 w 957"/>
                <a:gd name="T89" fmla="*/ 640 h 1020"/>
                <a:gd name="T90" fmla="*/ 265 w 957"/>
                <a:gd name="T91" fmla="*/ 519 h 1020"/>
                <a:gd name="T92" fmla="*/ 253 w 957"/>
                <a:gd name="T93" fmla="*/ 477 h 1020"/>
                <a:gd name="T94" fmla="*/ 276 w 957"/>
                <a:gd name="T95" fmla="*/ 341 h 1020"/>
                <a:gd name="T96" fmla="*/ 253 w 957"/>
                <a:gd name="T97" fmla="*/ 143 h 1020"/>
                <a:gd name="T98" fmla="*/ 214 w 957"/>
                <a:gd name="T99" fmla="*/ 313 h 1020"/>
                <a:gd name="T100" fmla="*/ 253 w 957"/>
                <a:gd name="T101" fmla="*/ 310 h 1020"/>
                <a:gd name="T102" fmla="*/ 253 w 957"/>
                <a:gd name="T103" fmla="*/ 477 h 1020"/>
                <a:gd name="T104" fmla="*/ 227 w 957"/>
                <a:gd name="T105" fmla="*/ 490 h 1020"/>
                <a:gd name="T106" fmla="*/ 199 w 957"/>
                <a:gd name="T107" fmla="*/ 359 h 1020"/>
                <a:gd name="T108" fmla="*/ 253 w 957"/>
                <a:gd name="T109" fmla="*/ 1020 h 1020"/>
                <a:gd name="T110" fmla="*/ 3 w 957"/>
                <a:gd name="T111" fmla="*/ 925 h 1020"/>
                <a:gd name="T112" fmla="*/ 253 w 957"/>
                <a:gd name="T113" fmla="*/ 1020 h 10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7" h="1020">
                  <a:moveTo>
                    <a:pt x="704" y="152"/>
                  </a:moveTo>
                  <a:cubicBezTo>
                    <a:pt x="723" y="197"/>
                    <a:pt x="736" y="251"/>
                    <a:pt x="743" y="313"/>
                  </a:cubicBezTo>
                  <a:cubicBezTo>
                    <a:pt x="750" y="327"/>
                    <a:pt x="755" y="342"/>
                    <a:pt x="757" y="359"/>
                  </a:cubicBezTo>
                  <a:cubicBezTo>
                    <a:pt x="761" y="381"/>
                    <a:pt x="760" y="406"/>
                    <a:pt x="756" y="428"/>
                  </a:cubicBezTo>
                  <a:cubicBezTo>
                    <a:pt x="751" y="452"/>
                    <a:pt x="742" y="473"/>
                    <a:pt x="729" y="490"/>
                  </a:cubicBezTo>
                  <a:cubicBezTo>
                    <a:pt x="722" y="500"/>
                    <a:pt x="713" y="508"/>
                    <a:pt x="704" y="513"/>
                  </a:cubicBezTo>
                  <a:cubicBezTo>
                    <a:pt x="704" y="476"/>
                    <a:pt x="704" y="476"/>
                    <a:pt x="704" y="476"/>
                  </a:cubicBezTo>
                  <a:cubicBezTo>
                    <a:pt x="730" y="445"/>
                    <a:pt x="739" y="384"/>
                    <a:pt x="724" y="341"/>
                  </a:cubicBezTo>
                  <a:cubicBezTo>
                    <a:pt x="718" y="320"/>
                    <a:pt x="710" y="310"/>
                    <a:pt x="704" y="308"/>
                  </a:cubicBezTo>
                  <a:lnTo>
                    <a:pt x="704" y="152"/>
                  </a:lnTo>
                  <a:close/>
                  <a:moveTo>
                    <a:pt x="704" y="731"/>
                  </a:moveTo>
                  <a:cubicBezTo>
                    <a:pt x="815" y="772"/>
                    <a:pt x="957" y="791"/>
                    <a:pt x="953" y="925"/>
                  </a:cubicBezTo>
                  <a:cubicBezTo>
                    <a:pt x="952" y="956"/>
                    <a:pt x="940" y="988"/>
                    <a:pt x="921" y="1020"/>
                  </a:cubicBezTo>
                  <a:cubicBezTo>
                    <a:pt x="704" y="1020"/>
                    <a:pt x="704" y="1020"/>
                    <a:pt x="704" y="1020"/>
                  </a:cubicBezTo>
                  <a:lnTo>
                    <a:pt x="704" y="731"/>
                  </a:lnTo>
                  <a:close/>
                  <a:moveTo>
                    <a:pt x="478" y="16"/>
                  </a:moveTo>
                  <a:cubicBezTo>
                    <a:pt x="588" y="0"/>
                    <a:pt x="661" y="52"/>
                    <a:pt x="704" y="152"/>
                  </a:cubicBezTo>
                  <a:cubicBezTo>
                    <a:pt x="704" y="308"/>
                    <a:pt x="704" y="308"/>
                    <a:pt x="704" y="308"/>
                  </a:cubicBezTo>
                  <a:cubicBezTo>
                    <a:pt x="693" y="305"/>
                    <a:pt x="684" y="321"/>
                    <a:pt x="680" y="350"/>
                  </a:cubicBezTo>
                  <a:cubicBezTo>
                    <a:pt x="675" y="381"/>
                    <a:pt x="674" y="429"/>
                    <a:pt x="679" y="494"/>
                  </a:cubicBezTo>
                  <a:cubicBezTo>
                    <a:pt x="688" y="491"/>
                    <a:pt x="697" y="484"/>
                    <a:pt x="704" y="476"/>
                  </a:cubicBezTo>
                  <a:cubicBezTo>
                    <a:pt x="704" y="513"/>
                    <a:pt x="704" y="513"/>
                    <a:pt x="704" y="513"/>
                  </a:cubicBezTo>
                  <a:cubicBezTo>
                    <a:pt x="700" y="515"/>
                    <a:pt x="696" y="517"/>
                    <a:pt x="692" y="519"/>
                  </a:cubicBezTo>
                  <a:cubicBezTo>
                    <a:pt x="684" y="535"/>
                    <a:pt x="675" y="552"/>
                    <a:pt x="665" y="566"/>
                  </a:cubicBezTo>
                  <a:cubicBezTo>
                    <a:pt x="654" y="594"/>
                    <a:pt x="635" y="619"/>
                    <a:pt x="614" y="640"/>
                  </a:cubicBezTo>
                  <a:cubicBezTo>
                    <a:pt x="621" y="675"/>
                    <a:pt x="640" y="705"/>
                    <a:pt x="684" y="723"/>
                  </a:cubicBezTo>
                  <a:cubicBezTo>
                    <a:pt x="690" y="726"/>
                    <a:pt x="697" y="728"/>
                    <a:pt x="704" y="731"/>
                  </a:cubicBezTo>
                  <a:cubicBezTo>
                    <a:pt x="704" y="1020"/>
                    <a:pt x="704" y="1020"/>
                    <a:pt x="704" y="1020"/>
                  </a:cubicBezTo>
                  <a:cubicBezTo>
                    <a:pt x="478" y="1020"/>
                    <a:pt x="478" y="1020"/>
                    <a:pt x="478" y="1020"/>
                  </a:cubicBezTo>
                  <a:cubicBezTo>
                    <a:pt x="478" y="984"/>
                    <a:pt x="478" y="984"/>
                    <a:pt x="478" y="984"/>
                  </a:cubicBezTo>
                  <a:cubicBezTo>
                    <a:pt x="479" y="984"/>
                    <a:pt x="479" y="984"/>
                    <a:pt x="480" y="984"/>
                  </a:cubicBezTo>
                  <a:cubicBezTo>
                    <a:pt x="487" y="984"/>
                    <a:pt x="493" y="977"/>
                    <a:pt x="493" y="969"/>
                  </a:cubicBezTo>
                  <a:cubicBezTo>
                    <a:pt x="493" y="961"/>
                    <a:pt x="487" y="955"/>
                    <a:pt x="480" y="955"/>
                  </a:cubicBezTo>
                  <a:cubicBezTo>
                    <a:pt x="479" y="955"/>
                    <a:pt x="479" y="955"/>
                    <a:pt x="478" y="955"/>
                  </a:cubicBezTo>
                  <a:cubicBezTo>
                    <a:pt x="478" y="945"/>
                    <a:pt x="478" y="945"/>
                    <a:pt x="478" y="945"/>
                  </a:cubicBezTo>
                  <a:cubicBezTo>
                    <a:pt x="479" y="945"/>
                    <a:pt x="479" y="945"/>
                    <a:pt x="480" y="945"/>
                  </a:cubicBezTo>
                  <a:cubicBezTo>
                    <a:pt x="487" y="945"/>
                    <a:pt x="493" y="938"/>
                    <a:pt x="493" y="930"/>
                  </a:cubicBezTo>
                  <a:cubicBezTo>
                    <a:pt x="493" y="922"/>
                    <a:pt x="487" y="916"/>
                    <a:pt x="480" y="916"/>
                  </a:cubicBezTo>
                  <a:cubicBezTo>
                    <a:pt x="479" y="916"/>
                    <a:pt x="479" y="916"/>
                    <a:pt x="478" y="916"/>
                  </a:cubicBezTo>
                  <a:cubicBezTo>
                    <a:pt x="478" y="901"/>
                    <a:pt x="478" y="901"/>
                    <a:pt x="478" y="901"/>
                  </a:cubicBezTo>
                  <a:cubicBezTo>
                    <a:pt x="556" y="871"/>
                    <a:pt x="598" y="831"/>
                    <a:pt x="661" y="751"/>
                  </a:cubicBezTo>
                  <a:cubicBezTo>
                    <a:pt x="625" y="737"/>
                    <a:pt x="602" y="703"/>
                    <a:pt x="589" y="663"/>
                  </a:cubicBezTo>
                  <a:cubicBezTo>
                    <a:pt x="553" y="691"/>
                    <a:pt x="514" y="709"/>
                    <a:pt x="485" y="709"/>
                  </a:cubicBezTo>
                  <a:cubicBezTo>
                    <a:pt x="483" y="709"/>
                    <a:pt x="481" y="709"/>
                    <a:pt x="479" y="709"/>
                  </a:cubicBezTo>
                  <a:cubicBezTo>
                    <a:pt x="478" y="709"/>
                    <a:pt x="478" y="709"/>
                    <a:pt x="478" y="709"/>
                  </a:cubicBezTo>
                  <a:cubicBezTo>
                    <a:pt x="478" y="613"/>
                    <a:pt x="478" y="613"/>
                    <a:pt x="478" y="613"/>
                  </a:cubicBezTo>
                  <a:cubicBezTo>
                    <a:pt x="479" y="613"/>
                    <a:pt x="479" y="613"/>
                    <a:pt x="479" y="613"/>
                  </a:cubicBezTo>
                  <a:cubicBezTo>
                    <a:pt x="493" y="613"/>
                    <a:pt x="503" y="634"/>
                    <a:pt x="519" y="628"/>
                  </a:cubicBezTo>
                  <a:cubicBezTo>
                    <a:pt x="555" y="615"/>
                    <a:pt x="571" y="591"/>
                    <a:pt x="571" y="565"/>
                  </a:cubicBezTo>
                  <a:cubicBezTo>
                    <a:pt x="571" y="529"/>
                    <a:pt x="525" y="512"/>
                    <a:pt x="478" y="512"/>
                  </a:cubicBezTo>
                  <a:cubicBezTo>
                    <a:pt x="478" y="478"/>
                    <a:pt x="478" y="478"/>
                    <a:pt x="478" y="478"/>
                  </a:cubicBezTo>
                  <a:cubicBezTo>
                    <a:pt x="531" y="470"/>
                    <a:pt x="566" y="485"/>
                    <a:pt x="587" y="502"/>
                  </a:cubicBezTo>
                  <a:cubicBezTo>
                    <a:pt x="588" y="503"/>
                    <a:pt x="590" y="504"/>
                    <a:pt x="591" y="506"/>
                  </a:cubicBezTo>
                  <a:cubicBezTo>
                    <a:pt x="644" y="538"/>
                    <a:pt x="663" y="405"/>
                    <a:pt x="664" y="319"/>
                  </a:cubicBezTo>
                  <a:cubicBezTo>
                    <a:pt x="580" y="314"/>
                    <a:pt x="531" y="271"/>
                    <a:pt x="478" y="235"/>
                  </a:cubicBezTo>
                  <a:lnTo>
                    <a:pt x="478" y="16"/>
                  </a:lnTo>
                  <a:close/>
                  <a:moveTo>
                    <a:pt x="253" y="143"/>
                  </a:moveTo>
                  <a:cubicBezTo>
                    <a:pt x="281" y="83"/>
                    <a:pt x="325" y="38"/>
                    <a:pt x="395" y="35"/>
                  </a:cubicBezTo>
                  <a:cubicBezTo>
                    <a:pt x="408" y="31"/>
                    <a:pt x="422" y="27"/>
                    <a:pt x="437" y="25"/>
                  </a:cubicBezTo>
                  <a:cubicBezTo>
                    <a:pt x="451" y="21"/>
                    <a:pt x="465" y="18"/>
                    <a:pt x="478" y="16"/>
                  </a:cubicBezTo>
                  <a:cubicBezTo>
                    <a:pt x="478" y="235"/>
                    <a:pt x="478" y="235"/>
                    <a:pt x="478" y="235"/>
                  </a:cubicBezTo>
                  <a:cubicBezTo>
                    <a:pt x="461" y="223"/>
                    <a:pt x="444" y="212"/>
                    <a:pt x="425" y="204"/>
                  </a:cubicBezTo>
                  <a:cubicBezTo>
                    <a:pt x="378" y="183"/>
                    <a:pt x="333" y="179"/>
                    <a:pt x="316" y="207"/>
                  </a:cubicBezTo>
                  <a:cubicBezTo>
                    <a:pt x="303" y="228"/>
                    <a:pt x="296" y="254"/>
                    <a:pt x="294" y="284"/>
                  </a:cubicBezTo>
                  <a:cubicBezTo>
                    <a:pt x="294" y="285"/>
                    <a:pt x="294" y="287"/>
                    <a:pt x="294" y="289"/>
                  </a:cubicBezTo>
                  <a:cubicBezTo>
                    <a:pt x="290" y="370"/>
                    <a:pt x="303" y="542"/>
                    <a:pt x="362" y="506"/>
                  </a:cubicBezTo>
                  <a:cubicBezTo>
                    <a:pt x="364" y="504"/>
                    <a:pt x="365" y="503"/>
                    <a:pt x="367" y="502"/>
                  </a:cubicBezTo>
                  <a:cubicBezTo>
                    <a:pt x="388" y="485"/>
                    <a:pt x="423" y="469"/>
                    <a:pt x="477" y="478"/>
                  </a:cubicBezTo>
                  <a:cubicBezTo>
                    <a:pt x="478" y="478"/>
                    <a:pt x="478" y="478"/>
                    <a:pt x="478" y="478"/>
                  </a:cubicBezTo>
                  <a:cubicBezTo>
                    <a:pt x="478" y="512"/>
                    <a:pt x="478" y="512"/>
                    <a:pt x="478" y="512"/>
                  </a:cubicBezTo>
                  <a:cubicBezTo>
                    <a:pt x="432" y="512"/>
                    <a:pt x="384" y="529"/>
                    <a:pt x="382" y="561"/>
                  </a:cubicBezTo>
                  <a:cubicBezTo>
                    <a:pt x="380" y="588"/>
                    <a:pt x="400" y="615"/>
                    <a:pt x="438" y="628"/>
                  </a:cubicBezTo>
                  <a:cubicBezTo>
                    <a:pt x="454" y="634"/>
                    <a:pt x="464" y="613"/>
                    <a:pt x="478" y="613"/>
                  </a:cubicBezTo>
                  <a:cubicBezTo>
                    <a:pt x="478" y="709"/>
                    <a:pt x="478" y="709"/>
                    <a:pt x="478" y="709"/>
                  </a:cubicBezTo>
                  <a:cubicBezTo>
                    <a:pt x="477" y="709"/>
                    <a:pt x="475" y="709"/>
                    <a:pt x="472" y="709"/>
                  </a:cubicBezTo>
                  <a:cubicBezTo>
                    <a:pt x="444" y="709"/>
                    <a:pt x="405" y="692"/>
                    <a:pt x="370" y="665"/>
                  </a:cubicBezTo>
                  <a:cubicBezTo>
                    <a:pt x="357" y="704"/>
                    <a:pt x="334" y="737"/>
                    <a:pt x="298" y="751"/>
                  </a:cubicBezTo>
                  <a:cubicBezTo>
                    <a:pt x="358" y="841"/>
                    <a:pt x="407" y="878"/>
                    <a:pt x="478" y="901"/>
                  </a:cubicBezTo>
                  <a:cubicBezTo>
                    <a:pt x="478" y="901"/>
                    <a:pt x="478" y="901"/>
                    <a:pt x="478" y="901"/>
                  </a:cubicBezTo>
                  <a:cubicBezTo>
                    <a:pt x="478" y="916"/>
                    <a:pt x="478" y="916"/>
                    <a:pt x="478" y="916"/>
                  </a:cubicBezTo>
                  <a:cubicBezTo>
                    <a:pt x="471" y="916"/>
                    <a:pt x="466" y="923"/>
                    <a:pt x="466" y="930"/>
                  </a:cubicBezTo>
                  <a:cubicBezTo>
                    <a:pt x="466" y="938"/>
                    <a:pt x="471" y="944"/>
                    <a:pt x="478" y="945"/>
                  </a:cubicBezTo>
                  <a:cubicBezTo>
                    <a:pt x="478" y="955"/>
                    <a:pt x="478" y="955"/>
                    <a:pt x="478" y="955"/>
                  </a:cubicBezTo>
                  <a:cubicBezTo>
                    <a:pt x="471" y="956"/>
                    <a:pt x="466" y="962"/>
                    <a:pt x="466" y="969"/>
                  </a:cubicBezTo>
                  <a:cubicBezTo>
                    <a:pt x="466" y="977"/>
                    <a:pt x="471" y="983"/>
                    <a:pt x="478" y="984"/>
                  </a:cubicBezTo>
                  <a:cubicBezTo>
                    <a:pt x="478" y="1020"/>
                    <a:pt x="478" y="1020"/>
                    <a:pt x="478" y="1020"/>
                  </a:cubicBezTo>
                  <a:cubicBezTo>
                    <a:pt x="253" y="1020"/>
                    <a:pt x="253" y="1020"/>
                    <a:pt x="253" y="1020"/>
                  </a:cubicBezTo>
                  <a:cubicBezTo>
                    <a:pt x="253" y="730"/>
                    <a:pt x="253" y="730"/>
                    <a:pt x="253" y="730"/>
                  </a:cubicBezTo>
                  <a:cubicBezTo>
                    <a:pt x="260" y="728"/>
                    <a:pt x="266" y="726"/>
                    <a:pt x="272" y="723"/>
                  </a:cubicBezTo>
                  <a:cubicBezTo>
                    <a:pt x="317" y="704"/>
                    <a:pt x="336" y="675"/>
                    <a:pt x="342" y="640"/>
                  </a:cubicBezTo>
                  <a:cubicBezTo>
                    <a:pt x="322" y="619"/>
                    <a:pt x="304" y="595"/>
                    <a:pt x="293" y="569"/>
                  </a:cubicBezTo>
                  <a:cubicBezTo>
                    <a:pt x="282" y="554"/>
                    <a:pt x="273" y="537"/>
                    <a:pt x="265" y="519"/>
                  </a:cubicBezTo>
                  <a:cubicBezTo>
                    <a:pt x="261" y="517"/>
                    <a:pt x="257" y="516"/>
                    <a:pt x="253" y="513"/>
                  </a:cubicBezTo>
                  <a:cubicBezTo>
                    <a:pt x="253" y="477"/>
                    <a:pt x="253" y="477"/>
                    <a:pt x="253" y="477"/>
                  </a:cubicBezTo>
                  <a:cubicBezTo>
                    <a:pt x="260" y="485"/>
                    <a:pt x="269" y="491"/>
                    <a:pt x="278" y="494"/>
                  </a:cubicBezTo>
                  <a:cubicBezTo>
                    <a:pt x="283" y="431"/>
                    <a:pt x="283" y="374"/>
                    <a:pt x="276" y="341"/>
                  </a:cubicBezTo>
                  <a:cubicBezTo>
                    <a:pt x="271" y="317"/>
                    <a:pt x="262" y="308"/>
                    <a:pt x="253" y="310"/>
                  </a:cubicBezTo>
                  <a:lnTo>
                    <a:pt x="253" y="143"/>
                  </a:lnTo>
                  <a:close/>
                  <a:moveTo>
                    <a:pt x="214" y="313"/>
                  </a:moveTo>
                  <a:cubicBezTo>
                    <a:pt x="214" y="313"/>
                    <a:pt x="214" y="313"/>
                    <a:pt x="214" y="313"/>
                  </a:cubicBezTo>
                  <a:cubicBezTo>
                    <a:pt x="218" y="258"/>
                    <a:pt x="229" y="195"/>
                    <a:pt x="253" y="143"/>
                  </a:cubicBezTo>
                  <a:cubicBezTo>
                    <a:pt x="253" y="310"/>
                    <a:pt x="253" y="310"/>
                    <a:pt x="253" y="310"/>
                  </a:cubicBezTo>
                  <a:cubicBezTo>
                    <a:pt x="246" y="312"/>
                    <a:pt x="238" y="323"/>
                    <a:pt x="233" y="339"/>
                  </a:cubicBezTo>
                  <a:cubicBezTo>
                    <a:pt x="217" y="383"/>
                    <a:pt x="226" y="445"/>
                    <a:pt x="253" y="477"/>
                  </a:cubicBezTo>
                  <a:cubicBezTo>
                    <a:pt x="253" y="513"/>
                    <a:pt x="253" y="513"/>
                    <a:pt x="253" y="513"/>
                  </a:cubicBezTo>
                  <a:cubicBezTo>
                    <a:pt x="243" y="508"/>
                    <a:pt x="235" y="500"/>
                    <a:pt x="227" y="490"/>
                  </a:cubicBezTo>
                  <a:cubicBezTo>
                    <a:pt x="214" y="473"/>
                    <a:pt x="206" y="452"/>
                    <a:pt x="201" y="428"/>
                  </a:cubicBezTo>
                  <a:cubicBezTo>
                    <a:pt x="196" y="406"/>
                    <a:pt x="195" y="381"/>
                    <a:pt x="199" y="359"/>
                  </a:cubicBezTo>
                  <a:cubicBezTo>
                    <a:pt x="202" y="342"/>
                    <a:pt x="206" y="326"/>
                    <a:pt x="214" y="313"/>
                  </a:cubicBezTo>
                  <a:moveTo>
                    <a:pt x="253" y="1020"/>
                  </a:moveTo>
                  <a:cubicBezTo>
                    <a:pt x="35" y="1020"/>
                    <a:pt x="35" y="1020"/>
                    <a:pt x="35" y="1020"/>
                  </a:cubicBezTo>
                  <a:cubicBezTo>
                    <a:pt x="16" y="988"/>
                    <a:pt x="4" y="956"/>
                    <a:pt x="3" y="925"/>
                  </a:cubicBezTo>
                  <a:cubicBezTo>
                    <a:pt x="0" y="791"/>
                    <a:pt x="142" y="772"/>
                    <a:pt x="253" y="730"/>
                  </a:cubicBezTo>
                  <a:lnTo>
                    <a:pt x="253" y="1020"/>
                  </a:lnTo>
                  <a:close/>
                </a:path>
              </a:pathLst>
            </a:custGeom>
            <a:solidFill>
              <a:schemeClr val="bg1">
                <a:lumMod val="85000"/>
              </a:schemeClr>
            </a:solidFill>
            <a:ln>
              <a:noFill/>
            </a:ln>
          </p:spPr>
          <p:txBody>
            <a:bodyPr lIns="162560" tIns="81280" rIns="162560" bIns="81280"/>
            <a:lstStyle/>
            <a:p>
              <a:pPr>
                <a:defRPr/>
              </a:pPr>
              <a:endParaRPr lang="id-ID" sz="3200" dirty="0"/>
            </a:p>
          </p:txBody>
        </p:sp>
      </p:grpSp>
      <p:cxnSp>
        <p:nvCxnSpPr>
          <p:cNvPr id="42" name="Straight Connector 41">
            <a:extLst>
              <a:ext uri="{FF2B5EF4-FFF2-40B4-BE49-F238E27FC236}">
                <a16:creationId xmlns:a16="http://schemas.microsoft.com/office/drawing/2014/main" xmlns="" id="{B8562289-2547-42C0-9F08-2F884F6A6935}"/>
              </a:ext>
            </a:extLst>
          </p:cNvPr>
          <p:cNvCxnSpPr>
            <a:cxnSpLocks/>
          </p:cNvCxnSpPr>
          <p:nvPr/>
        </p:nvCxnSpPr>
        <p:spPr>
          <a:xfrm flipV="1">
            <a:off x="6150154" y="3459804"/>
            <a:ext cx="0" cy="556891"/>
          </a:xfrm>
          <a:prstGeom prst="line">
            <a:avLst/>
          </a:prstGeom>
          <a:ln w="28575" cmpd="sng">
            <a:solidFill>
              <a:schemeClr val="accent5"/>
            </a:solidFill>
            <a:prstDash val="sysDot"/>
            <a:headEnd type="oval" w="sm" len="sm"/>
            <a:tailEnd type="triangle" w="med" len="med"/>
          </a:ln>
        </p:spPr>
        <p:style>
          <a:lnRef idx="1">
            <a:schemeClr val="dk1"/>
          </a:lnRef>
          <a:fillRef idx="0">
            <a:schemeClr val="dk1"/>
          </a:fillRef>
          <a:effectRef idx="0">
            <a:schemeClr val="dk1"/>
          </a:effectRef>
          <a:fontRef idx="minor">
            <a:schemeClr val="tx1"/>
          </a:fontRef>
        </p:style>
      </p:cxnSp>
      <p:sp>
        <p:nvSpPr>
          <p:cNvPr id="20" name="矩形 19"/>
          <p:cNvSpPr/>
          <p:nvPr/>
        </p:nvSpPr>
        <p:spPr>
          <a:xfrm>
            <a:off x="224629" y="1486211"/>
            <a:ext cx="4358549" cy="369332"/>
          </a:xfrm>
          <a:prstGeom prst="rect">
            <a:avLst/>
          </a:prstGeom>
        </p:spPr>
        <p:txBody>
          <a:bodyPr wrap="square">
            <a:spAutoFit/>
          </a:bodyPr>
          <a:lstStyle/>
          <a:p>
            <a:pPr defTabSz="963930"/>
            <a:r>
              <a:rPr lang="zh-CN" altLang="en-US" dirty="0">
                <a:solidFill>
                  <a:srgbClr val="006494"/>
                </a:solidFill>
                <a:ea typeface="YouYuan" panose="02010509060101010101"/>
                <a:cs typeface="+mn-ea"/>
                <a:sym typeface="+mn-lt"/>
              </a:rPr>
              <a:t>使用</a:t>
            </a:r>
            <a:r>
              <a:rPr lang="en-US" altLang="zh-CN"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Domain</a:t>
            </a:r>
            <a:r>
              <a:rPr lang="zh-CN" altLang="en-US" dirty="0">
                <a:solidFill>
                  <a:srgbClr val="006494"/>
                </a:solidFill>
                <a:latin typeface="Roboto" panose="02000000000000000000" pitchFamily="2" charset="0"/>
                <a:ea typeface="YouYuan" panose="02010509060101010101"/>
                <a:cs typeface="Roboto" panose="02000000000000000000" pitchFamily="2" charset="0"/>
                <a:sym typeface="+mn-lt"/>
              </a:rPr>
              <a:t> </a:t>
            </a:r>
            <a:r>
              <a:rPr lang="en-US" altLang="zh-CN"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Fronting</a:t>
            </a:r>
            <a:r>
              <a:rPr lang="zh-CN" altLang="en-US" dirty="0">
                <a:solidFill>
                  <a:srgbClr val="006494"/>
                </a:solidFill>
                <a:ea typeface="YouYuan" panose="02010509060101010101"/>
                <a:cs typeface="+mn-ea"/>
                <a:sym typeface="+mn-lt"/>
              </a:rPr>
              <a:t>作为</a:t>
            </a:r>
            <a:r>
              <a:rPr lang="en-US" altLang="zh-CN" dirty="0">
                <a:solidFill>
                  <a:srgbClr val="006494"/>
                </a:solidFill>
                <a:latin typeface="Roboto" panose="02000000000000000000" pitchFamily="2" charset="0"/>
                <a:ea typeface="Roboto" panose="02000000000000000000" pitchFamily="2" charset="0"/>
                <a:cs typeface="Roboto" panose="02000000000000000000" pitchFamily="2" charset="0"/>
                <a:sym typeface="+mn-lt"/>
              </a:rPr>
              <a:t>C2</a:t>
            </a:r>
            <a:r>
              <a:rPr lang="zh-CN" altLang="en-US" dirty="0">
                <a:solidFill>
                  <a:srgbClr val="006494"/>
                </a:solidFill>
                <a:ea typeface="YouYuan" panose="02010509060101010101"/>
                <a:cs typeface="+mn-ea"/>
                <a:sym typeface="+mn-lt"/>
              </a:rPr>
              <a:t>的演示视频</a:t>
            </a:r>
          </a:p>
        </p:txBody>
      </p:sp>
      <p:sp>
        <p:nvSpPr>
          <p:cNvPr id="23" name="矩形 19">
            <a:extLst>
              <a:ext uri="{FF2B5EF4-FFF2-40B4-BE49-F238E27FC236}">
                <a16:creationId xmlns:a16="http://schemas.microsoft.com/office/drawing/2014/main" xmlns="" id="{B87F71AC-3918-401F-91C8-ED71EC1150BC}"/>
              </a:ext>
            </a:extLst>
          </p:cNvPr>
          <p:cNvSpPr/>
          <p:nvPr/>
        </p:nvSpPr>
        <p:spPr>
          <a:xfrm>
            <a:off x="3970879" y="2491710"/>
            <a:ext cx="4358549" cy="923330"/>
          </a:xfrm>
          <a:prstGeom prst="rect">
            <a:avLst/>
          </a:prstGeom>
        </p:spPr>
        <p:txBody>
          <a:bodyPr wrap="square">
            <a:spAutoFit/>
          </a:bodyPr>
          <a:lstStyle/>
          <a:p>
            <a:pPr defTabSz="963930"/>
            <a:r>
              <a:rPr lang="zh-CN" altLang="en-US" sz="5400" dirty="0">
                <a:solidFill>
                  <a:srgbClr val="006494"/>
                </a:solidFill>
                <a:ea typeface="YouYuan" panose="02010509060101010101"/>
                <a:cs typeface="+mn-ea"/>
                <a:sym typeface="+mn-lt"/>
              </a:rPr>
              <a:t>演示给我们看！</a:t>
            </a:r>
          </a:p>
        </p:txBody>
      </p:sp>
    </p:spTree>
    <p:extLst>
      <p:ext uri="{BB962C8B-B14F-4D97-AF65-F5344CB8AC3E}">
        <p14:creationId xmlns:p14="http://schemas.microsoft.com/office/powerpoint/2010/main" val="399404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50000" decel="5000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2000" fill="hold"/>
                                        <p:tgtEl>
                                          <p:spTgt spid="16"/>
                                        </p:tgtEl>
                                        <p:attrNameLst>
                                          <p:attrName>ppt_x</p:attrName>
                                        </p:attrNameLst>
                                      </p:cBhvr>
                                      <p:tavLst>
                                        <p:tav tm="0">
                                          <p:val>
                                            <p:strVal val="#ppt_x"/>
                                          </p:val>
                                        </p:tav>
                                        <p:tav tm="100000">
                                          <p:val>
                                            <p:strVal val="#ppt_x"/>
                                          </p:val>
                                        </p:tav>
                                      </p:tavLst>
                                    </p:anim>
                                    <p:anim calcmode="lin" valueType="num">
                                      <p:cBhvr additive="base">
                                        <p:cTn id="8" dur="20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PA" val="v3.0.0"/>
</p:tagLst>
</file>

<file path=ppt/tags/tag2.xml><?xml version="1.0" encoding="utf-8"?>
<p:tagLst xmlns:a="http://schemas.openxmlformats.org/drawingml/2006/main" xmlns:r="http://schemas.openxmlformats.org/officeDocument/2006/relationships" xmlns:p="http://schemas.openxmlformats.org/presentationml/2006/main">
  <p:tag name="PA" val="v3.0.0"/>
</p:tagLst>
</file>

<file path=ppt/tags/tag3.xml><?xml version="1.0" encoding="utf-8"?>
<p:tagLst xmlns:a="http://schemas.openxmlformats.org/drawingml/2006/main" xmlns:r="http://schemas.openxmlformats.org/officeDocument/2006/relationships" xmlns:p="http://schemas.openxmlformats.org/presentationml/2006/main">
  <p:tag name="PA" val="v3.0.0"/>
</p:tagLst>
</file>

<file path=ppt/tags/tag4.xml><?xml version="1.0" encoding="utf-8"?>
<p:tagLst xmlns:a="http://schemas.openxmlformats.org/drawingml/2006/main" xmlns:r="http://schemas.openxmlformats.org/officeDocument/2006/relationships" xmlns:p="http://schemas.openxmlformats.org/presentationml/2006/main">
  <p:tag name="PA" val="v3.0.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983</TotalTime>
  <Words>2831</Words>
  <Application>Microsoft Office PowerPoint</Application>
  <PresentationFormat>自定义</PresentationFormat>
  <Paragraphs>345</Paragraphs>
  <Slides>23</Slides>
  <Notes>18</Notes>
  <HiddenSlides>0</HiddenSlides>
  <MMClips>1</MMClips>
  <ScaleCrop>false</ScaleCrop>
  <HeadingPairs>
    <vt:vector size="4" baseType="variant">
      <vt:variant>
        <vt:lpstr>主题</vt:lpstr>
      </vt:variant>
      <vt:variant>
        <vt:i4>1</vt:i4>
      </vt:variant>
      <vt:variant>
        <vt:lpstr>幻灯片标题</vt:lpstr>
      </vt:variant>
      <vt:variant>
        <vt:i4>23</vt:i4>
      </vt:variant>
    </vt:vector>
  </HeadingPairs>
  <TitlesOfParts>
    <vt:vector size="24"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用户</dc:creator>
  <cp:lastModifiedBy>p</cp:lastModifiedBy>
  <cp:revision>401</cp:revision>
  <dcterms:created xsi:type="dcterms:W3CDTF">2017-12-08T01:09:27Z</dcterms:created>
  <dcterms:modified xsi:type="dcterms:W3CDTF">2017-12-22T11:17:35Z</dcterms:modified>
</cp:coreProperties>
</file>

<file path=docProps/thumbnail.jpeg>
</file>